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3"/>
  </p:handoutMasterIdLst>
  <p:sldIdLst>
    <p:sldId id="27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9D8BEDA-D85E-4CA6-8E55-B184563D4C3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C06FE0B-D444-49F3-AFB5-829EF1D3F8D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2F9B4-8DAC-4CD9-8EED-23505F6587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8FA1E-B43C-4B1C-A6C8-F62C1F908CE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58FA1E-B43C-4B1C-A6C8-F62C1F908C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501367" y="2911872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0" y="1412776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3143250" y="2373213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19835" y="1507431"/>
            <a:ext cx="779732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   </a:t>
            </a:r>
            <a:r>
              <a:rPr lang="zh-CN" alt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三位数加减三位数</a:t>
            </a:r>
            <a:endParaRPr lang="zh-CN" altLang="en-US" sz="44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79512" y="2931666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加 减 法 验 算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04025" y="2565400"/>
            <a:ext cx="131445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AutoShape 7"/>
          <p:cNvSpPr>
            <a:spLocks noChangeArrowheads="1"/>
          </p:cNvSpPr>
          <p:nvPr/>
        </p:nvSpPr>
        <p:spPr bwMode="auto">
          <a:xfrm>
            <a:off x="2411413" y="1700213"/>
            <a:ext cx="4319587" cy="1296987"/>
          </a:xfrm>
          <a:prstGeom prst="cloudCallout">
            <a:avLst>
              <a:gd name="adj1" fmla="val 36065"/>
              <a:gd name="adj2" fmla="val 8659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230+70=300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，不可能找回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74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</a:t>
            </a:r>
            <a:endParaRPr lang="zh-CN" altLang="en-US" sz="2800"/>
          </a:p>
        </p:txBody>
      </p:sp>
      <p:pic>
        <p:nvPicPr>
          <p:cNvPr id="2458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3789363"/>
            <a:ext cx="3600450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pic>
        <p:nvPicPr>
          <p:cNvPr id="25604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2205038"/>
            <a:ext cx="101917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AutoShape 12"/>
          <p:cNvSpPr>
            <a:spLocks noChangeArrowheads="1"/>
          </p:cNvSpPr>
          <p:nvPr/>
        </p:nvSpPr>
        <p:spPr bwMode="auto">
          <a:xfrm>
            <a:off x="3708400" y="1484313"/>
            <a:ext cx="4248150" cy="1800225"/>
          </a:xfrm>
          <a:prstGeom prst="cloudCallout">
            <a:avLst>
              <a:gd name="adj1" fmla="val -90579"/>
              <a:gd name="adj2" fmla="val 2345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用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减去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64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，等于自行车的价钱，找回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64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元是对的</a:t>
            </a:r>
            <a:endParaRPr lang="zh-CN" altLang="en-US" sz="2800"/>
          </a:p>
        </p:txBody>
      </p:sp>
      <p:pic>
        <p:nvPicPr>
          <p:cNvPr id="15366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3357563"/>
            <a:ext cx="3024188" cy="1912937"/>
          </a:xfrm>
          <a:prstGeom prst="rect">
            <a:avLst/>
          </a:prstGeom>
          <a:solidFill>
            <a:srgbClr val="FFFF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4941888"/>
            <a:ext cx="99060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AutoShape 15"/>
          <p:cNvSpPr>
            <a:spLocks noChangeArrowheads="1"/>
          </p:cNvSpPr>
          <p:nvPr/>
        </p:nvSpPr>
        <p:spPr bwMode="auto">
          <a:xfrm>
            <a:off x="4643438" y="4437063"/>
            <a:ext cx="3024187" cy="1079500"/>
          </a:xfrm>
          <a:prstGeom prst="cloudCallout">
            <a:avLst>
              <a:gd name="adj1" fmla="val 47375"/>
              <a:gd name="adj2" fmla="val 5661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要养成验算的好习惯哪！</a:t>
            </a:r>
            <a:endParaRPr lang="zh-CN" altLang="en-US" sz="2800"/>
          </a:p>
        </p:txBody>
      </p:sp>
      <p:sp>
        <p:nvSpPr>
          <p:cNvPr id="25609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6627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易错提示</a:t>
            </a:r>
            <a:endParaRPr lang="zh-CN" altLang="en-US" sz="2800"/>
          </a:p>
        </p:txBody>
      </p: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2916238" y="2565400"/>
            <a:ext cx="5543550" cy="2016125"/>
            <a:chOff x="4593" y="4040"/>
            <a:chExt cx="8729" cy="3175"/>
          </a:xfrm>
        </p:grpSpPr>
        <p:sp>
          <p:nvSpPr>
            <p:cNvPr id="26630" name="Line 5"/>
            <p:cNvSpPr>
              <a:spLocks noChangeShapeType="1"/>
            </p:cNvSpPr>
            <p:nvPr/>
          </p:nvSpPr>
          <p:spPr bwMode="auto">
            <a:xfrm>
              <a:off x="4592" y="4040"/>
              <a:ext cx="2947" cy="11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1" name="Rectangle 6"/>
            <p:cNvSpPr>
              <a:spLocks noChangeArrowheads="1"/>
            </p:cNvSpPr>
            <p:nvPr/>
          </p:nvSpPr>
          <p:spPr bwMode="auto">
            <a:xfrm>
              <a:off x="7540" y="4152"/>
              <a:ext cx="5782" cy="3062"/>
            </a:xfrm>
            <a:prstGeom prst="rect">
              <a:avLst/>
            </a:prstGeom>
            <a:solidFill>
              <a:srgbClr val="FFFFBB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00"/>
                  </a:solidFill>
                  <a:sym typeface="宋体" panose="02010600030101010101" pitchFamily="2" charset="-122"/>
                </a:rPr>
                <a:t>竖式计算时</a:t>
              </a:r>
              <a:endParaRPr lang="zh-CN" altLang="en-US" sz="2800">
                <a:solidFill>
                  <a:srgbClr val="000000"/>
                </a:solidFill>
                <a:sym typeface="宋体" panose="02010600030101010101" pitchFamily="2" charset="-122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00"/>
                  </a:solidFill>
                  <a:sym typeface="宋体" panose="02010600030101010101" pitchFamily="2" charset="-122"/>
                </a:rPr>
                <a:t>不要忘记运算是否借位</a:t>
              </a:r>
              <a:endParaRPr lang="zh-CN" altLang="en-US" sz="2800">
                <a:solidFill>
                  <a:srgbClr val="000000"/>
                </a:solidFill>
                <a:sym typeface="宋体" panose="02010600030101010101" pitchFamily="2" charset="-122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00"/>
                  </a:solidFill>
                  <a:sym typeface="宋体" panose="02010600030101010101" pitchFamily="2" charset="-122"/>
                </a:rPr>
                <a:t>要认真、细心</a:t>
              </a:r>
              <a:endParaRPr lang="zh-CN" altLang="en-US" sz="2800"/>
            </a:p>
          </p:txBody>
        </p:sp>
      </p:grpSp>
      <p:sp>
        <p:nvSpPr>
          <p:cNvPr id="14343" name="Line 7"/>
          <p:cNvSpPr>
            <a:spLocks noChangeShapeType="1"/>
          </p:cNvSpPr>
          <p:nvPr/>
        </p:nvSpPr>
        <p:spPr bwMode="auto">
          <a:xfrm flipH="1">
            <a:off x="2700338" y="3068638"/>
            <a:ext cx="287337" cy="504825"/>
          </a:xfrm>
          <a:prstGeom prst="line">
            <a:avLst/>
          </a:prstGeom>
          <a:noFill/>
          <a:ln w="952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2627313" y="3068638"/>
            <a:ext cx="431800" cy="504825"/>
          </a:xfrm>
          <a:prstGeom prst="line">
            <a:avLst/>
          </a:prstGeom>
          <a:noFill/>
          <a:ln w="952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Text Box 9"/>
          <p:cNvSpPr>
            <a:spLocks noChangeArrowheads="1"/>
          </p:cNvSpPr>
          <p:nvPr/>
        </p:nvSpPr>
        <p:spPr bwMode="auto">
          <a:xfrm>
            <a:off x="1041400" y="1987550"/>
            <a:ext cx="1512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2   7   5</a:t>
            </a:r>
            <a:endParaRPr lang="zh-CN" altLang="en-US" sz="2800"/>
          </a:p>
        </p:txBody>
      </p:sp>
      <p:sp>
        <p:nvSpPr>
          <p:cNvPr id="26635" name="Text Box 10"/>
          <p:cNvSpPr>
            <a:spLocks noChangeArrowheads="1"/>
          </p:cNvSpPr>
          <p:nvPr/>
        </p:nvSpPr>
        <p:spPr bwMode="auto">
          <a:xfrm>
            <a:off x="1041400" y="2708275"/>
            <a:ext cx="1512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     8   6</a:t>
            </a:r>
            <a:endParaRPr lang="zh-CN" altLang="en-US" sz="2800"/>
          </a:p>
        </p:txBody>
      </p:sp>
      <p:sp>
        <p:nvSpPr>
          <p:cNvPr id="26636" name="Text Box 11"/>
          <p:cNvSpPr>
            <a:spLocks noChangeArrowheads="1"/>
          </p:cNvSpPr>
          <p:nvPr/>
        </p:nvSpPr>
        <p:spPr bwMode="auto">
          <a:xfrm>
            <a:off x="681038" y="2493963"/>
            <a:ext cx="3016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/>
              <a:t>-</a:t>
            </a:r>
            <a:endParaRPr lang="zh-CN" altLang="en-US" sz="2800"/>
          </a:p>
        </p:txBody>
      </p:sp>
      <p:sp>
        <p:nvSpPr>
          <p:cNvPr id="26637" name="Line 12"/>
          <p:cNvSpPr>
            <a:spLocks noChangeShapeType="1"/>
          </p:cNvSpPr>
          <p:nvPr/>
        </p:nvSpPr>
        <p:spPr bwMode="auto">
          <a:xfrm flipH="1">
            <a:off x="682625" y="3213100"/>
            <a:ext cx="1943100" cy="1588"/>
          </a:xfrm>
          <a:prstGeom prst="lin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8" name="Text Box 13"/>
          <p:cNvSpPr>
            <a:spLocks noChangeArrowheads="1"/>
          </p:cNvSpPr>
          <p:nvPr/>
        </p:nvSpPr>
        <p:spPr bwMode="auto">
          <a:xfrm>
            <a:off x="2049463" y="3286125"/>
            <a:ext cx="38258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9</a:t>
            </a:r>
            <a:endParaRPr lang="zh-CN" altLang="en-US" sz="2800"/>
          </a:p>
        </p:txBody>
      </p:sp>
      <p:sp>
        <p:nvSpPr>
          <p:cNvPr id="26639" name="Text Box 14"/>
          <p:cNvSpPr>
            <a:spLocks noChangeArrowheads="1"/>
          </p:cNvSpPr>
          <p:nvPr/>
        </p:nvSpPr>
        <p:spPr bwMode="auto">
          <a:xfrm>
            <a:off x="1546225" y="328453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9</a:t>
            </a:r>
            <a:endParaRPr lang="zh-CN" altLang="en-US" sz="2800"/>
          </a:p>
        </p:txBody>
      </p:sp>
      <p:sp>
        <p:nvSpPr>
          <p:cNvPr id="26640" name="Text Box 15"/>
          <p:cNvSpPr>
            <a:spLocks noChangeArrowheads="1"/>
          </p:cNvSpPr>
          <p:nvPr/>
        </p:nvSpPr>
        <p:spPr bwMode="auto">
          <a:xfrm>
            <a:off x="1041400" y="328453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2</a:t>
            </a:r>
            <a:endParaRPr lang="zh-CN" altLang="en-US" sz="2800"/>
          </a:p>
        </p:txBody>
      </p:sp>
      <p:sp>
        <p:nvSpPr>
          <p:cNvPr id="26641" name="Text Box 16"/>
          <p:cNvSpPr>
            <a:spLocks noChangeArrowheads="1"/>
          </p:cNvSpPr>
          <p:nvPr/>
        </p:nvSpPr>
        <p:spPr bwMode="auto">
          <a:xfrm>
            <a:off x="971550" y="4292600"/>
            <a:ext cx="1512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2   7   5</a:t>
            </a:r>
            <a:endParaRPr lang="zh-CN" altLang="en-US" sz="2800"/>
          </a:p>
        </p:txBody>
      </p:sp>
      <p:sp>
        <p:nvSpPr>
          <p:cNvPr id="26642" name="Text Box 17"/>
          <p:cNvSpPr>
            <a:spLocks noChangeArrowheads="1"/>
          </p:cNvSpPr>
          <p:nvPr/>
        </p:nvSpPr>
        <p:spPr bwMode="auto">
          <a:xfrm>
            <a:off x="971550" y="5013325"/>
            <a:ext cx="1512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     8   6</a:t>
            </a:r>
            <a:endParaRPr lang="zh-CN" altLang="en-US" sz="2800"/>
          </a:p>
        </p:txBody>
      </p:sp>
      <p:sp>
        <p:nvSpPr>
          <p:cNvPr id="26643" name="Text Box 18"/>
          <p:cNvSpPr>
            <a:spLocks noChangeArrowheads="1"/>
          </p:cNvSpPr>
          <p:nvPr/>
        </p:nvSpPr>
        <p:spPr bwMode="auto">
          <a:xfrm>
            <a:off x="452438" y="4819650"/>
            <a:ext cx="3016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/>
              <a:t>-</a:t>
            </a:r>
            <a:endParaRPr lang="zh-CN" altLang="en-US" sz="2800"/>
          </a:p>
        </p:txBody>
      </p:sp>
      <p:sp>
        <p:nvSpPr>
          <p:cNvPr id="26644" name="Line 19"/>
          <p:cNvSpPr>
            <a:spLocks noChangeShapeType="1"/>
          </p:cNvSpPr>
          <p:nvPr/>
        </p:nvSpPr>
        <p:spPr bwMode="auto">
          <a:xfrm flipH="1">
            <a:off x="323850" y="5516563"/>
            <a:ext cx="2232025" cy="1587"/>
          </a:xfrm>
          <a:prstGeom prst="lin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5" name="Text Box 20"/>
          <p:cNvSpPr>
            <a:spLocks noChangeArrowheads="1"/>
          </p:cNvSpPr>
          <p:nvPr/>
        </p:nvSpPr>
        <p:spPr bwMode="auto">
          <a:xfrm>
            <a:off x="1958975" y="555783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9</a:t>
            </a:r>
            <a:endParaRPr lang="zh-CN" altLang="en-US" sz="2800"/>
          </a:p>
        </p:txBody>
      </p:sp>
      <p:sp>
        <p:nvSpPr>
          <p:cNvPr id="26646" name="Text Box 21"/>
          <p:cNvSpPr>
            <a:spLocks noChangeArrowheads="1"/>
          </p:cNvSpPr>
          <p:nvPr/>
        </p:nvSpPr>
        <p:spPr bwMode="auto">
          <a:xfrm>
            <a:off x="1476375" y="558958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8</a:t>
            </a:r>
            <a:endParaRPr lang="zh-CN" altLang="en-US" sz="2800"/>
          </a:p>
        </p:txBody>
      </p:sp>
      <p:sp>
        <p:nvSpPr>
          <p:cNvPr id="26647" name="Text Box 22"/>
          <p:cNvSpPr>
            <a:spLocks noChangeArrowheads="1"/>
          </p:cNvSpPr>
          <p:nvPr/>
        </p:nvSpPr>
        <p:spPr bwMode="auto">
          <a:xfrm>
            <a:off x="971550" y="558958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1</a:t>
            </a:r>
            <a:endParaRPr lang="zh-CN" altLang="en-US" sz="2800"/>
          </a:p>
        </p:txBody>
      </p:sp>
      <p:grpSp>
        <p:nvGrpSpPr>
          <p:cNvPr id="14359" name="Group 25"/>
          <p:cNvGrpSpPr/>
          <p:nvPr/>
        </p:nvGrpSpPr>
        <p:grpSpPr bwMode="auto">
          <a:xfrm>
            <a:off x="2843213" y="5229225"/>
            <a:ext cx="792162" cy="576263"/>
            <a:chOff x="0" y="0"/>
            <a:chExt cx="499" cy="363"/>
          </a:xfrm>
        </p:grpSpPr>
        <p:sp>
          <p:nvSpPr>
            <p:cNvPr id="26649" name="Line 23"/>
            <p:cNvSpPr>
              <a:spLocks noChangeShapeType="1"/>
            </p:cNvSpPr>
            <p:nvPr/>
          </p:nvSpPr>
          <p:spPr bwMode="auto">
            <a:xfrm>
              <a:off x="0" y="181"/>
              <a:ext cx="136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Line 24"/>
            <p:cNvSpPr>
              <a:spLocks noChangeShapeType="1"/>
            </p:cNvSpPr>
            <p:nvPr/>
          </p:nvSpPr>
          <p:spPr bwMode="auto">
            <a:xfrm flipV="1">
              <a:off x="136" y="0"/>
              <a:ext cx="363" cy="36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nimBg="1"/>
      <p:bldP spid="143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765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dirty="0"/>
          </a:p>
        </p:txBody>
      </p:sp>
      <p:sp>
        <p:nvSpPr>
          <p:cNvPr id="2765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Text Box 7"/>
          <p:cNvSpPr>
            <a:spLocks noChangeArrowheads="1"/>
          </p:cNvSpPr>
          <p:nvPr/>
        </p:nvSpPr>
        <p:spPr bwMode="auto">
          <a:xfrm>
            <a:off x="900113" y="1812925"/>
            <a:ext cx="40941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计算下面各题，并验算。</a:t>
            </a:r>
            <a:endParaRPr lang="zh-CN" altLang="en-US" sz="2800" dirty="0"/>
          </a:p>
        </p:txBody>
      </p:sp>
      <p:sp>
        <p:nvSpPr>
          <p:cNvPr id="27654" name="Text Box 8"/>
          <p:cNvSpPr>
            <a:spLocks noChangeArrowheads="1"/>
          </p:cNvSpPr>
          <p:nvPr/>
        </p:nvSpPr>
        <p:spPr bwMode="auto">
          <a:xfrm>
            <a:off x="1476375" y="2636838"/>
            <a:ext cx="1790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sym typeface="Calibri" panose="020F0502020204030204" pitchFamily="34" charset="0"/>
              </a:rPr>
              <a:t>352+524=</a:t>
            </a:r>
            <a:endParaRPr lang="zh-CN" altLang="en-US" sz="2800" dirty="0"/>
          </a:p>
        </p:txBody>
      </p:sp>
      <p:sp>
        <p:nvSpPr>
          <p:cNvPr id="27655" name="Text Box 9"/>
          <p:cNvSpPr>
            <a:spLocks noChangeArrowheads="1"/>
          </p:cNvSpPr>
          <p:nvPr/>
        </p:nvSpPr>
        <p:spPr bwMode="auto">
          <a:xfrm>
            <a:off x="1958975" y="3181350"/>
            <a:ext cx="1173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3  5  2</a:t>
            </a:r>
            <a:endParaRPr lang="zh-CN" altLang="en-US" sz="2800"/>
          </a:p>
        </p:txBody>
      </p:sp>
      <p:sp>
        <p:nvSpPr>
          <p:cNvPr id="27656" name="Text Box 10"/>
          <p:cNvSpPr>
            <a:spLocks noChangeArrowheads="1"/>
          </p:cNvSpPr>
          <p:nvPr/>
        </p:nvSpPr>
        <p:spPr bwMode="auto">
          <a:xfrm>
            <a:off x="1958975" y="3716338"/>
            <a:ext cx="1173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5  2  4</a:t>
            </a:r>
            <a:endParaRPr lang="zh-CN" altLang="en-US" sz="2800"/>
          </a:p>
        </p:txBody>
      </p:sp>
      <p:sp>
        <p:nvSpPr>
          <p:cNvPr id="17417" name="Line 11"/>
          <p:cNvSpPr>
            <a:spLocks noChangeShapeType="1"/>
          </p:cNvSpPr>
          <p:nvPr/>
        </p:nvSpPr>
        <p:spPr bwMode="auto">
          <a:xfrm>
            <a:off x="1258888" y="4149725"/>
            <a:ext cx="2233612" cy="0"/>
          </a:xfrm>
          <a:prstGeom prst="lin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Text Box 12"/>
          <p:cNvSpPr>
            <a:spLocks noChangeArrowheads="1"/>
          </p:cNvSpPr>
          <p:nvPr/>
        </p:nvSpPr>
        <p:spPr bwMode="auto">
          <a:xfrm>
            <a:off x="1311275" y="3716338"/>
            <a:ext cx="3921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+</a:t>
            </a:r>
            <a:endParaRPr lang="zh-CN" altLang="en-US" sz="2800"/>
          </a:p>
        </p:txBody>
      </p:sp>
      <p:sp>
        <p:nvSpPr>
          <p:cNvPr id="27659" name="Text Box 13"/>
          <p:cNvSpPr>
            <a:spLocks noChangeArrowheads="1"/>
          </p:cNvSpPr>
          <p:nvPr/>
        </p:nvSpPr>
        <p:spPr bwMode="auto">
          <a:xfrm>
            <a:off x="1958975" y="4221163"/>
            <a:ext cx="1173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8  7  6</a:t>
            </a:r>
            <a:endParaRPr lang="zh-CN" altLang="en-US" sz="2800"/>
          </a:p>
        </p:txBody>
      </p:sp>
      <p:sp>
        <p:nvSpPr>
          <p:cNvPr id="27660" name="Text Box 14"/>
          <p:cNvSpPr>
            <a:spLocks noChangeArrowheads="1"/>
          </p:cNvSpPr>
          <p:nvPr/>
        </p:nvSpPr>
        <p:spPr bwMode="auto">
          <a:xfrm>
            <a:off x="3184525" y="2622550"/>
            <a:ext cx="7794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sym typeface="Calibri" panose="020F0502020204030204" pitchFamily="34" charset="0"/>
              </a:rPr>
              <a:t>876</a:t>
            </a:r>
            <a:endParaRPr lang="zh-CN" altLang="en-US" sz="2800" dirty="0"/>
          </a:p>
        </p:txBody>
      </p:sp>
      <p:sp>
        <p:nvSpPr>
          <p:cNvPr id="27661" name="Text Box 15"/>
          <p:cNvSpPr>
            <a:spLocks noChangeArrowheads="1"/>
          </p:cNvSpPr>
          <p:nvPr/>
        </p:nvSpPr>
        <p:spPr bwMode="auto">
          <a:xfrm>
            <a:off x="5124450" y="2636838"/>
            <a:ext cx="170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sym typeface="Calibri" panose="020F0502020204030204" pitchFamily="34" charset="0"/>
              </a:rPr>
              <a:t>876-524=</a:t>
            </a:r>
            <a:endParaRPr lang="zh-CN" altLang="en-US" sz="2800" dirty="0"/>
          </a:p>
        </p:txBody>
      </p:sp>
      <p:sp>
        <p:nvSpPr>
          <p:cNvPr id="27662" name="Text Box 16"/>
          <p:cNvSpPr>
            <a:spLocks noChangeArrowheads="1"/>
          </p:cNvSpPr>
          <p:nvPr/>
        </p:nvSpPr>
        <p:spPr bwMode="auto">
          <a:xfrm>
            <a:off x="5360988" y="3317875"/>
            <a:ext cx="1173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8  7  6</a:t>
            </a:r>
            <a:endParaRPr lang="zh-CN" altLang="en-US" sz="2800"/>
          </a:p>
        </p:txBody>
      </p:sp>
      <p:sp>
        <p:nvSpPr>
          <p:cNvPr id="27663" name="Text Box 17"/>
          <p:cNvSpPr>
            <a:spLocks noChangeArrowheads="1"/>
          </p:cNvSpPr>
          <p:nvPr/>
        </p:nvSpPr>
        <p:spPr bwMode="auto">
          <a:xfrm>
            <a:off x="5360988" y="3821113"/>
            <a:ext cx="1173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5  2  4</a:t>
            </a:r>
            <a:endParaRPr lang="zh-CN" altLang="en-US" sz="2800"/>
          </a:p>
        </p:txBody>
      </p:sp>
      <p:sp>
        <p:nvSpPr>
          <p:cNvPr id="17424" name="Line 18"/>
          <p:cNvSpPr>
            <a:spLocks noChangeShapeType="1"/>
          </p:cNvSpPr>
          <p:nvPr/>
        </p:nvSpPr>
        <p:spPr bwMode="auto">
          <a:xfrm>
            <a:off x="4784725" y="4325938"/>
            <a:ext cx="2233613" cy="1587"/>
          </a:xfrm>
          <a:prstGeom prst="lin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5" name="Text Box 19"/>
          <p:cNvSpPr>
            <a:spLocks noChangeArrowheads="1"/>
          </p:cNvSpPr>
          <p:nvPr/>
        </p:nvSpPr>
        <p:spPr bwMode="auto">
          <a:xfrm>
            <a:off x="4824413" y="3878263"/>
            <a:ext cx="3032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-</a:t>
            </a:r>
            <a:endParaRPr lang="zh-CN" altLang="en-US" sz="2800"/>
          </a:p>
        </p:txBody>
      </p:sp>
      <p:sp>
        <p:nvSpPr>
          <p:cNvPr id="27666" name="Text Box 20"/>
          <p:cNvSpPr>
            <a:spLocks noChangeArrowheads="1"/>
          </p:cNvSpPr>
          <p:nvPr/>
        </p:nvSpPr>
        <p:spPr bwMode="auto">
          <a:xfrm>
            <a:off x="5360988" y="4325938"/>
            <a:ext cx="1173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3  5  2</a:t>
            </a:r>
            <a:endParaRPr lang="zh-CN" altLang="en-US" sz="2800"/>
          </a:p>
        </p:txBody>
      </p:sp>
      <p:sp>
        <p:nvSpPr>
          <p:cNvPr id="27667" name="Text Box 21"/>
          <p:cNvSpPr>
            <a:spLocks noChangeArrowheads="1"/>
          </p:cNvSpPr>
          <p:nvPr/>
        </p:nvSpPr>
        <p:spPr bwMode="auto">
          <a:xfrm>
            <a:off x="6800850" y="2654300"/>
            <a:ext cx="7794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352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2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32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7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4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47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52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bldLvl="0"/>
      <p:bldP spid="27656" grpId="0" bldLvl="0"/>
      <p:bldP spid="17417" grpId="0" animBg="1"/>
      <p:bldP spid="27658" grpId="0" bldLvl="0"/>
      <p:bldP spid="27659" grpId="0" bldLvl="0"/>
      <p:bldP spid="27662" grpId="0" bldLvl="0"/>
      <p:bldP spid="27663" grpId="0" bldLvl="0"/>
      <p:bldP spid="17424" grpId="0" animBg="1"/>
      <p:bldP spid="27665" grpId="0" bldLvl="0"/>
      <p:bldP spid="27666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2000250 w 2000250"/>
              <a:gd name="T1" fmla="*/ 258762 h 517525"/>
              <a:gd name="T2" fmla="*/ 1000125 w 2000250"/>
              <a:gd name="T3" fmla="*/ 517525 h 517525"/>
              <a:gd name="T4" fmla="*/ 0 w 2000250"/>
              <a:gd name="T5" fmla="*/ 258762 h 517525"/>
              <a:gd name="T6" fmla="*/ 1000125 w 2000250"/>
              <a:gd name="T7" fmla="*/ 0 h 517525"/>
              <a:gd name="T8" fmla="*/ 0 60000 65536"/>
              <a:gd name="T9" fmla="*/ 5400000 60000 65536"/>
              <a:gd name="T10" fmla="*/ 10800000 60000 65536"/>
              <a:gd name="T11" fmla="*/ 16200000 60000 65536"/>
              <a:gd name="T12" fmla="*/ 0 w 2000250"/>
              <a:gd name="T13" fmla="*/ 0 h 517525"/>
              <a:gd name="T14" fmla="*/ 2000250 w 2000250"/>
              <a:gd name="T15" fmla="*/ 517525 h 5175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250" h="517525">
                <a:moveTo>
                  <a:pt x="86255" y="0"/>
                </a:moveTo>
                <a:lnTo>
                  <a:pt x="1913994" y="0"/>
                </a:lnTo>
                <a:cubicBezTo>
                  <a:pt x="1961631" y="0"/>
                  <a:pt x="2000249" y="38618"/>
                  <a:pt x="2000249" y="86255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5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DDEFE"/>
                    </a:gs>
                    <a:gs pos="35001">
                      <a:srgbClr val="DBE7FE"/>
                    </a:gs>
                    <a:gs pos="100000">
                      <a:srgbClr val="F0F5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1331913" y="2565400"/>
            <a:ext cx="1790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/>
              <a:t>708+235=</a:t>
            </a:r>
            <a:endParaRPr lang="en-US" altLang="zh-CN" sz="2800" dirty="0"/>
          </a:p>
        </p:txBody>
      </p:sp>
      <p:sp>
        <p:nvSpPr>
          <p:cNvPr id="28677" name="Text Box 7"/>
          <p:cNvSpPr txBox="1">
            <a:spLocks noChangeArrowheads="1"/>
          </p:cNvSpPr>
          <p:nvPr/>
        </p:nvSpPr>
        <p:spPr bwMode="auto">
          <a:xfrm>
            <a:off x="900113" y="1812925"/>
            <a:ext cx="3740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ea typeface="华文新魏" pitchFamily="2" charset="-122"/>
              </a:rPr>
              <a:t>计算下面各题，并验算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28678" name="Text Box 9"/>
          <p:cNvSpPr txBox="1">
            <a:spLocks noChangeArrowheads="1"/>
          </p:cNvSpPr>
          <p:nvPr/>
        </p:nvSpPr>
        <p:spPr bwMode="auto">
          <a:xfrm>
            <a:off x="1958975" y="3181350"/>
            <a:ext cx="7794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/>
              <a:t>708</a:t>
            </a:r>
            <a:endParaRPr lang="en-US" altLang="zh-CN" sz="2800"/>
          </a:p>
        </p:txBody>
      </p:sp>
      <p:sp>
        <p:nvSpPr>
          <p:cNvPr id="28679" name="Text Box 10"/>
          <p:cNvSpPr txBox="1">
            <a:spLocks noChangeArrowheads="1"/>
          </p:cNvSpPr>
          <p:nvPr/>
        </p:nvSpPr>
        <p:spPr bwMode="auto">
          <a:xfrm>
            <a:off x="1958975" y="3573463"/>
            <a:ext cx="7794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/>
              <a:t>235</a:t>
            </a:r>
            <a:endParaRPr lang="en-US" altLang="zh-CN" sz="2800"/>
          </a:p>
        </p:txBody>
      </p:sp>
      <p:sp>
        <p:nvSpPr>
          <p:cNvPr id="34827" name="Line 11"/>
          <p:cNvSpPr>
            <a:spLocks noChangeShapeType="1"/>
          </p:cNvSpPr>
          <p:nvPr/>
        </p:nvSpPr>
        <p:spPr bwMode="auto">
          <a:xfrm>
            <a:off x="1258888" y="4149725"/>
            <a:ext cx="22336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Text Box 12"/>
          <p:cNvSpPr txBox="1">
            <a:spLocks noChangeArrowheads="1"/>
          </p:cNvSpPr>
          <p:nvPr/>
        </p:nvSpPr>
        <p:spPr bwMode="auto">
          <a:xfrm>
            <a:off x="1311275" y="3716338"/>
            <a:ext cx="3921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/>
              <a:t>+</a:t>
            </a:r>
            <a:endParaRPr lang="en-US" altLang="zh-CN" sz="2800"/>
          </a:p>
        </p:txBody>
      </p:sp>
      <p:sp>
        <p:nvSpPr>
          <p:cNvPr id="28682" name="Text Box 15"/>
          <p:cNvSpPr txBox="1">
            <a:spLocks noChangeArrowheads="1"/>
          </p:cNvSpPr>
          <p:nvPr/>
        </p:nvSpPr>
        <p:spPr bwMode="auto">
          <a:xfrm>
            <a:off x="5141913" y="2565400"/>
            <a:ext cx="170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/>
              <a:t>943-235=</a:t>
            </a:r>
            <a:endParaRPr lang="en-US" altLang="zh-CN" sz="2800" dirty="0"/>
          </a:p>
        </p:txBody>
      </p:sp>
      <p:sp>
        <p:nvSpPr>
          <p:cNvPr id="28683" name="Text Box 16"/>
          <p:cNvSpPr txBox="1">
            <a:spLocks noChangeArrowheads="1"/>
          </p:cNvSpPr>
          <p:nvPr/>
        </p:nvSpPr>
        <p:spPr bwMode="auto">
          <a:xfrm>
            <a:off x="5378450" y="3246438"/>
            <a:ext cx="1173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/>
              <a:t>9  4  3</a:t>
            </a:r>
            <a:endParaRPr lang="en-US" altLang="zh-CN" sz="2800"/>
          </a:p>
        </p:txBody>
      </p:sp>
      <p:sp>
        <p:nvSpPr>
          <p:cNvPr id="28684" name="Text Box 17"/>
          <p:cNvSpPr txBox="1">
            <a:spLocks noChangeArrowheads="1"/>
          </p:cNvSpPr>
          <p:nvPr/>
        </p:nvSpPr>
        <p:spPr bwMode="auto">
          <a:xfrm>
            <a:off x="5378450" y="3749675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/>
              <a:t>2  3  5</a:t>
            </a:r>
            <a:endParaRPr lang="en-US" altLang="zh-CN" sz="2800"/>
          </a:p>
        </p:txBody>
      </p:sp>
      <p:sp>
        <p:nvSpPr>
          <p:cNvPr id="34834" name="Line 18"/>
          <p:cNvSpPr>
            <a:spLocks noChangeShapeType="1"/>
          </p:cNvSpPr>
          <p:nvPr/>
        </p:nvSpPr>
        <p:spPr bwMode="auto">
          <a:xfrm>
            <a:off x="4802188" y="4254500"/>
            <a:ext cx="22336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6" name="Text Box 19"/>
          <p:cNvSpPr txBox="1">
            <a:spLocks noChangeArrowheads="1"/>
          </p:cNvSpPr>
          <p:nvPr/>
        </p:nvSpPr>
        <p:spPr bwMode="auto">
          <a:xfrm>
            <a:off x="4841875" y="3806825"/>
            <a:ext cx="3032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/>
              <a:t>-</a:t>
            </a:r>
            <a:endParaRPr lang="en-US" altLang="zh-CN" sz="2800"/>
          </a:p>
        </p:txBody>
      </p:sp>
      <p:sp>
        <p:nvSpPr>
          <p:cNvPr id="28687" name="Text Box 20"/>
          <p:cNvSpPr txBox="1">
            <a:spLocks noChangeArrowheads="1"/>
          </p:cNvSpPr>
          <p:nvPr/>
        </p:nvSpPr>
        <p:spPr bwMode="auto">
          <a:xfrm>
            <a:off x="5378450" y="4254500"/>
            <a:ext cx="13684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/>
              <a:t>7  0  8</a:t>
            </a:r>
            <a:endParaRPr lang="en-US" altLang="zh-CN" sz="2800"/>
          </a:p>
        </p:txBody>
      </p:sp>
      <p:sp>
        <p:nvSpPr>
          <p:cNvPr id="28688" name="Text Box 21"/>
          <p:cNvSpPr txBox="1">
            <a:spLocks noChangeArrowheads="1"/>
          </p:cNvSpPr>
          <p:nvPr/>
        </p:nvSpPr>
        <p:spPr bwMode="auto">
          <a:xfrm>
            <a:off x="6818313" y="2582863"/>
            <a:ext cx="7794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708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28689" name="WordArt 21"/>
          <p:cNvSpPr>
            <a:spLocks noChangeArrowheads="1" noChangeShapeType="1" noTextEdit="1"/>
          </p:cNvSpPr>
          <p:nvPr/>
        </p:nvSpPr>
        <p:spPr bwMode="auto">
          <a:xfrm>
            <a:off x="2555875" y="4292600"/>
            <a:ext cx="171450" cy="3143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>
                <a:noFill/>
                <a:latin typeface="华文新魏"/>
                <a:ea typeface="华文新魏"/>
              </a:rPr>
              <a:t>3</a:t>
            </a:r>
            <a:endParaRPr lang="zh-CN" altLang="en-US" sz="2400">
              <a:noFill/>
              <a:latin typeface="华文新魏"/>
              <a:ea typeface="华文新魏"/>
            </a:endParaRPr>
          </a:p>
        </p:txBody>
      </p:sp>
      <p:sp>
        <p:nvSpPr>
          <p:cNvPr id="28690" name="WordArt 22"/>
          <p:cNvSpPr>
            <a:spLocks noChangeArrowheads="1" noChangeShapeType="1" noTextEdit="1"/>
          </p:cNvSpPr>
          <p:nvPr/>
        </p:nvSpPr>
        <p:spPr bwMode="auto">
          <a:xfrm>
            <a:off x="2416175" y="3894138"/>
            <a:ext cx="76200" cy="2000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600">
                <a:noFill/>
                <a:latin typeface="华文新魏"/>
                <a:ea typeface="华文新魏"/>
              </a:rPr>
              <a:t>1</a:t>
            </a:r>
            <a:endParaRPr lang="zh-CN" altLang="en-US" sz="1600">
              <a:noFill/>
              <a:latin typeface="华文新魏"/>
              <a:ea typeface="华文新魏"/>
            </a:endParaRPr>
          </a:p>
        </p:txBody>
      </p:sp>
      <p:sp>
        <p:nvSpPr>
          <p:cNvPr id="28691" name="WordArt 23"/>
          <p:cNvSpPr>
            <a:spLocks noChangeArrowheads="1" noChangeShapeType="1" noTextEdit="1"/>
          </p:cNvSpPr>
          <p:nvPr/>
        </p:nvSpPr>
        <p:spPr bwMode="auto">
          <a:xfrm>
            <a:off x="2322513" y="4292600"/>
            <a:ext cx="171450" cy="3143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>
                <a:noFill/>
                <a:latin typeface="华文新魏"/>
                <a:ea typeface="华文新魏"/>
              </a:rPr>
              <a:t>4</a:t>
            </a:r>
            <a:endParaRPr lang="zh-CN" altLang="en-US" sz="2400">
              <a:noFill/>
              <a:latin typeface="华文新魏"/>
              <a:ea typeface="华文新魏"/>
            </a:endParaRPr>
          </a:p>
        </p:txBody>
      </p:sp>
      <p:sp>
        <p:nvSpPr>
          <p:cNvPr id="28692" name="WordArt 24"/>
          <p:cNvSpPr>
            <a:spLocks noChangeArrowheads="1" noChangeShapeType="1" noTextEdit="1"/>
          </p:cNvSpPr>
          <p:nvPr/>
        </p:nvSpPr>
        <p:spPr bwMode="auto">
          <a:xfrm>
            <a:off x="2076450" y="4292600"/>
            <a:ext cx="171450" cy="3143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>
                <a:noFill/>
                <a:latin typeface="华文新魏"/>
                <a:ea typeface="华文新魏"/>
              </a:rPr>
              <a:t>9</a:t>
            </a:r>
            <a:endParaRPr lang="zh-CN" altLang="en-US" sz="2400">
              <a:noFill/>
              <a:latin typeface="华文新魏"/>
              <a:ea typeface="华文新魏"/>
            </a:endParaRPr>
          </a:p>
        </p:txBody>
      </p:sp>
      <p:sp>
        <p:nvSpPr>
          <p:cNvPr id="28693" name="Text Box 21"/>
          <p:cNvSpPr txBox="1">
            <a:spLocks noChangeArrowheads="1"/>
          </p:cNvSpPr>
          <p:nvPr/>
        </p:nvSpPr>
        <p:spPr bwMode="auto">
          <a:xfrm>
            <a:off x="3203575" y="2565400"/>
            <a:ext cx="7794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943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9" grpId="0"/>
      <p:bldP spid="34827" grpId="0" animBg="1"/>
      <p:bldP spid="28681" grpId="0"/>
      <p:bldP spid="28683" grpId="0"/>
      <p:bldP spid="28684" grpId="0"/>
      <p:bldP spid="34834" grpId="0" animBg="1"/>
      <p:bldP spid="28686" grpId="0"/>
      <p:bldP spid="286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969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970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Text Box 6"/>
          <p:cNvSpPr>
            <a:spLocks noChangeArrowheads="1"/>
          </p:cNvSpPr>
          <p:nvPr/>
        </p:nvSpPr>
        <p:spPr bwMode="auto">
          <a:xfrm>
            <a:off x="755650" y="1989138"/>
            <a:ext cx="727233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我国有两栖动物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274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种、爬形动物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399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种。两栖动物和爬行动物一共有多少种？</a:t>
            </a:r>
            <a:endParaRPr lang="zh-CN" altLang="en-US" sz="2800" dirty="0"/>
          </a:p>
        </p:txBody>
      </p:sp>
      <p:pic>
        <p:nvPicPr>
          <p:cNvPr id="29702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3500438"/>
            <a:ext cx="325755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213100"/>
            <a:ext cx="3084512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072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072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5" name="Text Box 6"/>
          <p:cNvSpPr>
            <a:spLocks noChangeArrowheads="1"/>
          </p:cNvSpPr>
          <p:nvPr/>
        </p:nvSpPr>
        <p:spPr bwMode="auto">
          <a:xfrm>
            <a:off x="1527175" y="2244725"/>
            <a:ext cx="1790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274+399=</a:t>
            </a:r>
            <a:endParaRPr lang="zh-CN" altLang="en-US" sz="2800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835150" y="3357563"/>
            <a:ext cx="2233613" cy="1527175"/>
            <a:chOff x="2890" y="5288"/>
            <a:chExt cx="3518" cy="2405"/>
          </a:xfrm>
        </p:grpSpPr>
        <p:sp>
          <p:nvSpPr>
            <p:cNvPr id="30727" name="Text Box 16"/>
            <p:cNvSpPr>
              <a:spLocks noChangeArrowheads="1"/>
            </p:cNvSpPr>
            <p:nvPr/>
          </p:nvSpPr>
          <p:spPr bwMode="auto">
            <a:xfrm>
              <a:off x="3797" y="5287"/>
              <a:ext cx="184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sym typeface="Calibri" panose="020F0502020204030204" pitchFamily="34" charset="0"/>
                </a:rPr>
                <a:t>2  7  4</a:t>
              </a:r>
              <a:endParaRPr lang="zh-CN" altLang="en-US" sz="2800"/>
            </a:p>
          </p:txBody>
        </p:sp>
        <p:sp>
          <p:nvSpPr>
            <p:cNvPr id="30728" name="Text Box 17"/>
            <p:cNvSpPr>
              <a:spLocks noChangeArrowheads="1"/>
            </p:cNvSpPr>
            <p:nvPr/>
          </p:nvSpPr>
          <p:spPr bwMode="auto">
            <a:xfrm>
              <a:off x="3797" y="6080"/>
              <a:ext cx="2040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sym typeface="Calibri" panose="020F0502020204030204" pitchFamily="34" charset="0"/>
                </a:rPr>
                <a:t>3  9  9</a:t>
              </a:r>
              <a:endParaRPr lang="zh-CN" altLang="en-US" sz="2800"/>
            </a:p>
          </p:txBody>
        </p:sp>
        <p:sp>
          <p:nvSpPr>
            <p:cNvPr id="30729" name="Line 18"/>
            <p:cNvSpPr>
              <a:spLocks noChangeShapeType="1"/>
            </p:cNvSpPr>
            <p:nvPr/>
          </p:nvSpPr>
          <p:spPr bwMode="auto">
            <a:xfrm>
              <a:off x="2890" y="6875"/>
              <a:ext cx="35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0" name="Text Box 19"/>
            <p:cNvSpPr>
              <a:spLocks noChangeArrowheads="1"/>
            </p:cNvSpPr>
            <p:nvPr/>
          </p:nvSpPr>
          <p:spPr bwMode="auto">
            <a:xfrm>
              <a:off x="2952" y="6170"/>
              <a:ext cx="6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sym typeface="Calibri" panose="020F0502020204030204" pitchFamily="34" charset="0"/>
                </a:rPr>
                <a:t>+</a:t>
              </a:r>
              <a:endParaRPr lang="zh-CN" altLang="en-US" sz="2800"/>
            </a:p>
          </p:txBody>
        </p:sp>
        <p:sp>
          <p:nvSpPr>
            <p:cNvPr id="30731" name="Text Box 20"/>
            <p:cNvSpPr>
              <a:spLocks noChangeArrowheads="1"/>
            </p:cNvSpPr>
            <p:nvPr/>
          </p:nvSpPr>
          <p:spPr bwMode="auto">
            <a:xfrm>
              <a:off x="3797" y="6875"/>
              <a:ext cx="2155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sym typeface="Calibri" panose="020F0502020204030204" pitchFamily="34" charset="0"/>
                </a:rPr>
                <a:t>6  7  3</a:t>
              </a:r>
              <a:endParaRPr lang="zh-CN" altLang="en-US" sz="2800"/>
            </a:p>
          </p:txBody>
        </p:sp>
        <p:sp>
          <p:nvSpPr>
            <p:cNvPr id="30732" name="Text Box 12"/>
            <p:cNvSpPr>
              <a:spLocks noChangeArrowheads="1"/>
            </p:cNvSpPr>
            <p:nvPr/>
          </p:nvSpPr>
          <p:spPr bwMode="auto">
            <a:xfrm>
              <a:off x="4812" y="6420"/>
              <a:ext cx="450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1</a:t>
              </a:r>
              <a:endParaRPr lang="zh-CN" altLang="en-US" sz="2800"/>
            </a:p>
          </p:txBody>
        </p:sp>
        <p:sp>
          <p:nvSpPr>
            <p:cNvPr id="30733" name="Text Box 13"/>
            <p:cNvSpPr>
              <a:spLocks noChangeArrowheads="1"/>
            </p:cNvSpPr>
            <p:nvPr/>
          </p:nvSpPr>
          <p:spPr bwMode="auto">
            <a:xfrm>
              <a:off x="4137" y="6420"/>
              <a:ext cx="450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1</a:t>
              </a:r>
              <a:endParaRPr lang="zh-CN" altLang="en-US" sz="2800"/>
            </a:p>
          </p:txBody>
        </p:sp>
      </p:grpSp>
      <p:sp>
        <p:nvSpPr>
          <p:cNvPr id="30734" name="Text Box 14"/>
          <p:cNvSpPr>
            <a:spLocks noChangeArrowheads="1"/>
          </p:cNvSpPr>
          <p:nvPr/>
        </p:nvSpPr>
        <p:spPr bwMode="auto">
          <a:xfrm>
            <a:off x="3255963" y="2263775"/>
            <a:ext cx="18557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673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（种）</a:t>
            </a:r>
            <a:endParaRPr lang="zh-CN" altLang="en-US" sz="2800"/>
          </a:p>
        </p:txBody>
      </p:sp>
      <p:sp>
        <p:nvSpPr>
          <p:cNvPr id="30735" name="Text Box 15"/>
          <p:cNvSpPr>
            <a:spLocks noChangeArrowheads="1"/>
          </p:cNvSpPr>
          <p:nvPr/>
        </p:nvSpPr>
        <p:spPr bwMode="auto">
          <a:xfrm>
            <a:off x="1527175" y="5287963"/>
            <a:ext cx="61229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答：两栖动物和爬行动物一共有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673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种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4" grpId="0"/>
      <p:bldP spid="307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174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174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Text Box 6"/>
          <p:cNvSpPr>
            <a:spLocks noChangeArrowheads="1"/>
          </p:cNvSpPr>
          <p:nvPr/>
        </p:nvSpPr>
        <p:spPr bwMode="auto">
          <a:xfrm>
            <a:off x="735013" y="1884363"/>
            <a:ext cx="75819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科技园上午有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654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人参观，下午有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296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人参观。这一天参观科技园的一共有多少人？</a:t>
            </a:r>
            <a:endParaRPr lang="zh-CN" altLang="en-US" sz="2800" dirty="0"/>
          </a:p>
        </p:txBody>
      </p:sp>
      <p:sp>
        <p:nvSpPr>
          <p:cNvPr id="31750" name="Text Box 7"/>
          <p:cNvSpPr>
            <a:spLocks noChangeArrowheads="1"/>
          </p:cNvSpPr>
          <p:nvPr/>
        </p:nvSpPr>
        <p:spPr bwMode="auto">
          <a:xfrm>
            <a:off x="1311275" y="3200400"/>
            <a:ext cx="1930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654+296=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908175" y="3933825"/>
            <a:ext cx="2233613" cy="1527175"/>
            <a:chOff x="3005" y="6195"/>
            <a:chExt cx="3518" cy="2404"/>
          </a:xfrm>
        </p:grpSpPr>
        <p:sp>
          <p:nvSpPr>
            <p:cNvPr id="31752" name="Text Box 16"/>
            <p:cNvSpPr>
              <a:spLocks noChangeArrowheads="1"/>
            </p:cNvSpPr>
            <p:nvPr/>
          </p:nvSpPr>
          <p:spPr bwMode="auto">
            <a:xfrm>
              <a:off x="3912" y="6195"/>
              <a:ext cx="184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sym typeface="Calibri" panose="020F0502020204030204" pitchFamily="34" charset="0"/>
                </a:rPr>
                <a:t>6  5  4</a:t>
              </a:r>
              <a:endParaRPr lang="zh-CN" altLang="en-US" sz="2800"/>
            </a:p>
          </p:txBody>
        </p:sp>
        <p:sp>
          <p:nvSpPr>
            <p:cNvPr id="31753" name="Text Box 17"/>
            <p:cNvSpPr>
              <a:spLocks noChangeArrowheads="1"/>
            </p:cNvSpPr>
            <p:nvPr/>
          </p:nvSpPr>
          <p:spPr bwMode="auto">
            <a:xfrm>
              <a:off x="3912" y="6987"/>
              <a:ext cx="2040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sym typeface="Calibri" panose="020F0502020204030204" pitchFamily="34" charset="0"/>
                </a:rPr>
                <a:t>2  9  6</a:t>
              </a:r>
              <a:endParaRPr lang="zh-CN" altLang="en-US" sz="2800"/>
            </a:p>
          </p:txBody>
        </p:sp>
        <p:sp>
          <p:nvSpPr>
            <p:cNvPr id="31754" name="Line 18"/>
            <p:cNvSpPr>
              <a:spLocks noChangeShapeType="1"/>
            </p:cNvSpPr>
            <p:nvPr/>
          </p:nvSpPr>
          <p:spPr bwMode="auto">
            <a:xfrm>
              <a:off x="3005" y="7782"/>
              <a:ext cx="3517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5" name="Text Box 19"/>
            <p:cNvSpPr>
              <a:spLocks noChangeArrowheads="1"/>
            </p:cNvSpPr>
            <p:nvPr/>
          </p:nvSpPr>
          <p:spPr bwMode="auto">
            <a:xfrm>
              <a:off x="3067" y="7077"/>
              <a:ext cx="47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sym typeface="Calibri" panose="020F0502020204030204" pitchFamily="34" charset="0"/>
                </a:rPr>
                <a:t>-</a:t>
              </a:r>
              <a:endParaRPr lang="zh-CN" altLang="en-US" sz="2800"/>
            </a:p>
          </p:txBody>
        </p:sp>
        <p:sp>
          <p:nvSpPr>
            <p:cNvPr id="31756" name="Text Box 20"/>
            <p:cNvSpPr>
              <a:spLocks noChangeArrowheads="1"/>
            </p:cNvSpPr>
            <p:nvPr/>
          </p:nvSpPr>
          <p:spPr bwMode="auto">
            <a:xfrm>
              <a:off x="3912" y="7782"/>
              <a:ext cx="2155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sym typeface="Calibri" panose="020F0502020204030204" pitchFamily="34" charset="0"/>
                </a:rPr>
                <a:t>9  5  0</a:t>
              </a:r>
              <a:endParaRPr lang="zh-CN" altLang="en-US" sz="2800"/>
            </a:p>
          </p:txBody>
        </p:sp>
        <p:sp>
          <p:nvSpPr>
            <p:cNvPr id="31757" name="Text Box 13"/>
            <p:cNvSpPr>
              <a:spLocks noChangeArrowheads="1"/>
            </p:cNvSpPr>
            <p:nvPr/>
          </p:nvSpPr>
          <p:spPr bwMode="auto">
            <a:xfrm>
              <a:off x="4885" y="7335"/>
              <a:ext cx="417" cy="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1</a:t>
              </a:r>
              <a:endParaRPr lang="zh-CN" altLang="en-US" sz="2800"/>
            </a:p>
          </p:txBody>
        </p:sp>
        <p:sp>
          <p:nvSpPr>
            <p:cNvPr id="31758" name="Text Box 14"/>
            <p:cNvSpPr>
              <a:spLocks noChangeArrowheads="1"/>
            </p:cNvSpPr>
            <p:nvPr/>
          </p:nvSpPr>
          <p:spPr bwMode="auto">
            <a:xfrm>
              <a:off x="4245" y="7327"/>
              <a:ext cx="417" cy="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1</a:t>
              </a:r>
              <a:endParaRPr lang="zh-CN" altLang="en-US" sz="2800"/>
            </a:p>
          </p:txBody>
        </p:sp>
      </p:grpSp>
      <p:sp>
        <p:nvSpPr>
          <p:cNvPr id="31759" name="Text Box 15"/>
          <p:cNvSpPr>
            <a:spLocks noChangeArrowheads="1"/>
          </p:cNvSpPr>
          <p:nvPr/>
        </p:nvSpPr>
        <p:spPr bwMode="auto">
          <a:xfrm>
            <a:off x="3111500" y="3254375"/>
            <a:ext cx="18637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950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（人）</a:t>
            </a:r>
            <a:endParaRPr lang="zh-CN" altLang="en-US" sz="2800" dirty="0"/>
          </a:p>
        </p:txBody>
      </p:sp>
      <p:sp>
        <p:nvSpPr>
          <p:cNvPr id="31760" name="Text Box 16"/>
          <p:cNvSpPr>
            <a:spLocks noChangeArrowheads="1"/>
          </p:cNvSpPr>
          <p:nvPr/>
        </p:nvSpPr>
        <p:spPr bwMode="auto">
          <a:xfrm>
            <a:off x="1311275" y="5576888"/>
            <a:ext cx="6486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答：这一天参观科技园的一共有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950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人。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9" grpId="0" bldLvl="0"/>
      <p:bldP spid="317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277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277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3" name="Text Box 6"/>
          <p:cNvSpPr>
            <a:spLocks noChangeArrowheads="1"/>
          </p:cNvSpPr>
          <p:nvPr/>
        </p:nvSpPr>
        <p:spPr bwMode="auto">
          <a:xfrm>
            <a:off x="663575" y="1687513"/>
            <a:ext cx="6940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根据下面的算式，分别写出两道减法算式。</a:t>
            </a:r>
            <a:endParaRPr lang="zh-CN" altLang="en-US" sz="2800"/>
          </a:p>
        </p:txBody>
      </p:sp>
      <p:sp>
        <p:nvSpPr>
          <p:cNvPr id="32774" name="Text Box 7"/>
          <p:cNvSpPr>
            <a:spLocks noChangeArrowheads="1"/>
          </p:cNvSpPr>
          <p:nvPr/>
        </p:nvSpPr>
        <p:spPr bwMode="auto">
          <a:xfrm>
            <a:off x="950913" y="2605088"/>
            <a:ext cx="2741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1</a:t>
            </a:r>
            <a: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  <a:t>）</a:t>
            </a: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526+77=603</a:t>
            </a:r>
            <a:endParaRPr lang="zh-CN" altLang="en-US" sz="2800"/>
          </a:p>
        </p:txBody>
      </p:sp>
      <p:sp>
        <p:nvSpPr>
          <p:cNvPr id="32775" name="Line 8"/>
          <p:cNvSpPr>
            <a:spLocks noChangeShapeType="1"/>
          </p:cNvSpPr>
          <p:nvPr/>
        </p:nvSpPr>
        <p:spPr bwMode="auto">
          <a:xfrm>
            <a:off x="1116013" y="5373688"/>
            <a:ext cx="3240087" cy="1587"/>
          </a:xfrm>
          <a:prstGeom prst="lin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6" name="Line 9"/>
          <p:cNvSpPr>
            <a:spLocks noChangeShapeType="1"/>
          </p:cNvSpPr>
          <p:nvPr/>
        </p:nvSpPr>
        <p:spPr bwMode="auto">
          <a:xfrm>
            <a:off x="1116013" y="4221163"/>
            <a:ext cx="3240087" cy="1587"/>
          </a:xfrm>
          <a:prstGeom prst="lin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7" name="Text Box 10"/>
          <p:cNvSpPr>
            <a:spLocks noChangeArrowheads="1"/>
          </p:cNvSpPr>
          <p:nvPr/>
        </p:nvSpPr>
        <p:spPr bwMode="auto">
          <a:xfrm>
            <a:off x="1412875" y="3738563"/>
            <a:ext cx="22113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603-77=526</a:t>
            </a:r>
            <a:endParaRPr lang="zh-CN" altLang="en-US" sz="2800"/>
          </a:p>
        </p:txBody>
      </p:sp>
      <p:sp>
        <p:nvSpPr>
          <p:cNvPr id="32778" name="Text Box 11"/>
          <p:cNvSpPr>
            <a:spLocks noChangeArrowheads="1"/>
          </p:cNvSpPr>
          <p:nvPr/>
        </p:nvSpPr>
        <p:spPr bwMode="auto">
          <a:xfrm>
            <a:off x="1412875" y="4856163"/>
            <a:ext cx="22113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603-526=77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/>
      <p:bldP spid="327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379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379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Text Box 6"/>
          <p:cNvSpPr>
            <a:spLocks noChangeArrowheads="1"/>
          </p:cNvSpPr>
          <p:nvPr/>
        </p:nvSpPr>
        <p:spPr bwMode="auto">
          <a:xfrm>
            <a:off x="684213" y="1628775"/>
            <a:ext cx="73437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根据下面的算式，分别写出其他有关的算式</a:t>
            </a:r>
            <a:endParaRPr lang="zh-CN" altLang="en-US" sz="2800" dirty="0"/>
          </a:p>
        </p:txBody>
      </p:sp>
      <p:sp>
        <p:nvSpPr>
          <p:cNvPr id="33798" name="Text Box 7"/>
          <p:cNvSpPr>
            <a:spLocks noChangeArrowheads="1"/>
          </p:cNvSpPr>
          <p:nvPr/>
        </p:nvSpPr>
        <p:spPr bwMode="auto">
          <a:xfrm>
            <a:off x="684213" y="2349500"/>
            <a:ext cx="2851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sym typeface="Calibri" panose="020F0502020204030204" pitchFamily="34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sym typeface="宋体" panose="02010600030101010101" pitchFamily="2" charset="-122"/>
              </a:rPr>
              <a:t>）</a:t>
            </a:r>
            <a:r>
              <a:rPr lang="en-US" altLang="zh-CN" sz="2800" dirty="0">
                <a:solidFill>
                  <a:srgbClr val="000000"/>
                </a:solidFill>
                <a:sym typeface="Calibri" panose="020F0502020204030204" pitchFamily="34" charset="0"/>
              </a:rPr>
              <a:t>341-230=111</a:t>
            </a:r>
            <a:endParaRPr lang="zh-CN" altLang="en-US" sz="2800" dirty="0"/>
          </a:p>
        </p:txBody>
      </p:sp>
      <p:sp>
        <p:nvSpPr>
          <p:cNvPr id="33799" name="Text Box 8"/>
          <p:cNvSpPr>
            <a:spLocks noChangeArrowheads="1"/>
          </p:cNvSpPr>
          <p:nvPr/>
        </p:nvSpPr>
        <p:spPr bwMode="auto">
          <a:xfrm>
            <a:off x="1195388" y="3289300"/>
            <a:ext cx="23860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111+230=341</a:t>
            </a:r>
            <a:endParaRPr lang="zh-CN" altLang="en-US" sz="2800"/>
          </a:p>
        </p:txBody>
      </p:sp>
      <p:sp>
        <p:nvSpPr>
          <p:cNvPr id="33800" name="Text Box 9"/>
          <p:cNvSpPr>
            <a:spLocks noChangeArrowheads="1"/>
          </p:cNvSpPr>
          <p:nvPr/>
        </p:nvSpPr>
        <p:spPr bwMode="auto">
          <a:xfrm>
            <a:off x="1258888" y="4449763"/>
            <a:ext cx="23643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sym typeface="Calibri" panose="020F0502020204030204" pitchFamily="34" charset="0"/>
              </a:rPr>
              <a:t>341-111=230 </a:t>
            </a:r>
            <a:endParaRPr lang="zh-CN" altLang="en-US" sz="2800" dirty="0"/>
          </a:p>
        </p:txBody>
      </p:sp>
      <p:sp>
        <p:nvSpPr>
          <p:cNvPr id="33801" name="Line 10"/>
          <p:cNvSpPr>
            <a:spLocks noChangeShapeType="1"/>
          </p:cNvSpPr>
          <p:nvPr/>
        </p:nvSpPr>
        <p:spPr bwMode="auto">
          <a:xfrm>
            <a:off x="1116013" y="3860800"/>
            <a:ext cx="2735262" cy="0"/>
          </a:xfrm>
          <a:prstGeom prst="lin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Line 11"/>
          <p:cNvSpPr>
            <a:spLocks noChangeShapeType="1"/>
          </p:cNvSpPr>
          <p:nvPr/>
        </p:nvSpPr>
        <p:spPr bwMode="auto">
          <a:xfrm>
            <a:off x="1116013" y="5013325"/>
            <a:ext cx="2735262" cy="0"/>
          </a:xfrm>
          <a:prstGeom prst="lin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Text Box 12"/>
          <p:cNvSpPr>
            <a:spLocks noChangeArrowheads="1"/>
          </p:cNvSpPr>
          <p:nvPr/>
        </p:nvSpPr>
        <p:spPr bwMode="auto">
          <a:xfrm>
            <a:off x="4859338" y="2349500"/>
            <a:ext cx="29400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2</a:t>
            </a:r>
            <a: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  <a:t>）</a:t>
            </a: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462+267=729</a:t>
            </a:r>
            <a:endParaRPr lang="zh-CN" altLang="en-US" sz="2800"/>
          </a:p>
        </p:txBody>
      </p:sp>
      <p:sp>
        <p:nvSpPr>
          <p:cNvPr id="33804" name="Text Box 13"/>
          <p:cNvSpPr>
            <a:spLocks noChangeArrowheads="1"/>
          </p:cNvSpPr>
          <p:nvPr/>
        </p:nvSpPr>
        <p:spPr bwMode="auto">
          <a:xfrm>
            <a:off x="5435600" y="3289300"/>
            <a:ext cx="22971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729-267=462</a:t>
            </a:r>
            <a:endParaRPr lang="zh-CN" altLang="en-US" sz="2800"/>
          </a:p>
        </p:txBody>
      </p:sp>
      <p:sp>
        <p:nvSpPr>
          <p:cNvPr id="33805" name="Text Box 14"/>
          <p:cNvSpPr>
            <a:spLocks noChangeArrowheads="1"/>
          </p:cNvSpPr>
          <p:nvPr/>
        </p:nvSpPr>
        <p:spPr bwMode="auto">
          <a:xfrm>
            <a:off x="5499100" y="4449763"/>
            <a:ext cx="22971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729-462=267</a:t>
            </a:r>
            <a:endParaRPr lang="zh-CN" altLang="en-US" sz="2800"/>
          </a:p>
        </p:txBody>
      </p:sp>
      <p:sp>
        <p:nvSpPr>
          <p:cNvPr id="33806" name="Line 15"/>
          <p:cNvSpPr>
            <a:spLocks noChangeShapeType="1"/>
          </p:cNvSpPr>
          <p:nvPr/>
        </p:nvSpPr>
        <p:spPr bwMode="auto">
          <a:xfrm>
            <a:off x="5356225" y="3860800"/>
            <a:ext cx="2735263" cy="0"/>
          </a:xfrm>
          <a:prstGeom prst="lin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Line 16"/>
          <p:cNvSpPr>
            <a:spLocks noChangeShapeType="1"/>
          </p:cNvSpPr>
          <p:nvPr/>
        </p:nvSpPr>
        <p:spPr bwMode="auto">
          <a:xfrm>
            <a:off x="5356225" y="5013325"/>
            <a:ext cx="2735263" cy="0"/>
          </a:xfrm>
          <a:prstGeom prst="lin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  <p:bldP spid="33800" grpId="0"/>
      <p:bldP spid="33804" grpId="0"/>
      <p:bldP spid="338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6387" name="组合 10"/>
          <p:cNvGrpSpPr/>
          <p:nvPr/>
        </p:nvGrpSpPr>
        <p:grpSpPr bwMode="auto">
          <a:xfrm>
            <a:off x="323850" y="981075"/>
            <a:ext cx="2200275" cy="574675"/>
            <a:chOff x="0" y="0"/>
            <a:chExt cx="2256668" cy="571008"/>
          </a:xfrm>
        </p:grpSpPr>
        <p:sp>
          <p:nvSpPr>
            <p:cNvPr id="16388" name="直线连接符 21"/>
            <p:cNvSpPr>
              <a:spLocks noChangeShapeType="1"/>
            </p:cNvSpPr>
            <p:nvPr/>
          </p:nvSpPr>
          <p:spPr bwMode="auto">
            <a:xfrm flipV="1">
              <a:off x="0" y="564699"/>
              <a:ext cx="2256668" cy="630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同侧圆角矩形 23"/>
            <p:cNvSpPr>
              <a:spLocks noChangeArrowheads="1"/>
            </p:cNvSpPr>
            <p:nvPr/>
          </p:nvSpPr>
          <p:spPr bwMode="auto">
            <a:xfrm>
              <a:off x="183986" y="0"/>
              <a:ext cx="2001042" cy="517377"/>
            </a:xfrm>
            <a:custGeom>
              <a:avLst/>
              <a:gdLst>
                <a:gd name="T0" fmla="*/ 0 w 2001042"/>
                <a:gd name="T1" fmla="*/ 0 h 517377"/>
                <a:gd name="T2" fmla="*/ 2001042 w 2001042"/>
                <a:gd name="T3" fmla="*/ 517377 h 517377"/>
              </a:gdLst>
              <a:ahLst/>
              <a:cxnLst/>
              <a:rect l="T0" t="T1" r="T2" b="T3"/>
              <a:pathLst>
                <a:path w="2001042" h="517377">
                  <a:moveTo>
                    <a:pt x="86231" y="0"/>
                  </a:moveTo>
                  <a:lnTo>
                    <a:pt x="1914810" y="0"/>
                  </a:lnTo>
                  <a:cubicBezTo>
                    <a:pt x="1962434" y="0"/>
                    <a:pt x="2001041" y="38607"/>
                    <a:pt x="2001041" y="86231"/>
                  </a:cubicBezTo>
                  <a:lnTo>
                    <a:pt x="2001042" y="517377"/>
                  </a:lnTo>
                  <a:lnTo>
                    <a:pt x="0" y="517377"/>
                  </a:lnTo>
                  <a:lnTo>
                    <a:pt x="0" y="86231"/>
                  </a:lnTo>
                  <a:cubicBezTo>
                    <a:pt x="0" y="38607"/>
                    <a:pt x="38607" y="0"/>
                    <a:pt x="8623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学习目标</a:t>
              </a:r>
              <a:endParaRPr lang="zh-CN" altLang="en-US" sz="2800" dirty="0"/>
            </a:p>
          </p:txBody>
        </p:sp>
      </p:grpSp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7"/>
          <p:cNvSpPr>
            <a:spLocks noChangeArrowheads="1"/>
          </p:cNvSpPr>
          <p:nvPr/>
        </p:nvSpPr>
        <p:spPr bwMode="auto">
          <a:xfrm>
            <a:off x="1187450" y="2565400"/>
            <a:ext cx="67691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、会进行三位数加减三位数的运算。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lnSpc>
                <a:spcPct val="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、能够利用加减法的知识解决实际问题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1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6367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3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2" y="1916112"/>
            <a:ext cx="7223125" cy="3979863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04400" y="3091661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280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59563" y="47244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2051050" y="2708275"/>
            <a:ext cx="4176713" cy="1008063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加减法验算</a:t>
            </a:r>
            <a:endParaRPr lang="zh-CN" altLang="en-US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Text Box 10"/>
          <p:cNvSpPr>
            <a:spLocks noChangeArrowheads="1"/>
          </p:cNvSpPr>
          <p:nvPr/>
        </p:nvSpPr>
        <p:spPr bwMode="auto">
          <a:xfrm>
            <a:off x="1547813" y="1557338"/>
            <a:ext cx="47625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红红：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199+86=275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售货员：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199+86=285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/>
          </a:p>
        </p:txBody>
      </p:sp>
      <p:pic>
        <p:nvPicPr>
          <p:cNvPr id="19462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4149725"/>
            <a:ext cx="9239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 Box 12"/>
          <p:cNvSpPr>
            <a:spLocks noChangeArrowheads="1"/>
          </p:cNvSpPr>
          <p:nvPr/>
        </p:nvSpPr>
        <p:spPr bwMode="auto">
          <a:xfrm>
            <a:off x="1331913" y="2565400"/>
            <a:ext cx="6264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用自己的方法验算一下，看谁算得对。</a:t>
            </a:r>
            <a:endParaRPr lang="zh-CN" altLang="en-US" sz="2800" dirty="0"/>
          </a:p>
        </p:txBody>
      </p:sp>
      <p:sp>
        <p:nvSpPr>
          <p:cNvPr id="19464" name="AutoShape 13"/>
          <p:cNvSpPr>
            <a:spLocks noChangeArrowheads="1"/>
          </p:cNvSpPr>
          <p:nvPr/>
        </p:nvSpPr>
        <p:spPr bwMode="auto">
          <a:xfrm>
            <a:off x="1403350" y="3213100"/>
            <a:ext cx="2735263" cy="1008063"/>
          </a:xfrm>
          <a:prstGeom prst="cloudCallout">
            <a:avLst>
              <a:gd name="adj1" fmla="val -43731"/>
              <a:gd name="adj2" fmla="val 10432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我用竖式计算</a:t>
            </a:r>
            <a:endParaRPr lang="zh-CN" altLang="en-US" sz="2800" dirty="0"/>
          </a:p>
        </p:txBody>
      </p:sp>
      <p:pic>
        <p:nvPicPr>
          <p:cNvPr id="9225" name="Picture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2275" y="4868863"/>
            <a:ext cx="2043113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8188" y="4694238"/>
            <a:ext cx="13716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AutoShape 16"/>
          <p:cNvSpPr>
            <a:spLocks noChangeArrowheads="1"/>
          </p:cNvSpPr>
          <p:nvPr/>
        </p:nvSpPr>
        <p:spPr bwMode="auto">
          <a:xfrm>
            <a:off x="4284663" y="3141663"/>
            <a:ext cx="3022600" cy="1366837"/>
          </a:xfrm>
          <a:prstGeom prst="cloudCallout">
            <a:avLst>
              <a:gd name="adj1" fmla="val 37704"/>
              <a:gd name="adj2" fmla="val 10424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  <a:ea typeface="华文新魏" pitchFamily="2" charset="-122"/>
              </a:rPr>
              <a:t>我交换两个加数的位置算，红红算得不对！</a:t>
            </a:r>
            <a:endParaRPr lang="zh-CN" altLang="en-US" sz="2800" dirty="0"/>
          </a:p>
        </p:txBody>
      </p:sp>
      <p:pic>
        <p:nvPicPr>
          <p:cNvPr id="9228" name="Picture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4797425"/>
            <a:ext cx="20161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989138"/>
            <a:ext cx="12573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AutoShape 13"/>
          <p:cNvSpPr>
            <a:spLocks noChangeArrowheads="1"/>
          </p:cNvSpPr>
          <p:nvPr/>
        </p:nvSpPr>
        <p:spPr bwMode="auto">
          <a:xfrm>
            <a:off x="2627313" y="1341438"/>
            <a:ext cx="4537075" cy="1511300"/>
          </a:xfrm>
          <a:prstGeom prst="cloudCallout">
            <a:avLst>
              <a:gd name="adj1" fmla="val -61019"/>
              <a:gd name="adj2" fmla="val 4401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先把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199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看作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计算，也得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285</a:t>
            </a:r>
            <a:endParaRPr lang="zh-CN" altLang="en-US" sz="2800"/>
          </a:p>
        </p:txBody>
      </p:sp>
      <p:sp>
        <p:nvSpPr>
          <p:cNvPr id="20487" name="Text Box 14"/>
          <p:cNvSpPr>
            <a:spLocks noChangeArrowheads="1"/>
          </p:cNvSpPr>
          <p:nvPr/>
        </p:nvSpPr>
        <p:spPr bwMode="auto">
          <a:xfrm>
            <a:off x="2339975" y="3376613"/>
            <a:ext cx="23495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200+86=286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286-1=285</a:t>
            </a:r>
            <a:endParaRPr lang="zh-CN" altLang="en-US" sz="2800"/>
          </a:p>
        </p:txBody>
      </p:sp>
      <p:pic>
        <p:nvPicPr>
          <p:cNvPr id="20488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4724400"/>
            <a:ext cx="14954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AutoShape 16"/>
          <p:cNvSpPr>
            <a:spLocks noChangeArrowheads="1"/>
          </p:cNvSpPr>
          <p:nvPr/>
        </p:nvSpPr>
        <p:spPr bwMode="auto">
          <a:xfrm>
            <a:off x="2051050" y="4652963"/>
            <a:ext cx="4537075" cy="1008062"/>
          </a:xfrm>
          <a:prstGeom prst="cloudCallout">
            <a:avLst>
              <a:gd name="adj1" fmla="val 54403"/>
              <a:gd name="adj2" fmla="val 5220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丫丫为什么减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呢？</a:t>
            </a:r>
            <a:endParaRPr lang="zh-CN" altLang="en-US"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509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24750" y="5084763"/>
            <a:ext cx="1095375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AutoShape 8"/>
          <p:cNvSpPr>
            <a:spLocks noChangeArrowheads="1"/>
          </p:cNvSpPr>
          <p:nvPr/>
        </p:nvSpPr>
        <p:spPr bwMode="auto">
          <a:xfrm>
            <a:off x="2555875" y="3644900"/>
            <a:ext cx="4103688" cy="1871663"/>
          </a:xfrm>
          <a:prstGeom prst="cloudCallout">
            <a:avLst>
              <a:gd name="adj1" fmla="val 62917"/>
              <a:gd name="adj2" fmla="val 5957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还可以用减法验算加法</a:t>
            </a:r>
            <a:endParaRPr lang="zh-CN" altLang="en-US" sz="2800"/>
          </a:p>
        </p:txBody>
      </p:sp>
      <p:pic>
        <p:nvPicPr>
          <p:cNvPr id="1127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844675"/>
            <a:ext cx="72485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3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628775"/>
            <a:ext cx="8286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 Box 8"/>
          <p:cNvSpPr>
            <a:spLocks noChangeArrowheads="1"/>
          </p:cNvSpPr>
          <p:nvPr/>
        </p:nvSpPr>
        <p:spPr bwMode="auto">
          <a:xfrm>
            <a:off x="1673225" y="1773238"/>
            <a:ext cx="1606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聪聪买车</a:t>
            </a:r>
            <a:endParaRPr lang="zh-CN" altLang="en-US" sz="2800"/>
          </a:p>
        </p:txBody>
      </p:sp>
      <p:pic>
        <p:nvPicPr>
          <p:cNvPr id="2253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8150" y="2312988"/>
            <a:ext cx="5505450" cy="311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8575" y="4643438"/>
            <a:ext cx="115252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AutoShape 11"/>
          <p:cNvSpPr>
            <a:spLocks noChangeArrowheads="1"/>
          </p:cNvSpPr>
          <p:nvPr/>
        </p:nvSpPr>
        <p:spPr bwMode="auto">
          <a:xfrm>
            <a:off x="3951288" y="4997450"/>
            <a:ext cx="2592387" cy="719138"/>
          </a:xfrm>
          <a:prstGeom prst="cloudCallout">
            <a:avLst>
              <a:gd name="adj1" fmla="val 53000"/>
              <a:gd name="adj2" fmla="val 2990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</a:rPr>
              <a:t>验算一下谁算得对</a:t>
            </a:r>
            <a:endParaRPr lang="zh-CN" altLang="en-US"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Text Box 7"/>
          <p:cNvSpPr>
            <a:spLocks noChangeArrowheads="1"/>
          </p:cNvSpPr>
          <p:nvPr/>
        </p:nvSpPr>
        <p:spPr bwMode="auto">
          <a:xfrm>
            <a:off x="1403350" y="2008188"/>
            <a:ext cx="4708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售货员：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300-236=64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/>
          </a:p>
        </p:txBody>
      </p:sp>
      <p:pic>
        <p:nvPicPr>
          <p:cNvPr id="23558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3068638"/>
            <a:ext cx="11239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AutoShape 9"/>
          <p:cNvSpPr>
            <a:spLocks noChangeArrowheads="1"/>
          </p:cNvSpPr>
          <p:nvPr/>
        </p:nvSpPr>
        <p:spPr bwMode="auto">
          <a:xfrm>
            <a:off x="2555875" y="2852738"/>
            <a:ext cx="3455988" cy="863600"/>
          </a:xfrm>
          <a:prstGeom prst="cloudCallout">
            <a:avLst>
              <a:gd name="adj1" fmla="val -43750"/>
              <a:gd name="adj2" fmla="val 7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</a:rPr>
              <a:t>我这样验算，售货员算对了。</a:t>
            </a:r>
            <a:endParaRPr lang="zh-CN" altLang="en-US" sz="2800"/>
          </a:p>
        </p:txBody>
      </p:sp>
      <p:pic>
        <p:nvPicPr>
          <p:cNvPr id="23560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5375" y="4222750"/>
            <a:ext cx="2592388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da728982-83ab-4620-8e99-2015bbb2098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1833</Words>
  <Application>WPS 演示</Application>
  <PresentationFormat>全屏显示(4:3)</PresentationFormat>
  <Paragraphs>272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 Unicode MS</vt:lpstr>
      <vt:lpstr>华文新魏</vt:lpstr>
      <vt:lpstr>Arial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2023-02-02T03:13:59Z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70DDBA172040499CACA7F4B7434B34BD</vt:lpwstr>
  </property>
  <property fmtid="{D5CDD505-2E9C-101B-9397-08002B2CF9AE}" pid="3" name="KSOProductBuildVer">
    <vt:lpwstr>2052-11.1.0.13703</vt:lpwstr>
  </property>
</Properties>
</file>