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5"/>
  </p:handoutMasterIdLst>
  <p:sldIdLst>
    <p:sldId id="278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91A5221-85B3-43B8-B7F4-D764D06AEBF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49B0ED1-BA4E-4D03-8A40-7DB89C2AF43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3CE279-5627-453E-AB76-A4CA115C9C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4A4FE-4282-42CA-AB0C-B9676C1CD1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4A4FE-4282-42CA-AB0C-B9676C1CD1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699792" y="2874144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0" y="1412776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3143250" y="2373213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19835" y="1507431"/>
            <a:ext cx="779732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第六单元   </a:t>
            </a:r>
            <a:r>
              <a:rPr lang="zh-CN" altLang="en-US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三位数加减三位数</a:t>
            </a:r>
            <a:endParaRPr lang="zh-CN" altLang="en-US" sz="44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2234" y="2862800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混 合 运 算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同侧圆角矩形 4"/>
          <p:cNvSpPr>
            <a:spLocks noChangeArrowheads="1"/>
          </p:cNvSpPr>
          <p:nvPr/>
        </p:nvSpPr>
        <p:spPr bwMode="auto">
          <a:xfrm>
            <a:off x="250825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4580" name="直线连接符 21"/>
          <p:cNvSpPr>
            <a:spLocks noChangeShapeType="1"/>
          </p:cNvSpPr>
          <p:nvPr/>
        </p:nvSpPr>
        <p:spPr bwMode="auto">
          <a:xfrm flipV="1">
            <a:off x="179388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1" name="Picture 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235825" y="1628775"/>
            <a:ext cx="120967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AutoShape 11"/>
          <p:cNvSpPr>
            <a:spLocks noChangeArrowheads="1"/>
          </p:cNvSpPr>
          <p:nvPr/>
        </p:nvSpPr>
        <p:spPr bwMode="auto">
          <a:xfrm>
            <a:off x="971550" y="1700213"/>
            <a:ext cx="4752975" cy="936625"/>
          </a:xfrm>
          <a:prstGeom prst="cloudCallout">
            <a:avLst>
              <a:gd name="adj1" fmla="val 77519"/>
              <a:gd name="adj2" fmla="val 5830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0000"/>
                </a:solidFill>
                <a:ea typeface="华文新魏" pitchFamily="2" charset="-122"/>
              </a:rPr>
              <a:t>用自己喜欢的方法算一算</a:t>
            </a:r>
            <a:endParaRPr lang="zh-CN" altLang="en-US" sz="2800" dirty="0"/>
          </a:p>
        </p:txBody>
      </p:sp>
      <p:pic>
        <p:nvPicPr>
          <p:cNvPr id="24583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797425"/>
            <a:ext cx="110490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AutoShape 13"/>
          <p:cNvSpPr>
            <a:spLocks noChangeArrowheads="1"/>
          </p:cNvSpPr>
          <p:nvPr/>
        </p:nvSpPr>
        <p:spPr bwMode="auto">
          <a:xfrm>
            <a:off x="1619250" y="3573463"/>
            <a:ext cx="4752975" cy="936625"/>
          </a:xfrm>
          <a:prstGeom prst="cloudCallout">
            <a:avLst>
              <a:gd name="adj1" fmla="val -49569"/>
              <a:gd name="adj2" fmla="val 15965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6E68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ea typeface="华文新魏" pitchFamily="2" charset="-122"/>
              </a:rPr>
              <a:t>我列出连加算式，从左往右依次计算。</a:t>
            </a:r>
            <a:endParaRPr lang="zh-CN" altLang="en-US" sz="2800"/>
          </a:p>
        </p:txBody>
      </p:sp>
      <p:sp>
        <p:nvSpPr>
          <p:cNvPr id="24585" name="Text Box 15"/>
          <p:cNvSpPr>
            <a:spLocks noChangeArrowheads="1"/>
          </p:cNvSpPr>
          <p:nvPr/>
        </p:nvSpPr>
        <p:spPr bwMode="auto">
          <a:xfrm>
            <a:off x="4140200" y="4581525"/>
            <a:ext cx="2478088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98+164+236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=262+236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=498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（只）</a:t>
            </a:r>
            <a:endParaRPr lang="zh-CN" altLang="en-US" sz="2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5604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5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59563" y="3213100"/>
            <a:ext cx="109537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AutoShape 10"/>
          <p:cNvSpPr>
            <a:spLocks noChangeArrowheads="1"/>
          </p:cNvSpPr>
          <p:nvPr/>
        </p:nvSpPr>
        <p:spPr bwMode="auto">
          <a:xfrm>
            <a:off x="900113" y="1844675"/>
            <a:ext cx="4824412" cy="2016125"/>
          </a:xfrm>
          <a:prstGeom prst="cloudCallout">
            <a:avLst>
              <a:gd name="adj1" fmla="val 58917"/>
              <a:gd name="adj2" fmla="val 5196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6E68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我先算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164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加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236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凑成整百的数，这样算简便</a:t>
            </a:r>
            <a:endParaRPr lang="zh-CN" altLang="en-US" sz="2800" dirty="0"/>
          </a:p>
        </p:txBody>
      </p:sp>
      <p:sp>
        <p:nvSpPr>
          <p:cNvPr id="25607" name="Text Box 11"/>
          <p:cNvSpPr>
            <a:spLocks noChangeArrowheads="1"/>
          </p:cNvSpPr>
          <p:nvPr/>
        </p:nvSpPr>
        <p:spPr bwMode="auto">
          <a:xfrm>
            <a:off x="2627313" y="4221163"/>
            <a:ext cx="2390775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164+236+98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=400+98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=498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（只）</a:t>
            </a:r>
            <a:endParaRPr lang="zh-CN" altLang="en-US" sz="2800"/>
          </a:p>
        </p:txBody>
      </p:sp>
      <p:sp>
        <p:nvSpPr>
          <p:cNvPr id="25608" name="Text Box 12"/>
          <p:cNvSpPr>
            <a:spLocks noChangeArrowheads="1"/>
          </p:cNvSpPr>
          <p:nvPr/>
        </p:nvSpPr>
        <p:spPr bwMode="auto">
          <a:xfrm>
            <a:off x="2463800" y="5648325"/>
            <a:ext cx="4700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答：动物园一共有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498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只鹿。</a:t>
            </a:r>
            <a:endParaRPr lang="zh-CN" altLang="en-US" sz="2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662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662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6629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1700213"/>
            <a:ext cx="80962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8"/>
          <p:cNvSpPr>
            <a:spLocks noChangeArrowheads="1"/>
          </p:cNvSpPr>
          <p:nvPr/>
        </p:nvSpPr>
        <p:spPr bwMode="auto">
          <a:xfrm>
            <a:off x="1619250" y="1700213"/>
            <a:ext cx="6481763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按照约定，张叔叔要在国庆节前把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800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千克蔬菜送到批发中心。昨天运走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315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千克，今天又运走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285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千克。</a:t>
            </a:r>
            <a:endParaRPr lang="zh-CN" altLang="en-US" sz="2800" dirty="0"/>
          </a:p>
        </p:txBody>
      </p:sp>
      <p:pic>
        <p:nvPicPr>
          <p:cNvPr id="2663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500438"/>
            <a:ext cx="3671887" cy="232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4076700"/>
            <a:ext cx="16954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3" name="AutoShape 11"/>
          <p:cNvSpPr>
            <a:spLocks noChangeArrowheads="1"/>
          </p:cNvSpPr>
          <p:nvPr/>
        </p:nvSpPr>
        <p:spPr bwMode="auto">
          <a:xfrm>
            <a:off x="4572000" y="3213100"/>
            <a:ext cx="2879725" cy="1439863"/>
          </a:xfrm>
          <a:prstGeom prst="cloudCallout">
            <a:avLst>
              <a:gd name="adj1" fmla="val 45755"/>
              <a:gd name="adj2" fmla="val 8539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6E68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按约定，还要送多少千克呢？</a:t>
            </a:r>
            <a:endParaRPr lang="zh-CN" altLang="en-US" sz="2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765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765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7653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48488" y="4076700"/>
            <a:ext cx="103822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AutoShape 7"/>
          <p:cNvSpPr>
            <a:spLocks noChangeArrowheads="1"/>
          </p:cNvSpPr>
          <p:nvPr/>
        </p:nvSpPr>
        <p:spPr bwMode="auto">
          <a:xfrm>
            <a:off x="2051050" y="2420938"/>
            <a:ext cx="3960813" cy="1944687"/>
          </a:xfrm>
          <a:prstGeom prst="cloudCallout">
            <a:avLst>
              <a:gd name="adj1" fmla="val 67838"/>
              <a:gd name="adj2" fmla="val 8011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6E68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用自己喜欢的方法帮张叔叔算一算吧！</a:t>
            </a:r>
            <a:endParaRPr lang="zh-CN" altLang="en-US" sz="2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867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867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77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2565400"/>
            <a:ext cx="97155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AutoShape 7"/>
          <p:cNvSpPr>
            <a:spLocks noChangeArrowheads="1"/>
          </p:cNvSpPr>
          <p:nvPr/>
        </p:nvSpPr>
        <p:spPr bwMode="auto">
          <a:xfrm>
            <a:off x="1547813" y="1557338"/>
            <a:ext cx="2808287" cy="1727200"/>
          </a:xfrm>
          <a:prstGeom prst="cloudCallout">
            <a:avLst>
              <a:gd name="adj1" fmla="val -58116"/>
              <a:gd name="adj2" fmla="val 4770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ea typeface="华文新魏" pitchFamily="2" charset="-122"/>
              </a:rPr>
              <a:t>我列出连减算式，从左往右依次计算</a:t>
            </a:r>
            <a:endParaRPr lang="zh-CN" altLang="en-US" sz="2800"/>
          </a:p>
        </p:txBody>
      </p:sp>
      <p:sp>
        <p:nvSpPr>
          <p:cNvPr id="28679" name="Text Box 8"/>
          <p:cNvSpPr>
            <a:spLocks noChangeArrowheads="1"/>
          </p:cNvSpPr>
          <p:nvPr/>
        </p:nvSpPr>
        <p:spPr bwMode="auto">
          <a:xfrm>
            <a:off x="1116013" y="3952875"/>
            <a:ext cx="252412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800-315-285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=485-285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=200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（千克）</a:t>
            </a:r>
            <a:endParaRPr lang="zh-CN" altLang="en-US" sz="2800"/>
          </a:p>
        </p:txBody>
      </p:sp>
      <p:pic>
        <p:nvPicPr>
          <p:cNvPr id="28680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2708275"/>
            <a:ext cx="105727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1" name="AutoShape 10"/>
          <p:cNvSpPr>
            <a:spLocks noChangeArrowheads="1"/>
          </p:cNvSpPr>
          <p:nvPr/>
        </p:nvSpPr>
        <p:spPr bwMode="auto">
          <a:xfrm>
            <a:off x="4284663" y="1916113"/>
            <a:ext cx="2736850" cy="1873250"/>
          </a:xfrm>
          <a:prstGeom prst="cloudCallout">
            <a:avLst>
              <a:gd name="adj1" fmla="val 67403"/>
              <a:gd name="adj2" fmla="val 4525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ea typeface="华文新魏" pitchFamily="2" charset="-122"/>
              </a:rPr>
              <a:t>我先算运走了多少千克，这样算简便</a:t>
            </a:r>
            <a:endParaRPr lang="zh-CN" altLang="en-US" sz="2800"/>
          </a:p>
        </p:txBody>
      </p:sp>
      <p:sp>
        <p:nvSpPr>
          <p:cNvPr id="28682" name="Text Box 11"/>
          <p:cNvSpPr>
            <a:spLocks noChangeArrowheads="1"/>
          </p:cNvSpPr>
          <p:nvPr/>
        </p:nvSpPr>
        <p:spPr bwMode="auto">
          <a:xfrm>
            <a:off x="4859338" y="4292600"/>
            <a:ext cx="32766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800-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315+285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=800-600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=200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（千克）</a:t>
            </a:r>
            <a:endParaRPr lang="zh-CN" altLang="en-US" sz="2800"/>
          </a:p>
        </p:txBody>
      </p:sp>
      <p:sp>
        <p:nvSpPr>
          <p:cNvPr id="28683" name="Text Box 12"/>
          <p:cNvSpPr>
            <a:spLocks noChangeArrowheads="1"/>
          </p:cNvSpPr>
          <p:nvPr/>
        </p:nvSpPr>
        <p:spPr bwMode="auto">
          <a:xfrm>
            <a:off x="2273300" y="5800725"/>
            <a:ext cx="43608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答：还要送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千克蔬菜。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  <p:bldP spid="28682" grpId="0"/>
      <p:bldP spid="286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969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970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9701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7088" y="1628775"/>
            <a:ext cx="100012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Text Box 7"/>
          <p:cNvSpPr>
            <a:spLocks noChangeArrowheads="1"/>
          </p:cNvSpPr>
          <p:nvPr/>
        </p:nvSpPr>
        <p:spPr bwMode="auto">
          <a:xfrm>
            <a:off x="1887538" y="2047875"/>
            <a:ext cx="48545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向阳村原有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59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台彩色电视机。</a:t>
            </a:r>
            <a:endParaRPr lang="zh-CN" altLang="en-US" sz="2800"/>
          </a:p>
        </p:txBody>
      </p:sp>
      <p:pic>
        <p:nvPicPr>
          <p:cNvPr id="29703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2924175"/>
            <a:ext cx="4981575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Text Box 9"/>
          <p:cNvSpPr>
            <a:spLocks noChangeArrowheads="1"/>
          </p:cNvSpPr>
          <p:nvPr/>
        </p:nvSpPr>
        <p:spPr bwMode="auto">
          <a:xfrm>
            <a:off x="1403350" y="5700713"/>
            <a:ext cx="6229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向阳村现在一共有多少台彩色电视机？</a:t>
            </a:r>
            <a:endParaRPr lang="zh-CN" altLang="en-US" sz="28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072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30724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5" name="Text Box 6"/>
          <p:cNvSpPr>
            <a:spLocks noChangeArrowheads="1"/>
          </p:cNvSpPr>
          <p:nvPr/>
        </p:nvSpPr>
        <p:spPr bwMode="auto">
          <a:xfrm>
            <a:off x="1331913" y="1668463"/>
            <a:ext cx="4806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解答这个问题，要先算什么？</a:t>
            </a:r>
            <a:endParaRPr lang="zh-CN" altLang="en-US" sz="2800"/>
          </a:p>
        </p:txBody>
      </p:sp>
      <p:pic>
        <p:nvPicPr>
          <p:cNvPr id="30726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2492375"/>
            <a:ext cx="847725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AutoShape 8"/>
          <p:cNvSpPr>
            <a:spLocks noChangeArrowheads="1"/>
          </p:cNvSpPr>
          <p:nvPr/>
        </p:nvSpPr>
        <p:spPr bwMode="auto">
          <a:xfrm>
            <a:off x="2268538" y="2420938"/>
            <a:ext cx="3382962" cy="1223962"/>
          </a:xfrm>
          <a:prstGeom prst="cloudCallout">
            <a:avLst>
              <a:gd name="adj1" fmla="val -60130"/>
              <a:gd name="adj2" fmla="val 5090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ea typeface="华文新魏" pitchFamily="2" charset="-122"/>
              </a:rPr>
              <a:t>要先算出今年新买了多少台彩色电视机。</a:t>
            </a:r>
            <a:endParaRPr lang="zh-CN" altLang="en-US" sz="2800"/>
          </a:p>
        </p:txBody>
      </p:sp>
      <p:pic>
        <p:nvPicPr>
          <p:cNvPr id="30728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797425"/>
            <a:ext cx="104775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9" name="AutoShape 10"/>
          <p:cNvSpPr>
            <a:spLocks noChangeArrowheads="1"/>
          </p:cNvSpPr>
          <p:nvPr/>
        </p:nvSpPr>
        <p:spPr bwMode="auto">
          <a:xfrm>
            <a:off x="1908175" y="4365625"/>
            <a:ext cx="3168650" cy="936625"/>
          </a:xfrm>
          <a:prstGeom prst="cloudCallout">
            <a:avLst>
              <a:gd name="adj1" fmla="val -62477"/>
              <a:gd name="adj2" fmla="val 4728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ea typeface="华文新魏" pitchFamily="2" charset="-122"/>
              </a:rPr>
              <a:t>我分步计算</a:t>
            </a:r>
            <a:r>
              <a:rPr lang="en-US" altLang="zh-CN" sz="2000">
                <a:solidFill>
                  <a:srgbClr val="000000"/>
                </a:solidFill>
                <a:ea typeface="华文新魏" pitchFamily="2" charset="-122"/>
              </a:rPr>
              <a:t>……</a:t>
            </a:r>
            <a:endParaRPr lang="zh-CN" altLang="en-US" sz="2800"/>
          </a:p>
        </p:txBody>
      </p:sp>
      <p:sp>
        <p:nvSpPr>
          <p:cNvPr id="30730" name="Text Box 12"/>
          <p:cNvSpPr>
            <a:spLocks noChangeArrowheads="1"/>
          </p:cNvSpPr>
          <p:nvPr/>
        </p:nvSpPr>
        <p:spPr bwMode="auto">
          <a:xfrm>
            <a:off x="1763713" y="5373688"/>
            <a:ext cx="31464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59-12=47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（台）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47+59=106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（台）</a:t>
            </a:r>
            <a:endParaRPr lang="zh-CN" altLang="en-US" sz="2800"/>
          </a:p>
        </p:txBody>
      </p:sp>
      <p:pic>
        <p:nvPicPr>
          <p:cNvPr id="30731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2400" y="4005263"/>
            <a:ext cx="137160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2" name="AutoShape 14"/>
          <p:cNvSpPr>
            <a:spLocks noChangeArrowheads="1"/>
          </p:cNvSpPr>
          <p:nvPr/>
        </p:nvSpPr>
        <p:spPr bwMode="auto">
          <a:xfrm>
            <a:off x="5076825" y="3213100"/>
            <a:ext cx="2735263" cy="936625"/>
          </a:xfrm>
          <a:prstGeom prst="cloudCallout">
            <a:avLst>
              <a:gd name="adj1" fmla="val 52144"/>
              <a:gd name="adj2" fmla="val 8220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ea typeface="华文新魏" pitchFamily="2" charset="-122"/>
              </a:rPr>
              <a:t>我列出一个算式计算</a:t>
            </a:r>
            <a:r>
              <a:rPr lang="en-US" altLang="zh-CN" sz="2000">
                <a:solidFill>
                  <a:srgbClr val="000000"/>
                </a:solidFill>
                <a:ea typeface="华文新魏" pitchFamily="2" charset="-122"/>
              </a:rPr>
              <a:t>……</a:t>
            </a:r>
            <a:endParaRPr lang="zh-CN" altLang="en-US" sz="2800"/>
          </a:p>
        </p:txBody>
      </p:sp>
      <p:sp>
        <p:nvSpPr>
          <p:cNvPr id="30733" name="Text Box 15"/>
          <p:cNvSpPr>
            <a:spLocks noChangeArrowheads="1"/>
          </p:cNvSpPr>
          <p:nvPr/>
        </p:nvSpPr>
        <p:spPr bwMode="auto">
          <a:xfrm>
            <a:off x="5292725" y="4311650"/>
            <a:ext cx="2100263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59-12+59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=47+59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=106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（台）</a:t>
            </a:r>
            <a:endParaRPr lang="zh-CN" altLang="en-US" sz="2800"/>
          </a:p>
        </p:txBody>
      </p:sp>
      <p:sp>
        <p:nvSpPr>
          <p:cNvPr id="30734" name="Text Box 16"/>
          <p:cNvSpPr>
            <a:spLocks noChangeArrowheads="1"/>
          </p:cNvSpPr>
          <p:nvPr/>
        </p:nvSpPr>
        <p:spPr bwMode="auto">
          <a:xfrm>
            <a:off x="5148263" y="5589588"/>
            <a:ext cx="33115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答：向阳村现在一共有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106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台彩色电视机。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/>
      <p:bldP spid="30733" grpId="0"/>
      <p:bldP spid="307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1747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易错提示</a:t>
            </a:r>
            <a:endParaRPr lang="zh-CN" altLang="en-US" sz="2800" dirty="0"/>
          </a:p>
        </p:txBody>
      </p:sp>
      <p:sp>
        <p:nvSpPr>
          <p:cNvPr id="31748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Text Box 4"/>
          <p:cNvSpPr>
            <a:spLocks noChangeArrowheads="1"/>
          </p:cNvSpPr>
          <p:nvPr/>
        </p:nvSpPr>
        <p:spPr bwMode="auto">
          <a:xfrm>
            <a:off x="900113" y="1844675"/>
            <a:ext cx="79121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连加、连减、加减混合计算的运算顺序是怎的？</a:t>
            </a:r>
            <a:endParaRPr lang="zh-CN" altLang="en-US" sz="2800" dirty="0"/>
          </a:p>
        </p:txBody>
      </p:sp>
      <p:sp>
        <p:nvSpPr>
          <p:cNvPr id="31750" name="AutoShape 5"/>
          <p:cNvSpPr>
            <a:spLocks noChangeArrowheads="1"/>
          </p:cNvSpPr>
          <p:nvPr/>
        </p:nvSpPr>
        <p:spPr bwMode="auto">
          <a:xfrm>
            <a:off x="1258888" y="2924175"/>
            <a:ext cx="5473700" cy="1008063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从左向右的顺序依次计算</a:t>
            </a:r>
            <a:endParaRPr lang="zh-CN" altLang="en-US" sz="2800" dirty="0"/>
          </a:p>
        </p:txBody>
      </p:sp>
      <p:sp>
        <p:nvSpPr>
          <p:cNvPr id="31751" name="Text Box 6"/>
          <p:cNvSpPr>
            <a:spLocks noChangeArrowheads="1"/>
          </p:cNvSpPr>
          <p:nvPr/>
        </p:nvSpPr>
        <p:spPr bwMode="auto">
          <a:xfrm>
            <a:off x="1258888" y="4221163"/>
            <a:ext cx="68437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带有小括号的算式的运算顺序是怎样的？</a:t>
            </a:r>
            <a:endParaRPr lang="zh-CN" altLang="en-US" sz="2800" dirty="0"/>
          </a:p>
        </p:txBody>
      </p:sp>
      <p:sp>
        <p:nvSpPr>
          <p:cNvPr id="31752" name="AutoShape 7"/>
          <p:cNvSpPr>
            <a:spLocks noChangeArrowheads="1"/>
          </p:cNvSpPr>
          <p:nvPr/>
        </p:nvSpPr>
        <p:spPr bwMode="auto">
          <a:xfrm>
            <a:off x="1331913" y="5229225"/>
            <a:ext cx="5473700" cy="1008063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要先算小括号里面的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  <p:bldP spid="317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2771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2772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3" name="Text Box 7"/>
          <p:cNvSpPr>
            <a:spLocks noChangeArrowheads="1"/>
          </p:cNvSpPr>
          <p:nvPr/>
        </p:nvSpPr>
        <p:spPr bwMode="auto">
          <a:xfrm>
            <a:off x="1187450" y="1773238"/>
            <a:ext cx="5518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买下面的家具一共要花多少元钱？</a:t>
            </a:r>
            <a:endParaRPr lang="zh-CN" altLang="en-US" sz="2800"/>
          </a:p>
        </p:txBody>
      </p:sp>
      <p:pic>
        <p:nvPicPr>
          <p:cNvPr id="22534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7450" y="2565400"/>
            <a:ext cx="6240463" cy="267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Text Box 9"/>
          <p:cNvSpPr>
            <a:spLocks noChangeArrowheads="1"/>
          </p:cNvSpPr>
          <p:nvPr/>
        </p:nvSpPr>
        <p:spPr bwMode="auto">
          <a:xfrm>
            <a:off x="2051050" y="5392738"/>
            <a:ext cx="42449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536+96+364=996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答：一共要花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996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元钱。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7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1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379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379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7" name="Text Box 11"/>
          <p:cNvSpPr>
            <a:spLocks noChangeArrowheads="1"/>
          </p:cNvSpPr>
          <p:nvPr/>
        </p:nvSpPr>
        <p:spPr bwMode="auto">
          <a:xfrm>
            <a:off x="827088" y="1557338"/>
            <a:ext cx="40957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饮料店还有多少瓶饮料？</a:t>
            </a:r>
            <a:endParaRPr lang="zh-CN" altLang="en-US" sz="2800"/>
          </a:p>
        </p:txBody>
      </p:sp>
      <p:pic>
        <p:nvPicPr>
          <p:cNvPr id="33798" name="Picture 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2205038"/>
            <a:ext cx="5915025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9" name="Text Box 13"/>
          <p:cNvSpPr>
            <a:spLocks noChangeArrowheads="1"/>
          </p:cNvSpPr>
          <p:nvPr/>
        </p:nvSpPr>
        <p:spPr bwMode="auto">
          <a:xfrm>
            <a:off x="1958975" y="5189538"/>
            <a:ext cx="2112963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500-245-155</a:t>
            </a:r>
            <a:endParaRPr lang="zh-CN" altLang="en-US" sz="24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=255-155</a:t>
            </a:r>
            <a:endParaRPr lang="zh-CN" altLang="en-US" sz="24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=100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（瓶）</a:t>
            </a:r>
            <a:endParaRPr lang="zh-CN" altLang="en-US" sz="2800"/>
          </a:p>
        </p:txBody>
      </p:sp>
      <p:sp>
        <p:nvSpPr>
          <p:cNvPr id="33800" name="Text Box 14"/>
          <p:cNvSpPr>
            <a:spLocks noChangeArrowheads="1"/>
          </p:cNvSpPr>
          <p:nvPr/>
        </p:nvSpPr>
        <p:spPr bwMode="auto">
          <a:xfrm>
            <a:off x="3903663" y="5910263"/>
            <a:ext cx="4016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答：饮料店还有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瓶饮料。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12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 bldLvl="0"/>
      <p:bldP spid="33800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6387" name="组合 10"/>
          <p:cNvGrpSpPr/>
          <p:nvPr/>
        </p:nvGrpSpPr>
        <p:grpSpPr bwMode="auto">
          <a:xfrm>
            <a:off x="323850" y="981075"/>
            <a:ext cx="2200275" cy="574675"/>
            <a:chOff x="0" y="0"/>
            <a:chExt cx="2256668" cy="571008"/>
          </a:xfrm>
        </p:grpSpPr>
        <p:sp>
          <p:nvSpPr>
            <p:cNvPr id="16388" name="直线连接符 21"/>
            <p:cNvSpPr>
              <a:spLocks noChangeShapeType="1"/>
            </p:cNvSpPr>
            <p:nvPr/>
          </p:nvSpPr>
          <p:spPr bwMode="auto">
            <a:xfrm flipV="1">
              <a:off x="0" y="564699"/>
              <a:ext cx="2256668" cy="630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同侧圆角矩形 23"/>
            <p:cNvSpPr>
              <a:spLocks noChangeArrowheads="1"/>
            </p:cNvSpPr>
            <p:nvPr/>
          </p:nvSpPr>
          <p:spPr bwMode="auto">
            <a:xfrm>
              <a:off x="183986" y="0"/>
              <a:ext cx="2001042" cy="517377"/>
            </a:xfrm>
            <a:custGeom>
              <a:avLst/>
              <a:gdLst>
                <a:gd name="T0" fmla="*/ 0 w 2001042"/>
                <a:gd name="T1" fmla="*/ 0 h 517377"/>
                <a:gd name="T2" fmla="*/ 2001042 w 2001042"/>
                <a:gd name="T3" fmla="*/ 517377 h 517377"/>
              </a:gdLst>
              <a:ahLst/>
              <a:cxnLst/>
              <a:rect l="T0" t="T1" r="T2" b="T3"/>
              <a:pathLst>
                <a:path w="2001042" h="517377">
                  <a:moveTo>
                    <a:pt x="86231" y="0"/>
                  </a:moveTo>
                  <a:lnTo>
                    <a:pt x="1914810" y="0"/>
                  </a:lnTo>
                  <a:cubicBezTo>
                    <a:pt x="1962434" y="0"/>
                    <a:pt x="2001041" y="38607"/>
                    <a:pt x="2001041" y="86231"/>
                  </a:cubicBezTo>
                  <a:lnTo>
                    <a:pt x="2001042" y="517377"/>
                  </a:lnTo>
                  <a:lnTo>
                    <a:pt x="0" y="517377"/>
                  </a:lnTo>
                  <a:lnTo>
                    <a:pt x="0" y="86231"/>
                  </a:lnTo>
                  <a:cubicBezTo>
                    <a:pt x="0" y="38607"/>
                    <a:pt x="38607" y="0"/>
                    <a:pt x="8623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学习</a:t>
              </a:r>
              <a:r>
                <a:rPr lang="zh-CN" altLang="en-US" sz="3000" b="1" dirty="0" smtClean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目标</a:t>
              </a:r>
              <a:endParaRPr lang="zh-CN" altLang="en-US" sz="2800" dirty="0"/>
            </a:p>
          </p:txBody>
        </p:sp>
      </p:grpSp>
      <p:pic>
        <p:nvPicPr>
          <p:cNvPr id="1639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7"/>
          <p:cNvSpPr>
            <a:spLocks noChangeArrowheads="1"/>
          </p:cNvSpPr>
          <p:nvPr/>
        </p:nvSpPr>
        <p:spPr bwMode="auto">
          <a:xfrm>
            <a:off x="1187450" y="2565400"/>
            <a:ext cx="6626225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、会进行三位数加减三位数的运算。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、能够利用加减法的知识解决实际问题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481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482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Text Box 9"/>
          <p:cNvSpPr>
            <a:spLocks noChangeArrowheads="1"/>
          </p:cNvSpPr>
          <p:nvPr/>
        </p:nvSpPr>
        <p:spPr bwMode="auto">
          <a:xfrm>
            <a:off x="950913" y="1844675"/>
            <a:ext cx="2317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计算下列各题</a:t>
            </a:r>
            <a:endParaRPr lang="zh-CN" altLang="en-US" sz="2800"/>
          </a:p>
        </p:txBody>
      </p:sp>
      <p:sp>
        <p:nvSpPr>
          <p:cNvPr id="34822" name="Text Box 10"/>
          <p:cNvSpPr>
            <a:spLocks noChangeArrowheads="1"/>
          </p:cNvSpPr>
          <p:nvPr/>
        </p:nvSpPr>
        <p:spPr bwMode="auto">
          <a:xfrm>
            <a:off x="1116013" y="2511425"/>
            <a:ext cx="2287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782-569+315</a:t>
            </a:r>
            <a:endParaRPr lang="zh-CN" altLang="en-US" sz="2800"/>
          </a:p>
        </p:txBody>
      </p:sp>
      <p:sp>
        <p:nvSpPr>
          <p:cNvPr id="34823" name="Text Box 11"/>
          <p:cNvSpPr>
            <a:spLocks noChangeArrowheads="1"/>
          </p:cNvSpPr>
          <p:nvPr/>
        </p:nvSpPr>
        <p:spPr bwMode="auto">
          <a:xfrm>
            <a:off x="4716463" y="2420938"/>
            <a:ext cx="29194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327-</a:t>
            </a:r>
            <a:r>
              <a:rPr lang="zh-CN" altLang="en-US" sz="2800">
                <a:solidFill>
                  <a:srgbClr val="000000"/>
                </a:solidFill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562-381</a:t>
            </a:r>
            <a:r>
              <a:rPr lang="zh-CN" altLang="en-US" sz="2800">
                <a:solidFill>
                  <a:srgbClr val="000000"/>
                </a:solidFill>
                <a:sym typeface="宋体" panose="02010600030101010101" pitchFamily="2" charset="-122"/>
              </a:rPr>
              <a:t>）</a:t>
            </a:r>
            <a:endParaRPr lang="zh-CN" altLang="en-US" sz="2800"/>
          </a:p>
        </p:txBody>
      </p:sp>
      <p:sp>
        <p:nvSpPr>
          <p:cNvPr id="34824" name="Text Box 12"/>
          <p:cNvSpPr>
            <a:spLocks noChangeArrowheads="1"/>
          </p:cNvSpPr>
          <p:nvPr/>
        </p:nvSpPr>
        <p:spPr bwMode="auto">
          <a:xfrm>
            <a:off x="808038" y="2862263"/>
            <a:ext cx="1809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=213+315</a:t>
            </a:r>
            <a:endParaRPr lang="zh-CN" altLang="en-US" sz="28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=528</a:t>
            </a:r>
            <a:endParaRPr lang="zh-CN" altLang="en-US" sz="2800" dirty="0"/>
          </a:p>
        </p:txBody>
      </p:sp>
      <p:sp>
        <p:nvSpPr>
          <p:cNvPr id="34825" name="Text Box 13"/>
          <p:cNvSpPr>
            <a:spLocks noChangeArrowheads="1"/>
          </p:cNvSpPr>
          <p:nvPr/>
        </p:nvSpPr>
        <p:spPr bwMode="auto">
          <a:xfrm>
            <a:off x="4572000" y="2924175"/>
            <a:ext cx="16795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=327-181</a:t>
            </a:r>
            <a:endParaRPr lang="zh-CN" altLang="en-US" sz="280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=146</a:t>
            </a:r>
            <a:endParaRPr lang="zh-CN" altLang="en-US" sz="2800"/>
          </a:p>
        </p:txBody>
      </p:sp>
      <p:sp>
        <p:nvSpPr>
          <p:cNvPr id="34826" name="Text Box 14"/>
          <p:cNvSpPr>
            <a:spLocks noChangeArrowheads="1"/>
          </p:cNvSpPr>
          <p:nvPr/>
        </p:nvSpPr>
        <p:spPr bwMode="auto">
          <a:xfrm>
            <a:off x="1258888" y="4365625"/>
            <a:ext cx="22971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437+209-483</a:t>
            </a:r>
            <a:endParaRPr lang="zh-CN" altLang="en-US" sz="2800"/>
          </a:p>
        </p:txBody>
      </p:sp>
      <p:sp>
        <p:nvSpPr>
          <p:cNvPr id="34827" name="Text Box 15"/>
          <p:cNvSpPr>
            <a:spLocks noChangeArrowheads="1"/>
          </p:cNvSpPr>
          <p:nvPr/>
        </p:nvSpPr>
        <p:spPr bwMode="auto">
          <a:xfrm>
            <a:off x="900113" y="4797425"/>
            <a:ext cx="18002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=646-483</a:t>
            </a:r>
            <a:endParaRPr lang="zh-CN" altLang="en-US" sz="28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=163</a:t>
            </a:r>
            <a:endParaRPr lang="zh-CN" altLang="en-US" sz="2800" dirty="0"/>
          </a:p>
        </p:txBody>
      </p:sp>
      <p:sp>
        <p:nvSpPr>
          <p:cNvPr id="34828" name="Text Box 16"/>
          <p:cNvSpPr>
            <a:spLocks noChangeArrowheads="1"/>
          </p:cNvSpPr>
          <p:nvPr/>
        </p:nvSpPr>
        <p:spPr bwMode="auto">
          <a:xfrm>
            <a:off x="4787900" y="4365625"/>
            <a:ext cx="29194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289-</a:t>
            </a:r>
            <a:r>
              <a:rPr lang="zh-CN" altLang="en-US" sz="2800">
                <a:solidFill>
                  <a:srgbClr val="000000"/>
                </a:solidFill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906-758</a:t>
            </a:r>
            <a:r>
              <a:rPr lang="zh-CN" altLang="en-US" sz="2800">
                <a:solidFill>
                  <a:srgbClr val="000000"/>
                </a:solidFill>
                <a:sym typeface="宋体" panose="02010600030101010101" pitchFamily="2" charset="-122"/>
              </a:rPr>
              <a:t>）</a:t>
            </a:r>
            <a:endParaRPr lang="zh-CN" altLang="en-US" sz="2800"/>
          </a:p>
        </p:txBody>
      </p:sp>
      <p:sp>
        <p:nvSpPr>
          <p:cNvPr id="34829" name="Text Box 17"/>
          <p:cNvSpPr>
            <a:spLocks noChangeArrowheads="1"/>
          </p:cNvSpPr>
          <p:nvPr/>
        </p:nvSpPr>
        <p:spPr bwMode="auto">
          <a:xfrm>
            <a:off x="4572000" y="4868863"/>
            <a:ext cx="17399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=289-148</a:t>
            </a:r>
            <a:endParaRPr lang="zh-CN" altLang="en-US" sz="280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=141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12" dur="2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7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22" dur="2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 bldLvl="0"/>
      <p:bldP spid="34825" grpId="0" bldLvl="0"/>
      <p:bldP spid="34827" grpId="0" bldLvl="0"/>
      <p:bldP spid="34829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1"/>
          <p:cNvSpPr>
            <a:spLocks noChangeArrowheads="1"/>
          </p:cNvSpPr>
          <p:nvPr/>
        </p:nvSpPr>
        <p:spPr bwMode="auto">
          <a:xfrm>
            <a:off x="468313" y="9810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/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8313" y="16367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28700" y="2068513"/>
            <a:ext cx="6942138" cy="406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907704" y="2199486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Text Box 4"/>
          <p:cNvSpPr>
            <a:spLocks noChangeArrowheads="1"/>
          </p:cNvSpPr>
          <p:nvPr/>
        </p:nvSpPr>
        <p:spPr bwMode="auto">
          <a:xfrm>
            <a:off x="1476375" y="2060575"/>
            <a:ext cx="3581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大青蛙：吃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150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只蚊子</a:t>
            </a:r>
            <a:endParaRPr lang="zh-CN" altLang="en-US" sz="2800" dirty="0"/>
          </a:p>
        </p:txBody>
      </p:sp>
      <p:sp>
        <p:nvSpPr>
          <p:cNvPr id="18436" name="Text Box 5"/>
          <p:cNvSpPr>
            <a:spLocks noChangeArrowheads="1"/>
          </p:cNvSpPr>
          <p:nvPr/>
        </p:nvSpPr>
        <p:spPr bwMode="auto">
          <a:xfrm>
            <a:off x="1476375" y="2924944"/>
            <a:ext cx="45069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小青蛙：比大青蛙少吃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只</a:t>
            </a:r>
            <a:endParaRPr lang="zh-CN" altLang="en-US" sz="2800" dirty="0"/>
          </a:p>
        </p:txBody>
      </p:sp>
      <p:sp>
        <p:nvSpPr>
          <p:cNvPr id="18437" name="Text Box 6"/>
          <p:cNvSpPr>
            <a:spLocks noChangeArrowheads="1"/>
          </p:cNvSpPr>
          <p:nvPr/>
        </p:nvSpPr>
        <p:spPr bwMode="auto">
          <a:xfrm>
            <a:off x="1476375" y="3788544"/>
            <a:ext cx="49087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蝌蚪弟弟</a:t>
            </a:r>
            <a:r>
              <a:rPr lang="zh-CN" altLang="en-US" sz="28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：吃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了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只蚊子幼虫</a:t>
            </a:r>
            <a:endParaRPr lang="zh-CN" altLang="en-US" sz="2800" dirty="0"/>
          </a:p>
        </p:txBody>
      </p:sp>
      <p:sp>
        <p:nvSpPr>
          <p:cNvPr id="18438" name="Text Box 7"/>
          <p:cNvSpPr>
            <a:spLocks noChangeArrowheads="1"/>
          </p:cNvSpPr>
          <p:nvPr/>
        </p:nvSpPr>
        <p:spPr bwMode="auto">
          <a:xfrm>
            <a:off x="1476375" y="4580707"/>
            <a:ext cx="56268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蝌蚪哥哥</a:t>
            </a:r>
            <a:r>
              <a:rPr lang="zh-CN" altLang="en-US" sz="28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：吃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的比蝌蚪弟弟多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只</a:t>
            </a:r>
            <a:endParaRPr lang="zh-CN" altLang="en-US" sz="2800" dirty="0"/>
          </a:p>
        </p:txBody>
      </p:sp>
      <p:sp>
        <p:nvSpPr>
          <p:cNvPr id="18439" name="Text Box 8"/>
          <p:cNvSpPr>
            <a:spLocks noChangeArrowheads="1"/>
          </p:cNvSpPr>
          <p:nvPr/>
        </p:nvSpPr>
        <p:spPr bwMode="auto">
          <a:xfrm>
            <a:off x="1403350" y="5372869"/>
            <a:ext cx="5873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根据以上信息，你能提出什么问题？</a:t>
            </a:r>
            <a:endParaRPr lang="zh-CN" altLang="en-US" sz="2800" dirty="0"/>
          </a:p>
        </p:txBody>
      </p:sp>
      <p:sp>
        <p:nvSpPr>
          <p:cNvPr id="18440" name="同侧圆角矩形 1"/>
          <p:cNvSpPr>
            <a:spLocks noChangeArrowheads="1"/>
          </p:cNvSpPr>
          <p:nvPr/>
        </p:nvSpPr>
        <p:spPr bwMode="auto">
          <a:xfrm>
            <a:off x="468313" y="9810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 dirty="0"/>
          </a:p>
        </p:txBody>
      </p:sp>
      <p:sp>
        <p:nvSpPr>
          <p:cNvPr id="18441" name="直线连接符 21"/>
          <p:cNvSpPr>
            <a:spLocks noChangeShapeType="1"/>
          </p:cNvSpPr>
          <p:nvPr/>
        </p:nvSpPr>
        <p:spPr bwMode="auto">
          <a:xfrm flipV="1">
            <a:off x="468313" y="16367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1"/>
          <p:cNvSpPr>
            <a:spLocks noChangeArrowheads="1"/>
          </p:cNvSpPr>
          <p:nvPr/>
        </p:nvSpPr>
        <p:spPr bwMode="auto">
          <a:xfrm>
            <a:off x="468313" y="9810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468313" y="16367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Text Box 6"/>
          <p:cNvSpPr>
            <a:spLocks noChangeArrowheads="1"/>
          </p:cNvSpPr>
          <p:nvPr/>
        </p:nvSpPr>
        <p:spPr bwMode="auto">
          <a:xfrm>
            <a:off x="900113" y="2133600"/>
            <a:ext cx="6335712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、小青蛙吃了多少只蚊子？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、蝌蚪哥哥呼敢多少只蚊子？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、两只青蛙一共吃了多少只蚊子？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、两只蝌蚪一共吃了人蚊子幼虫？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2800"/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5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59563" y="47244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1979613" y="2636838"/>
            <a:ext cx="4176712" cy="936625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ea typeface="华文新魏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混合运算</a:t>
            </a:r>
            <a:endParaRPr lang="zh-CN" altLang="en-US" sz="2800">
              <a:solidFill>
                <a:srgbClr val="000000"/>
              </a:solidFill>
              <a:ea typeface="华文新魏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Text Box 6"/>
          <p:cNvSpPr>
            <a:spLocks noChangeArrowheads="1"/>
          </p:cNvSpPr>
          <p:nvPr/>
        </p:nvSpPr>
        <p:spPr bwMode="auto">
          <a:xfrm>
            <a:off x="663575" y="1760538"/>
            <a:ext cx="49482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、两只一共吃了多少只蚊子？</a:t>
            </a:r>
            <a:endParaRPr lang="zh-CN" altLang="en-US" sz="2800" dirty="0"/>
          </a:p>
        </p:txBody>
      </p:sp>
      <p:sp>
        <p:nvSpPr>
          <p:cNvPr id="21510" name="Text Box 7"/>
          <p:cNvSpPr>
            <a:spLocks noChangeArrowheads="1"/>
          </p:cNvSpPr>
          <p:nvPr/>
        </p:nvSpPr>
        <p:spPr bwMode="auto">
          <a:xfrm>
            <a:off x="1042988" y="3500438"/>
            <a:ext cx="67691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先算小青蛙吃的只数：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150-30=120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（只）</a:t>
            </a:r>
            <a:endParaRPr lang="zh-CN" altLang="en-US" sz="2800" dirty="0"/>
          </a:p>
        </p:txBody>
      </p:sp>
      <p:sp>
        <p:nvSpPr>
          <p:cNvPr id="21511" name="Text Box 8"/>
          <p:cNvSpPr>
            <a:spLocks noChangeArrowheads="1"/>
          </p:cNvSpPr>
          <p:nvPr/>
        </p:nvSpPr>
        <p:spPr bwMode="auto">
          <a:xfrm>
            <a:off x="1016000" y="4508500"/>
            <a:ext cx="71628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再算两只青蛙一共吃多少只：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				120+150=270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（只）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Text Box 6"/>
          <p:cNvSpPr>
            <a:spLocks noChangeArrowheads="1"/>
          </p:cNvSpPr>
          <p:nvPr/>
        </p:nvSpPr>
        <p:spPr bwMode="auto">
          <a:xfrm>
            <a:off x="1384300" y="2335213"/>
            <a:ext cx="2673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列出综合算式：</a:t>
            </a:r>
            <a:endParaRPr lang="zh-CN" altLang="en-US" sz="2800" dirty="0"/>
          </a:p>
        </p:txBody>
      </p:sp>
      <p:sp>
        <p:nvSpPr>
          <p:cNvPr id="22534" name="Text Box 7"/>
          <p:cNvSpPr>
            <a:spLocks noChangeArrowheads="1"/>
          </p:cNvSpPr>
          <p:nvPr/>
        </p:nvSpPr>
        <p:spPr bwMode="auto">
          <a:xfrm>
            <a:off x="1887538" y="3271838"/>
            <a:ext cx="4025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150-30+150=270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（只）</a:t>
            </a:r>
            <a:endParaRPr lang="zh-CN" altLang="en-US" sz="2800" dirty="0"/>
          </a:p>
        </p:txBody>
      </p:sp>
      <p:sp>
        <p:nvSpPr>
          <p:cNvPr id="22535" name="Text Box 8"/>
          <p:cNvSpPr>
            <a:spLocks noChangeArrowheads="1"/>
          </p:cNvSpPr>
          <p:nvPr/>
        </p:nvSpPr>
        <p:spPr bwMode="auto">
          <a:xfrm>
            <a:off x="1600200" y="4424363"/>
            <a:ext cx="6229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要根据问题思考先算什么？再算什么？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3556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3557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1484313"/>
            <a:ext cx="82867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 Box 8"/>
          <p:cNvSpPr>
            <a:spLocks noChangeArrowheads="1"/>
          </p:cNvSpPr>
          <p:nvPr/>
        </p:nvSpPr>
        <p:spPr bwMode="auto">
          <a:xfrm>
            <a:off x="1527175" y="1616075"/>
            <a:ext cx="1606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混合运算</a:t>
            </a:r>
            <a:endParaRPr lang="zh-CN" altLang="en-US" sz="2800" dirty="0"/>
          </a:p>
        </p:txBody>
      </p:sp>
      <p:pic>
        <p:nvPicPr>
          <p:cNvPr id="23559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3429000"/>
            <a:ext cx="3960813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Text Box 10"/>
          <p:cNvSpPr>
            <a:spLocks noChangeArrowheads="1"/>
          </p:cNvSpPr>
          <p:nvPr/>
        </p:nvSpPr>
        <p:spPr bwMode="auto">
          <a:xfrm>
            <a:off x="1743075" y="2408238"/>
            <a:ext cx="40957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动物园一共有多少只鹿？</a:t>
            </a:r>
            <a:endParaRPr lang="zh-CN" altLang="en-US" sz="2800" dirty="0"/>
          </a:p>
        </p:txBody>
      </p:sp>
      <p:pic>
        <p:nvPicPr>
          <p:cNvPr id="23561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3933825"/>
            <a:ext cx="3076575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111013b3-b08f-4b6b-ac47-cc531b8f810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2041</Words>
  <Application>WPS 演示</Application>
  <PresentationFormat>全屏显示(4:3)</PresentationFormat>
  <Paragraphs>230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2023-02-02T03:14:49Z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615AEA6324434DF1B013778D799C6C3A</vt:lpwstr>
  </property>
  <property fmtid="{D5CDD505-2E9C-101B-9397-08002B2CF9AE}" pid="3" name="KSOProductBuildVer">
    <vt:lpwstr>2052-11.1.0.13703</vt:lpwstr>
  </property>
</Properties>
</file>