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2"/>
  </p:handoutMasterIdLst>
  <p:sldIdLst>
    <p:sldId id="275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C5B7D04-C26A-41B8-B13A-115E42D44F9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E7FA998-4539-424D-A4C1-547184E5296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BB097-FEB2-4597-9606-F9C568AD37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AF16-AFA9-4937-9B69-60282A6D089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AF16-AFA9-4937-9B69-60282A6D08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699792" y="2874144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0" y="1412776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3143250" y="2373213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19835" y="1507431"/>
            <a:ext cx="779732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   </a:t>
            </a:r>
            <a:r>
              <a:rPr lang="zh-CN" alt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三位数加减三位数</a:t>
            </a:r>
            <a:endParaRPr lang="zh-CN" altLang="en-US" sz="44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2234" y="2886844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解 决 问 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Text Box 6"/>
          <p:cNvSpPr>
            <a:spLocks noChangeArrowheads="1"/>
          </p:cNvSpPr>
          <p:nvPr/>
        </p:nvSpPr>
        <p:spPr bwMode="auto">
          <a:xfrm>
            <a:off x="827088" y="1739900"/>
            <a:ext cx="5162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组织参观活动要解决哪些问题？</a:t>
            </a:r>
            <a:endParaRPr lang="zh-CN" altLang="en-US" sz="2800"/>
          </a:p>
        </p:txBody>
      </p:sp>
      <p:pic>
        <p:nvPicPr>
          <p:cNvPr id="17414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2708275"/>
            <a:ext cx="7315200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560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Text Box 6"/>
          <p:cNvSpPr>
            <a:spLocks noChangeArrowheads="1"/>
          </p:cNvSpPr>
          <p:nvPr/>
        </p:nvSpPr>
        <p:spPr bwMode="auto">
          <a:xfrm>
            <a:off x="611188" y="1484313"/>
            <a:ext cx="80279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学校租来下面两辆车，小组合作确定乘车方案</a:t>
            </a:r>
            <a:endParaRPr lang="zh-CN" altLang="en-US" sz="2800"/>
          </a:p>
        </p:txBody>
      </p:sp>
      <p:pic>
        <p:nvPicPr>
          <p:cNvPr id="18438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2492375"/>
            <a:ext cx="764857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2492375"/>
            <a:ext cx="6851650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6629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Text Box 4"/>
          <p:cNvSpPr>
            <a:spLocks noChangeArrowheads="1"/>
          </p:cNvSpPr>
          <p:nvPr/>
        </p:nvSpPr>
        <p:spPr bwMode="auto">
          <a:xfrm>
            <a:off x="827088" y="2060575"/>
            <a:ext cx="6121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从上面的衣服中任选两件，算一算实际要花多少元。</a:t>
            </a:r>
            <a:endParaRPr lang="zh-CN" altLang="en-US" sz="2800" dirty="0"/>
          </a:p>
        </p:txBody>
      </p:sp>
      <p:pic>
        <p:nvPicPr>
          <p:cNvPr id="27654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3141663"/>
            <a:ext cx="3313113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Text Box 6"/>
          <p:cNvSpPr>
            <a:spLocks noChangeArrowheads="1"/>
          </p:cNvSpPr>
          <p:nvPr/>
        </p:nvSpPr>
        <p:spPr bwMode="auto">
          <a:xfrm>
            <a:off x="4572000" y="3160713"/>
            <a:ext cx="35496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380+198=578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578-50=528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/>
          </a:p>
        </p:txBody>
      </p:sp>
      <p:sp>
        <p:nvSpPr>
          <p:cNvPr id="27656" name="Text Box 7"/>
          <p:cNvSpPr>
            <a:spLocks noChangeArrowheads="1"/>
          </p:cNvSpPr>
          <p:nvPr/>
        </p:nvSpPr>
        <p:spPr bwMode="auto">
          <a:xfrm>
            <a:off x="4479925" y="4424363"/>
            <a:ext cx="4095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答：选了羊毛衫和羊行裤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一共要花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528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6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867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867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Text Box 4"/>
          <p:cNvSpPr>
            <a:spLocks noChangeArrowheads="1"/>
          </p:cNvSpPr>
          <p:nvPr/>
        </p:nvSpPr>
        <p:spPr bwMode="auto">
          <a:xfrm>
            <a:off x="684213" y="1557338"/>
            <a:ext cx="7556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）妈妈带了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元钱，可以选购哪几件衣服？</a:t>
            </a:r>
            <a:endParaRPr lang="zh-CN" altLang="en-US" sz="2800" dirty="0"/>
          </a:p>
        </p:txBody>
      </p:sp>
      <p:sp>
        <p:nvSpPr>
          <p:cNvPr id="28678" name="Text Box 5"/>
          <p:cNvSpPr>
            <a:spLocks noChangeArrowheads="1"/>
          </p:cNvSpPr>
          <p:nvPr/>
        </p:nvSpPr>
        <p:spPr bwMode="auto">
          <a:xfrm>
            <a:off x="1476375" y="3087688"/>
            <a:ext cx="603885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380+198=578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（元）羊毛衫和羊毛裤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578-50=528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（元）满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返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528+398=926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（元）羽绒服</a:t>
            </a:r>
            <a:endParaRPr lang="zh-CN" altLang="en-US" sz="2800" dirty="0"/>
          </a:p>
        </p:txBody>
      </p:sp>
      <p:sp>
        <p:nvSpPr>
          <p:cNvPr id="28679" name="Text Box 6"/>
          <p:cNvSpPr>
            <a:spLocks noChangeArrowheads="1"/>
          </p:cNvSpPr>
          <p:nvPr/>
        </p:nvSpPr>
        <p:spPr bwMode="auto">
          <a:xfrm>
            <a:off x="900113" y="2316163"/>
            <a:ext cx="1606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方案一：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969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Text Box 4"/>
          <p:cNvSpPr>
            <a:spLocks noChangeArrowheads="1"/>
          </p:cNvSpPr>
          <p:nvPr/>
        </p:nvSpPr>
        <p:spPr bwMode="auto">
          <a:xfrm>
            <a:off x="971550" y="2276475"/>
            <a:ext cx="1606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方案二：</a:t>
            </a:r>
            <a:endParaRPr lang="zh-CN" altLang="en-US" sz="2800" dirty="0"/>
          </a:p>
        </p:txBody>
      </p:sp>
      <p:sp>
        <p:nvSpPr>
          <p:cNvPr id="29702" name="Text Box 5"/>
          <p:cNvSpPr>
            <a:spLocks noChangeArrowheads="1"/>
          </p:cNvSpPr>
          <p:nvPr/>
        </p:nvSpPr>
        <p:spPr bwMode="auto">
          <a:xfrm>
            <a:off x="1619250" y="3068638"/>
            <a:ext cx="6038850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380+198=578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（元）羊毛衫和羊毛裤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578-50=528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（元）满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返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528+348=876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（元）羽绒服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876+150=1026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（元）羽绒裤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1026-50=976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（元）满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返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0723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0724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5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0532" y="2608957"/>
            <a:ext cx="7953375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 Box 5"/>
          <p:cNvSpPr>
            <a:spLocks noChangeArrowheads="1"/>
          </p:cNvSpPr>
          <p:nvPr/>
        </p:nvSpPr>
        <p:spPr bwMode="auto">
          <a:xfrm>
            <a:off x="611188" y="1679575"/>
            <a:ext cx="6985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元钱，从下面任选两件，算算还剩多少元钱？</a:t>
            </a:r>
            <a:endParaRPr lang="zh-CN" altLang="en-US" sz="2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174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174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Text Box 5"/>
          <p:cNvSpPr>
            <a:spLocks noChangeArrowheads="1"/>
          </p:cNvSpPr>
          <p:nvPr/>
        </p:nvSpPr>
        <p:spPr bwMode="auto">
          <a:xfrm>
            <a:off x="1095375" y="2192338"/>
            <a:ext cx="594105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方案一：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1000-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369+480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=151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方案二：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1000-480-375=145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方案三：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1000-480-145=375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方案四：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1000-480-230=290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</a:t>
            </a:r>
            <a:r>
              <a:rPr lang="zh-CN" altLang="en-US" sz="28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 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ea typeface="华文新魏" pitchFamily="2" charset="-122"/>
                <a:sym typeface="Arial" panose="020B0604020202020204" pitchFamily="34" charset="0"/>
              </a:rPr>
              <a:t>……</a:t>
            </a:r>
            <a:endParaRPr lang="en-US" altLang="zh-CN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ea typeface="华文新魏" pitchFamily="2" charset="-122"/>
                <a:sym typeface="Arial" panose="020B0604020202020204" pitchFamily="34" charset="0"/>
              </a:rPr>
              <a:t>……</a:t>
            </a:r>
            <a:endParaRPr lang="en-US" altLang="zh-CN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ea typeface="华文新魏" pitchFamily="2" charset="-122"/>
                <a:sym typeface="Arial" panose="020B0604020202020204" pitchFamily="34" charset="0"/>
              </a:rPr>
              <a:t>……</a:t>
            </a:r>
            <a:endParaRPr lang="en-US" altLang="zh-CN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Text Box 6"/>
          <p:cNvSpPr>
            <a:spLocks noChangeArrowheads="1"/>
          </p:cNvSpPr>
          <p:nvPr/>
        </p:nvSpPr>
        <p:spPr bwMode="auto">
          <a:xfrm>
            <a:off x="3348038" y="1268413"/>
            <a:ext cx="1606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解决问题</a:t>
            </a:r>
            <a:endParaRPr lang="zh-CN" altLang="en-US" sz="2800"/>
          </a:p>
        </p:txBody>
      </p:sp>
      <p:pic>
        <p:nvPicPr>
          <p:cNvPr id="16390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844675"/>
            <a:ext cx="7810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8"/>
          <p:cNvSpPr>
            <a:spLocks noChangeArrowheads="1"/>
          </p:cNvSpPr>
          <p:nvPr/>
        </p:nvSpPr>
        <p:spPr bwMode="auto">
          <a:xfrm>
            <a:off x="1763713" y="1773238"/>
            <a:ext cx="1606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降价促销</a:t>
            </a:r>
            <a:endParaRPr lang="zh-CN" altLang="en-US" sz="2800"/>
          </a:p>
        </p:txBody>
      </p:sp>
      <p:pic>
        <p:nvPicPr>
          <p:cNvPr id="1639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2276475"/>
            <a:ext cx="6408738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Text Box 6"/>
          <p:cNvSpPr>
            <a:spLocks noChangeArrowheads="1"/>
          </p:cNvSpPr>
          <p:nvPr/>
        </p:nvSpPr>
        <p:spPr bwMode="auto">
          <a:xfrm>
            <a:off x="1095375" y="1647825"/>
            <a:ext cx="67262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）自己算一算：每件衣服各降价多少元？</a:t>
            </a:r>
            <a:endParaRPr lang="zh-CN" altLang="en-US" sz="2800" dirty="0"/>
          </a:p>
        </p:txBody>
      </p:sp>
      <p:pic>
        <p:nvPicPr>
          <p:cNvPr id="17414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2708275"/>
            <a:ext cx="123825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AutoShape 8"/>
          <p:cNvSpPr>
            <a:spLocks noChangeArrowheads="1"/>
          </p:cNvSpPr>
          <p:nvPr/>
        </p:nvSpPr>
        <p:spPr bwMode="auto">
          <a:xfrm>
            <a:off x="2339975" y="2276475"/>
            <a:ext cx="2303463" cy="1185863"/>
          </a:xfrm>
          <a:prstGeom prst="cloudCallout">
            <a:avLst>
              <a:gd name="adj1" fmla="val -63366"/>
              <a:gd name="adj2" fmla="val 5093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羊毛衫降价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145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</a:t>
            </a:r>
            <a:endParaRPr lang="zh-CN" altLang="en-US" sz="2800" dirty="0"/>
          </a:p>
        </p:txBody>
      </p:sp>
      <p:sp>
        <p:nvSpPr>
          <p:cNvPr id="17416" name="Text Box 9"/>
          <p:cNvSpPr>
            <a:spLocks noChangeArrowheads="1"/>
          </p:cNvSpPr>
          <p:nvPr/>
        </p:nvSpPr>
        <p:spPr bwMode="auto">
          <a:xfrm>
            <a:off x="1187450" y="4502150"/>
            <a:ext cx="2984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525-380=145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/>
          </a:p>
        </p:txBody>
      </p:sp>
      <p:pic>
        <p:nvPicPr>
          <p:cNvPr id="1741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8850" y="4437063"/>
            <a:ext cx="9239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AutoShape 11"/>
          <p:cNvSpPr>
            <a:spLocks noChangeArrowheads="1"/>
          </p:cNvSpPr>
          <p:nvPr/>
        </p:nvSpPr>
        <p:spPr bwMode="auto">
          <a:xfrm>
            <a:off x="4572000" y="3789363"/>
            <a:ext cx="2303463" cy="1185862"/>
          </a:xfrm>
          <a:prstGeom prst="cloudCallout">
            <a:avLst>
              <a:gd name="adj1" fmla="val 57991"/>
              <a:gd name="adj2" fmla="val 7797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560</a:t>
            </a:r>
            <a:r>
              <a: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元的羽绒服降价</a:t>
            </a:r>
            <a:r>
              <a:rPr lang="en-US" altLang="zh-CN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162</a:t>
            </a:r>
            <a:r>
              <a: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</a:t>
            </a:r>
            <a:endParaRPr lang="zh-CN" altLang="en-US" sz="2800" dirty="0"/>
          </a:p>
        </p:txBody>
      </p:sp>
      <p:sp>
        <p:nvSpPr>
          <p:cNvPr id="17419" name="Text Box 12"/>
          <p:cNvSpPr>
            <a:spLocks noChangeArrowheads="1"/>
          </p:cNvSpPr>
          <p:nvPr/>
        </p:nvSpPr>
        <p:spPr bwMode="auto">
          <a:xfrm>
            <a:off x="4284663" y="5734050"/>
            <a:ext cx="2957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560-398=162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059832" y="3639349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92950" y="1557338"/>
            <a:ext cx="116205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AutoShape 7"/>
          <p:cNvSpPr>
            <a:spLocks noChangeArrowheads="1"/>
          </p:cNvSpPr>
          <p:nvPr/>
        </p:nvSpPr>
        <p:spPr bwMode="auto">
          <a:xfrm>
            <a:off x="3348038" y="1125538"/>
            <a:ext cx="2427287" cy="1295400"/>
          </a:xfrm>
          <a:prstGeom prst="cloudCallout">
            <a:avLst>
              <a:gd name="adj1" fmla="val 90741"/>
              <a:gd name="adj2" fmla="val 3676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其它几件呢？</a:t>
            </a:r>
            <a:endParaRPr lang="zh-CN" altLang="en-US" sz="2800" dirty="0"/>
          </a:p>
        </p:txBody>
      </p:sp>
      <p:sp>
        <p:nvSpPr>
          <p:cNvPr id="18439" name="Text Box 8"/>
          <p:cNvSpPr>
            <a:spLocks noChangeArrowheads="1"/>
          </p:cNvSpPr>
          <p:nvPr/>
        </p:nvSpPr>
        <p:spPr bwMode="auto">
          <a:xfrm>
            <a:off x="1403350" y="3087688"/>
            <a:ext cx="548005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羊毛裤：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378-198=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）（元）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羽绒服：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490-348=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）（元）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羽绒裤：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290-150=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）（元）</a:t>
            </a:r>
            <a:endParaRPr lang="zh-CN" altLang="en-US" sz="2800" dirty="0"/>
          </a:p>
        </p:txBody>
      </p:sp>
      <p:sp>
        <p:nvSpPr>
          <p:cNvPr id="18440" name="Text Box 9"/>
          <p:cNvSpPr>
            <a:spLocks noChangeArrowheads="1"/>
          </p:cNvSpPr>
          <p:nvPr/>
        </p:nvSpPr>
        <p:spPr bwMode="auto">
          <a:xfrm>
            <a:off x="4699000" y="3125788"/>
            <a:ext cx="736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180</a:t>
            </a:r>
            <a:endParaRPr lang="zh-CN" altLang="en-US" sz="2800"/>
          </a:p>
        </p:txBody>
      </p:sp>
      <p:sp>
        <p:nvSpPr>
          <p:cNvPr id="18441" name="Text Box 10"/>
          <p:cNvSpPr>
            <a:spLocks noChangeArrowheads="1"/>
          </p:cNvSpPr>
          <p:nvPr/>
        </p:nvSpPr>
        <p:spPr bwMode="auto">
          <a:xfrm>
            <a:off x="4787900" y="3500438"/>
            <a:ext cx="7286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142</a:t>
            </a:r>
            <a:endParaRPr lang="zh-CN" altLang="en-US" sz="2800"/>
          </a:p>
        </p:txBody>
      </p:sp>
      <p:sp>
        <p:nvSpPr>
          <p:cNvPr id="18442" name="Text Box 11"/>
          <p:cNvSpPr>
            <a:spLocks noChangeArrowheads="1"/>
          </p:cNvSpPr>
          <p:nvPr/>
        </p:nvSpPr>
        <p:spPr bwMode="auto">
          <a:xfrm>
            <a:off x="4716463" y="3933825"/>
            <a:ext cx="736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140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bldLvl="0"/>
      <p:bldP spid="18441" grpId="0" bldLvl="0"/>
      <p:bldP spid="1844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Text Box 5"/>
          <p:cNvSpPr>
            <a:spLocks noChangeArrowheads="1"/>
          </p:cNvSpPr>
          <p:nvPr/>
        </p:nvSpPr>
        <p:spPr bwMode="auto">
          <a:xfrm>
            <a:off x="611188" y="1844675"/>
            <a:ext cx="73453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2)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如果用面值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元的钱买每一件衣服，各应付几张，找回多少元？</a:t>
            </a:r>
            <a:endParaRPr lang="zh-CN" altLang="en-US" sz="2800" dirty="0"/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92275" y="3141663"/>
            <a:ext cx="23431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4292600"/>
            <a:ext cx="127635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4140200" y="3500438"/>
            <a:ext cx="2808288" cy="1368425"/>
          </a:xfrm>
          <a:prstGeom prst="cloudCallout">
            <a:avLst>
              <a:gd name="adj1" fmla="val 51977"/>
              <a:gd name="adj2" fmla="val 9454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自己算一算吧！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Text Box 5"/>
          <p:cNvSpPr>
            <a:spLocks noChangeArrowheads="1"/>
          </p:cNvSpPr>
          <p:nvPr/>
        </p:nvSpPr>
        <p:spPr bwMode="auto">
          <a:xfrm>
            <a:off x="1042988" y="1773238"/>
            <a:ext cx="5616575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羊毛衫：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400-380=20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      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应付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张，找回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羊毛裤：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200-198=2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     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应付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张，找回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元。</a:t>
            </a:r>
            <a:endParaRPr lang="zh-CN" altLang="en-US" sz="2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羽绒服：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400-398=2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      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应付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张，找回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羽绒服：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400-348=52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	      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应付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张，找回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52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羽绒裤：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200-150=50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	     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	     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应付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张，找回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Text Box 4"/>
          <p:cNvSpPr>
            <a:spLocks noChangeArrowheads="1"/>
          </p:cNvSpPr>
          <p:nvPr/>
        </p:nvSpPr>
        <p:spPr bwMode="auto">
          <a:xfrm>
            <a:off x="808038" y="1741488"/>
            <a:ext cx="77247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）买一件羽绒服和一件羽绒裤有下面两种买法，处一算：各要花多少元？</a:t>
            </a:r>
            <a:endParaRPr lang="zh-CN" altLang="en-US" sz="2800"/>
          </a:p>
        </p:txBody>
      </p:sp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2997200"/>
            <a:ext cx="3241675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6100" y="2924175"/>
            <a:ext cx="309721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AutoShape 7"/>
          <p:cNvSpPr>
            <a:spLocks noChangeArrowheads="1"/>
          </p:cNvSpPr>
          <p:nvPr/>
        </p:nvSpPr>
        <p:spPr bwMode="auto">
          <a:xfrm>
            <a:off x="2555875" y="5445125"/>
            <a:ext cx="4968875" cy="863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满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元就可以少花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Text Box 4"/>
          <p:cNvSpPr>
            <a:spLocks noChangeArrowheads="1"/>
          </p:cNvSpPr>
          <p:nvPr/>
        </p:nvSpPr>
        <p:spPr bwMode="auto">
          <a:xfrm>
            <a:off x="395288" y="3860800"/>
            <a:ext cx="4608512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398+150=548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548-50=498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/>
          </a:p>
        </p:txBody>
      </p:sp>
      <p:pic>
        <p:nvPicPr>
          <p:cNvPr id="22534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81550" y="1714500"/>
            <a:ext cx="26479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773238"/>
            <a:ext cx="2592387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Text Box 7"/>
          <p:cNvSpPr>
            <a:spLocks noChangeArrowheads="1"/>
          </p:cNvSpPr>
          <p:nvPr/>
        </p:nvSpPr>
        <p:spPr bwMode="auto">
          <a:xfrm>
            <a:off x="5148263" y="3716338"/>
            <a:ext cx="3527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348+150=498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/>
          </a:p>
        </p:txBody>
      </p:sp>
      <p:pic>
        <p:nvPicPr>
          <p:cNvPr id="2253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5516563"/>
            <a:ext cx="642938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AutoShape 9"/>
          <p:cNvSpPr>
            <a:spLocks noChangeArrowheads="1"/>
          </p:cNvSpPr>
          <p:nvPr/>
        </p:nvSpPr>
        <p:spPr bwMode="auto">
          <a:xfrm>
            <a:off x="1692275" y="4868863"/>
            <a:ext cx="5184775" cy="1081087"/>
          </a:xfrm>
          <a:prstGeom prst="cloudCallout">
            <a:avLst>
              <a:gd name="adj1" fmla="val 61569"/>
              <a:gd name="adj2" fmla="val 5338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哇！无论选哪一件羽绒服，都花同样多的钱</a:t>
            </a:r>
            <a:endParaRPr lang="zh-CN" altLang="en-US" sz="2800"/>
          </a:p>
        </p:txBody>
      </p:sp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0" y="5516563"/>
            <a:ext cx="642938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0" name="AutoShape 9"/>
          <p:cNvSpPr>
            <a:spLocks noChangeArrowheads="1"/>
          </p:cNvSpPr>
          <p:nvPr/>
        </p:nvSpPr>
        <p:spPr bwMode="auto">
          <a:xfrm>
            <a:off x="1739900" y="4868863"/>
            <a:ext cx="5184775" cy="1081087"/>
          </a:xfrm>
          <a:prstGeom prst="cloudCallout">
            <a:avLst>
              <a:gd name="adj1" fmla="val 61569"/>
              <a:gd name="adj2" fmla="val 5338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哇！无论选哪一件羽绒服，都花同样多的钱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6" grpId="0"/>
      <p:bldP spid="225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Text Box 7"/>
          <p:cNvSpPr>
            <a:spLocks noChangeArrowheads="1"/>
          </p:cNvSpPr>
          <p:nvPr/>
        </p:nvSpPr>
        <p:spPr bwMode="auto">
          <a:xfrm>
            <a:off x="684213" y="2349500"/>
            <a:ext cx="72723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学校组织三至六年级的少先队员参观爱国主义教育基地。</a:t>
            </a:r>
            <a:endParaRPr lang="zh-CN" altLang="en-US" sz="2800"/>
          </a:p>
        </p:txBody>
      </p:sp>
      <p:sp>
        <p:nvSpPr>
          <p:cNvPr id="23558" name="Text Box 8"/>
          <p:cNvSpPr>
            <a:spLocks noChangeArrowheads="1"/>
          </p:cNvSpPr>
          <p:nvPr/>
        </p:nvSpPr>
        <p:spPr bwMode="auto">
          <a:xfrm>
            <a:off x="684213" y="1668463"/>
            <a:ext cx="3028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参观爱国教育基地</a:t>
            </a:r>
            <a:endParaRPr lang="zh-CN" altLang="en-US" sz="2800"/>
          </a:p>
        </p:txBody>
      </p:sp>
      <p:pic>
        <p:nvPicPr>
          <p:cNvPr id="23559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76600" y="2852738"/>
            <a:ext cx="467995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7f554919-3c7d-4ae4-b6e4-07b647e81eb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1988</Words>
  <Application>WPS 演示</Application>
  <PresentationFormat>全屏显示(4:3)</PresentationFormat>
  <Paragraphs>178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2017-01-21T06:37:00Z</dcterms:created>
  <dcterms:modified xsi:type="dcterms:W3CDTF">2023-02-02T03:15:40Z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0F39D2AF8AB24DF5870AE4643F683A43</vt:lpwstr>
  </property>
  <property fmtid="{D5CDD505-2E9C-101B-9397-08002B2CF9AE}" pid="3" name="KSOProductBuildVer">
    <vt:lpwstr>2052-11.1.0.13703</vt:lpwstr>
  </property>
</Properties>
</file>