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1"/>
  </p:handoutMasterIdLst>
  <p:sldIdLst>
    <p:sldId id="264" r:id="rId3"/>
    <p:sldId id="258" r:id="rId4"/>
    <p:sldId id="259" r:id="rId5"/>
    <p:sldId id="260" r:id="rId6"/>
    <p:sldId id="261" r:id="rId8"/>
    <p:sldId id="262" r:id="rId9"/>
    <p:sldId id="263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F538105-A059-4F40-A33A-DA0C19D8A76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B1C0AC-6D4C-4CFD-AD9F-F6800341102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B65CE-AC12-41DD-8A84-FDB6E4E408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43566-7969-462C-92D0-3FC35454BA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43566-7969-462C-92D0-3FC35454BA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219596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018" y="1437085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3144268" y="2397522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64267" y="1484784"/>
            <a:ext cx="710002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第七单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时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、分、秒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3221805" y="2888060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34242" y="293166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认识秒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484313"/>
            <a:ext cx="7620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31"/>
          <p:cNvSpPr>
            <a:spLocks noChangeArrowheads="1"/>
          </p:cNvSpPr>
          <p:nvPr/>
        </p:nvSpPr>
        <p:spPr bwMode="auto">
          <a:xfrm>
            <a:off x="1331913" y="1668463"/>
            <a:ext cx="1960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百米赛跑。</a:t>
            </a:r>
            <a:endParaRPr lang="zh-CN" altLang="en-US" sz="28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16990" y="2362200"/>
            <a:ext cx="7089137" cy="376809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softEdge rad="127000"/>
          </a:effectLst>
        </p:spPr>
      </p:pic>
      <p:pic>
        <p:nvPicPr>
          <p:cNvPr id="6" name="图片 5" descr="mtsc_body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025" y="5046663"/>
            <a:ext cx="4364038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mtsc_body6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8988" y="1244600"/>
            <a:ext cx="403066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484313"/>
            <a:ext cx="7620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31"/>
          <p:cNvSpPr>
            <a:spLocks noChangeArrowheads="1"/>
          </p:cNvSpPr>
          <p:nvPr/>
        </p:nvSpPr>
        <p:spPr bwMode="auto">
          <a:xfrm>
            <a:off x="1331913" y="1668463"/>
            <a:ext cx="1960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百米赛跑。</a:t>
            </a:r>
            <a:endParaRPr lang="zh-CN" altLang="en-US" sz="2800" b="1"/>
          </a:p>
        </p:txBody>
      </p:sp>
      <p:pic>
        <p:nvPicPr>
          <p:cNvPr id="3" name="图片 2" descr="mtsc_body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00" y="1631950"/>
            <a:ext cx="20605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mtsc_body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3" y="3101975"/>
            <a:ext cx="5376862" cy="16684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 Box 31"/>
          <p:cNvSpPr>
            <a:spLocks noChangeArrowheads="1"/>
          </p:cNvSpPr>
          <p:nvPr/>
        </p:nvSpPr>
        <p:spPr bwMode="auto">
          <a:xfrm>
            <a:off x="1728788" y="4583113"/>
            <a:ext cx="6662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分针走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小格，秒针正好走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圈，是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60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秒。</a:t>
            </a:r>
            <a:endParaRPr lang="zh-CN" altLang="en-US" sz="2800" b="1"/>
          </a:p>
        </p:txBody>
      </p:sp>
      <p:sp>
        <p:nvSpPr>
          <p:cNvPr id="17418" name="Text Box 31"/>
          <p:cNvSpPr>
            <a:spLocks noChangeArrowheads="1"/>
          </p:cNvSpPr>
          <p:nvPr/>
        </p:nvSpPr>
        <p:spPr bwMode="auto">
          <a:xfrm>
            <a:off x="3517900" y="5373688"/>
            <a:ext cx="21367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3600">
                <a:solidFill>
                  <a:srgbClr val="000000"/>
                </a:solidFill>
                <a:ea typeface="华文新魏" pitchFamily="2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ea typeface="华文新魏" pitchFamily="2" charset="-122"/>
              </a:rPr>
              <a:t>分</a:t>
            </a:r>
            <a:r>
              <a:rPr lang="en-US" altLang="zh-CN" sz="3600">
                <a:solidFill>
                  <a:srgbClr val="000000"/>
                </a:solidFill>
                <a:ea typeface="华文新魏" pitchFamily="2" charset="-122"/>
              </a:rPr>
              <a:t>=60</a:t>
            </a:r>
            <a:r>
              <a:rPr lang="zh-CN" altLang="en-US" sz="3600">
                <a:solidFill>
                  <a:srgbClr val="000000"/>
                </a:solidFill>
                <a:ea typeface="华文新魏" pitchFamily="2" charset="-122"/>
              </a:rPr>
              <a:t>秒</a:t>
            </a:r>
            <a:endParaRPr lang="zh-CN" altLang="en-US" sz="3600">
              <a:solidFill>
                <a:srgbClr val="00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 b="1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 Box 21"/>
          <p:cNvSpPr>
            <a:spLocks noChangeArrowheads="1"/>
          </p:cNvSpPr>
          <p:nvPr/>
        </p:nvSpPr>
        <p:spPr bwMode="auto">
          <a:xfrm>
            <a:off x="611188" y="1833563"/>
            <a:ext cx="22304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填上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&lt;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&gt;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或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=</a:t>
            </a:r>
            <a:endParaRPr lang="zh-CN" altLang="en-US" sz="2800" b="1"/>
          </a:p>
        </p:txBody>
      </p:sp>
      <p:sp>
        <p:nvSpPr>
          <p:cNvPr id="18438" name="Text Box 22"/>
          <p:cNvSpPr>
            <a:spLocks noChangeArrowheads="1"/>
          </p:cNvSpPr>
          <p:nvPr/>
        </p:nvSpPr>
        <p:spPr bwMode="auto">
          <a:xfrm>
            <a:off x="827088" y="2584450"/>
            <a:ext cx="25146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____60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____120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____60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</a:t>
            </a:r>
            <a:endParaRPr lang="zh-CN" altLang="en-US" sz="2800" b="1"/>
          </a:p>
        </p:txBody>
      </p:sp>
      <p:sp>
        <p:nvSpPr>
          <p:cNvPr id="18439" name="Text Box 23"/>
          <p:cNvSpPr>
            <a:spLocks noChangeArrowheads="1"/>
          </p:cNvSpPr>
          <p:nvPr/>
        </p:nvSpPr>
        <p:spPr bwMode="auto">
          <a:xfrm>
            <a:off x="4716463" y="2781300"/>
            <a:ext cx="3455987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89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___20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___1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endParaRPr lang="zh-CN" altLang="en-US" sz="2800" b="1"/>
          </a:p>
        </p:txBody>
      </p:sp>
      <p:sp>
        <p:nvSpPr>
          <p:cNvPr id="18440" name="Text Box 24"/>
          <p:cNvSpPr>
            <a:spLocks noChangeArrowheads="1"/>
          </p:cNvSpPr>
          <p:nvPr/>
        </p:nvSpPr>
        <p:spPr bwMode="auto">
          <a:xfrm>
            <a:off x="1816100" y="2532063"/>
            <a:ext cx="392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&lt;</a:t>
            </a:r>
            <a:endParaRPr lang="zh-CN" altLang="en-US" sz="2800" b="1"/>
          </a:p>
        </p:txBody>
      </p:sp>
      <p:sp>
        <p:nvSpPr>
          <p:cNvPr id="18441" name="Text Box 25"/>
          <p:cNvSpPr>
            <a:spLocks noChangeArrowheads="1"/>
          </p:cNvSpPr>
          <p:nvPr/>
        </p:nvSpPr>
        <p:spPr bwMode="auto">
          <a:xfrm>
            <a:off x="1763713" y="3284538"/>
            <a:ext cx="3921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=</a:t>
            </a:r>
            <a:endParaRPr lang="zh-CN" altLang="en-US" sz="2800" b="1"/>
          </a:p>
        </p:txBody>
      </p:sp>
      <p:sp>
        <p:nvSpPr>
          <p:cNvPr id="18442" name="Text Box 26"/>
          <p:cNvSpPr>
            <a:spLocks noChangeArrowheads="1"/>
          </p:cNvSpPr>
          <p:nvPr/>
        </p:nvSpPr>
        <p:spPr bwMode="auto">
          <a:xfrm>
            <a:off x="1547813" y="4278313"/>
            <a:ext cx="3921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=</a:t>
            </a:r>
            <a:endParaRPr lang="zh-CN" altLang="en-US" sz="2800" b="1"/>
          </a:p>
        </p:txBody>
      </p:sp>
      <p:sp>
        <p:nvSpPr>
          <p:cNvPr id="18443" name="Text Box 27"/>
          <p:cNvSpPr>
            <a:spLocks noChangeArrowheads="1"/>
          </p:cNvSpPr>
          <p:nvPr/>
        </p:nvSpPr>
        <p:spPr bwMode="auto">
          <a:xfrm>
            <a:off x="5651500" y="2708275"/>
            <a:ext cx="392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&gt;</a:t>
            </a:r>
            <a:endParaRPr lang="zh-CN" altLang="en-US" sz="2800" b="1"/>
          </a:p>
        </p:txBody>
      </p:sp>
      <p:sp>
        <p:nvSpPr>
          <p:cNvPr id="18444" name="Text Box 28"/>
          <p:cNvSpPr>
            <a:spLocks noChangeArrowheads="1"/>
          </p:cNvSpPr>
          <p:nvPr/>
        </p:nvSpPr>
        <p:spPr bwMode="auto">
          <a:xfrm>
            <a:off x="5435600" y="3357563"/>
            <a:ext cx="392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&lt;</a:t>
            </a:r>
            <a:endParaRPr lang="zh-CN" altLang="en-US" sz="2800" b="1"/>
          </a:p>
        </p:txBody>
      </p:sp>
      <p:sp>
        <p:nvSpPr>
          <p:cNvPr id="18445" name="Text Box 29"/>
          <p:cNvSpPr>
            <a:spLocks noChangeArrowheads="1"/>
          </p:cNvSpPr>
          <p:nvPr/>
        </p:nvSpPr>
        <p:spPr bwMode="auto">
          <a:xfrm>
            <a:off x="5580063" y="4076700"/>
            <a:ext cx="392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sym typeface="Calibri" panose="020F0502020204030204" pitchFamily="34" charset="0"/>
              </a:rPr>
              <a:t>&gt;</a:t>
            </a:r>
            <a:endParaRPr lang="zh-CN" altLang="en-US" sz="2800" b="1"/>
          </a:p>
        </p:txBody>
      </p:sp>
      <p:sp>
        <p:nvSpPr>
          <p:cNvPr id="18446" name="Text Box 30"/>
          <p:cNvSpPr>
            <a:spLocks noChangeArrowheads="1"/>
          </p:cNvSpPr>
          <p:nvPr/>
        </p:nvSpPr>
        <p:spPr bwMode="auto">
          <a:xfrm>
            <a:off x="6856413" y="4133850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正确</a:t>
            </a:r>
            <a:endParaRPr lang="zh-CN" altLang="en-US" sz="2800" b="1"/>
          </a:p>
        </p:txBody>
      </p:sp>
      <p:sp>
        <p:nvSpPr>
          <p:cNvPr id="18447" name="Text Box 31"/>
          <p:cNvSpPr>
            <a:spLocks noChangeArrowheads="1"/>
          </p:cNvSpPr>
          <p:nvPr/>
        </p:nvSpPr>
        <p:spPr bwMode="auto">
          <a:xfrm>
            <a:off x="6732588" y="34290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错</a:t>
            </a:r>
            <a:endParaRPr lang="zh-CN" altLang="en-US" sz="2800" b="1"/>
          </a:p>
        </p:txBody>
      </p:sp>
      <p:sp>
        <p:nvSpPr>
          <p:cNvPr id="18448" name="Text Box 32"/>
          <p:cNvSpPr>
            <a:spLocks noChangeArrowheads="1"/>
          </p:cNvSpPr>
          <p:nvPr/>
        </p:nvSpPr>
        <p:spPr bwMode="auto">
          <a:xfrm>
            <a:off x="6804025" y="27082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正确</a:t>
            </a:r>
            <a:endParaRPr lang="zh-CN" altLang="en-US" sz="2800" b="1"/>
          </a:p>
        </p:txBody>
      </p:sp>
      <p:sp>
        <p:nvSpPr>
          <p:cNvPr id="18449" name="Text Box 33"/>
          <p:cNvSpPr>
            <a:spLocks noChangeArrowheads="1"/>
          </p:cNvSpPr>
          <p:nvPr/>
        </p:nvSpPr>
        <p:spPr bwMode="auto">
          <a:xfrm>
            <a:off x="3419475" y="25654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错</a:t>
            </a:r>
            <a:endParaRPr lang="zh-CN" altLang="en-US" sz="2800" b="1"/>
          </a:p>
        </p:txBody>
      </p:sp>
      <p:sp>
        <p:nvSpPr>
          <p:cNvPr id="18450" name="Text Box 34"/>
          <p:cNvSpPr>
            <a:spLocks noChangeArrowheads="1"/>
          </p:cNvSpPr>
          <p:nvPr/>
        </p:nvSpPr>
        <p:spPr bwMode="auto">
          <a:xfrm>
            <a:off x="3276600" y="34290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错</a:t>
            </a:r>
            <a:endParaRPr lang="zh-CN" altLang="en-US" sz="2800" b="1"/>
          </a:p>
        </p:txBody>
      </p:sp>
      <p:sp>
        <p:nvSpPr>
          <p:cNvPr id="18451" name="Text Box 35"/>
          <p:cNvSpPr>
            <a:spLocks noChangeArrowheads="1"/>
          </p:cNvSpPr>
          <p:nvPr/>
        </p:nvSpPr>
        <p:spPr bwMode="auto">
          <a:xfrm>
            <a:off x="3059113" y="42926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错</a:t>
            </a:r>
            <a:endParaRPr lang="zh-CN" altLang="en-US" sz="2800" b="1"/>
          </a:p>
        </p:txBody>
      </p:sp>
      <p:sp>
        <p:nvSpPr>
          <p:cNvPr id="18452" name="AutoShape 36"/>
          <p:cNvSpPr>
            <a:spLocks noChangeArrowheads="1"/>
          </p:cNvSpPr>
          <p:nvPr/>
        </p:nvSpPr>
        <p:spPr bwMode="auto">
          <a:xfrm>
            <a:off x="755650" y="5084763"/>
            <a:ext cx="4895850" cy="10795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熟练掌握时、分、秒</a:t>
            </a:r>
            <a:endParaRPr lang="zh-CN" altLang="en-US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=60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</a:t>
            </a:r>
            <a:endParaRPr lang="zh-CN" altLang="en-US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=60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endParaRPr lang="zh-CN" altLang="en-US" sz="2800" b="1"/>
          </a:p>
        </p:txBody>
      </p:sp>
      <p:sp>
        <p:nvSpPr>
          <p:cNvPr id="18453" name="AutoShape 37"/>
          <p:cNvSpPr>
            <a:spLocks noChangeArrowheads="1"/>
          </p:cNvSpPr>
          <p:nvPr/>
        </p:nvSpPr>
        <p:spPr bwMode="auto">
          <a:xfrm>
            <a:off x="5940425" y="4724400"/>
            <a:ext cx="2663825" cy="1512888"/>
          </a:xfrm>
          <a:prstGeom prst="cloudCallout">
            <a:avLst>
              <a:gd name="adj1" fmla="val -22287"/>
              <a:gd name="adj2" fmla="val 424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判断时要细心不能粗心哦</a:t>
            </a:r>
            <a:r>
              <a:rPr lang="en-US" altLang="zh-CN" sz="2400">
                <a:solidFill>
                  <a:srgbClr val="000000"/>
                </a:solidFill>
                <a:ea typeface="华文新魏" pitchFamily="2" charset="-122"/>
              </a:rPr>
              <a:t>……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2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2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3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bldLvl="0"/>
      <p:bldP spid="18447" grpId="0" bldLvl="0"/>
      <p:bldP spid="18448" grpId="0" bldLvl="0"/>
      <p:bldP spid="18449" grpId="0" bldLvl="0"/>
      <p:bldP spid="18450" grpId="0" bldLvl="0"/>
      <p:bldP spid="18451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13"/>
          <p:cNvSpPr>
            <a:spLocks noChangeArrowheads="1"/>
          </p:cNvSpPr>
          <p:nvPr/>
        </p:nvSpPr>
        <p:spPr bwMode="auto">
          <a:xfrm>
            <a:off x="971550" y="1844675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选用合适的时间单位。</a:t>
            </a:r>
            <a:endParaRPr lang="zh-CN" altLang="en-US" sz="2800" b="1"/>
          </a:p>
        </p:txBody>
      </p:sp>
      <p:sp>
        <p:nvSpPr>
          <p:cNvPr id="19462" name="Text Box 14"/>
          <p:cNvSpPr>
            <a:spLocks noChangeArrowheads="1"/>
          </p:cNvSpPr>
          <p:nvPr/>
        </p:nvSpPr>
        <p:spPr bwMode="auto">
          <a:xfrm>
            <a:off x="827088" y="2943225"/>
            <a:ext cx="753903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）乘汽车从石家庄到北京大约需要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）。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）吃一顿饭大约用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）。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）小亮跑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米所用的时间是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14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）。</a:t>
            </a:r>
            <a:endParaRPr lang="zh-CN" altLang="en-US" sz="2800" b="1"/>
          </a:p>
        </p:txBody>
      </p:sp>
      <p:sp>
        <p:nvSpPr>
          <p:cNvPr id="19463" name="Text Box 15"/>
          <p:cNvSpPr>
            <a:spLocks noChangeArrowheads="1"/>
          </p:cNvSpPr>
          <p:nvPr/>
        </p:nvSpPr>
        <p:spPr bwMode="auto">
          <a:xfrm>
            <a:off x="6804025" y="303053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小时</a:t>
            </a:r>
            <a:endParaRPr lang="zh-CN" altLang="en-US" sz="2800" b="1"/>
          </a:p>
        </p:txBody>
      </p:sp>
      <p:sp>
        <p:nvSpPr>
          <p:cNvPr id="19464" name="Text Box 16"/>
          <p:cNvSpPr>
            <a:spLocks noChangeArrowheads="1"/>
          </p:cNvSpPr>
          <p:nvPr/>
        </p:nvSpPr>
        <p:spPr bwMode="auto">
          <a:xfrm>
            <a:off x="4500563" y="335756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分钟</a:t>
            </a:r>
            <a:endParaRPr lang="zh-CN" altLang="en-US" sz="2800" b="1"/>
          </a:p>
        </p:txBody>
      </p:sp>
      <p:sp>
        <p:nvSpPr>
          <p:cNvPr id="19465" name="Text Box 17"/>
          <p:cNvSpPr>
            <a:spLocks noChangeArrowheads="1"/>
          </p:cNvSpPr>
          <p:nvPr/>
        </p:nvSpPr>
        <p:spPr bwMode="auto">
          <a:xfrm>
            <a:off x="6243638" y="383540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秒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Text Box 8"/>
          <p:cNvSpPr>
            <a:spLocks noChangeArrowheads="1"/>
          </p:cNvSpPr>
          <p:nvPr/>
        </p:nvSpPr>
        <p:spPr bwMode="auto">
          <a:xfrm>
            <a:off x="1042988" y="1916113"/>
            <a:ext cx="6688137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小强绕操场跑一圈用了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秒，小华跑一圈用了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秒。小强和小华谁跑得快？</a:t>
            </a:r>
            <a:endParaRPr lang="zh-CN" altLang="en-US" sz="2800" b="1"/>
          </a:p>
        </p:txBody>
      </p:sp>
      <p:sp>
        <p:nvSpPr>
          <p:cNvPr id="20486" name="Text Box 9"/>
          <p:cNvSpPr>
            <a:spLocks noChangeArrowheads="1"/>
          </p:cNvSpPr>
          <p:nvPr/>
        </p:nvSpPr>
        <p:spPr bwMode="auto">
          <a:xfrm>
            <a:off x="1887538" y="3776663"/>
            <a:ext cx="3156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答：小强跑得快</a:t>
            </a:r>
            <a:r>
              <a:rPr lang="zh-CN" altLang="en-US" sz="2800" dirty="0" smtClean="0">
                <a:solidFill>
                  <a:srgbClr val="FF0000"/>
                </a:solidFill>
                <a:ea typeface="华文新魏" pitchFamily="2" charset="-122"/>
              </a:rPr>
              <a:t>。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2997200"/>
            <a:ext cx="83248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11"/>
          <p:cNvSpPr>
            <a:spLocks noChangeArrowheads="1"/>
          </p:cNvSpPr>
          <p:nvPr/>
        </p:nvSpPr>
        <p:spPr bwMode="auto">
          <a:xfrm>
            <a:off x="900113" y="2028825"/>
            <a:ext cx="2673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网站信息知道：</a:t>
            </a:r>
            <a:endParaRPr lang="zh-CN" altLang="en-US" sz="2800" b="1"/>
          </a:p>
        </p:txBody>
      </p:sp>
      <p:sp>
        <p:nvSpPr>
          <p:cNvPr id="21511" name="AutoShape 12"/>
          <p:cNvSpPr>
            <a:spLocks noChangeArrowheads="1"/>
          </p:cNvSpPr>
          <p:nvPr/>
        </p:nvSpPr>
        <p:spPr bwMode="auto">
          <a:xfrm>
            <a:off x="1835150" y="5373688"/>
            <a:ext cx="3960813" cy="6477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飞机飞得好快啊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</a:rPr>
              <a:t>……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b017243-ac86-4c22-81da-ef2ffa4d1c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</Words>
  <Application>WPS 演示</Application>
  <PresentationFormat>全屏显示(4:3)</PresentationFormat>
  <Paragraphs>98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2017-01-21T06:37:00Z</dcterms:created>
  <dcterms:modified xsi:type="dcterms:W3CDTF">2023-02-02T03:18:19Z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D9691552D5D84BD1B89626E01718180A</vt:lpwstr>
  </property>
  <property fmtid="{D5CDD505-2E9C-101B-9397-08002B2CF9AE}" pid="3" name="KSOProductBuildVer">
    <vt:lpwstr>2052-11.1.0.13703</vt:lpwstr>
  </property>
</Properties>
</file>