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9"/>
  </p:handoutMasterIdLst>
  <p:sldIdLst>
    <p:sldId id="272" r:id="rId3"/>
    <p:sldId id="258" r:id="rId4"/>
    <p:sldId id="259" r:id="rId5"/>
    <p:sldId id="260" r:id="rId6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C211228-7994-478B-BF88-AE24AE12BB7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17F65A0-0270-4255-9520-E0552148E7B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D65E2B-1DF1-4B6F-B84C-C8A04EB7FA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E4DAC-9581-433F-B53F-387DF744DF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E4DAC-9581-433F-B53F-387DF744DF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A55C8-F3C7-4988-ACF1-9D2342F84C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53C3B2-EAA0-4FBB-AEC4-5802BEDA5C8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7D598C-29C9-4BB3-A1F0-BAAF442D8C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65125C-55AB-41AB-A65A-61ACCE48C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70C351-66AE-4825-8136-C786C6E5365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04F75-1DB2-4FC2-A18F-EF010C9E73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93990-741A-489E-AA71-58CA48247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F389A-7C50-436E-8A24-6E29227CD9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2BA34F-8A39-489C-8FE9-7613EB9786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2A871E-93B6-4770-ACDD-BE239E3B45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C1FFD-1F25-4142-8301-0830CFBBC0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buFont typeface="Arial" panose="020B0604020202020204" pitchFamily="34" charset="0"/>
              <a:buNone/>
            </a:pPr>
            <a:fld id="{E5BB7A49-7167-4DC3-B219-C8A5D9FE4A6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Oval 5"/>
          <p:cNvSpPr>
            <a:spLocks noChangeArrowheads="1"/>
          </p:cNvSpPr>
          <p:nvPr/>
        </p:nvSpPr>
        <p:spPr bwMode="auto">
          <a:xfrm>
            <a:off x="3022104" y="2874144"/>
            <a:ext cx="685800" cy="626864"/>
          </a:xfrm>
          <a:prstGeom prst="ellipse">
            <a:avLst/>
          </a:prstGeom>
          <a:solidFill>
            <a:srgbClr val="8DD2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1018" y="1437085"/>
            <a:ext cx="3325813" cy="1008062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V="1">
            <a:off x="3144268" y="2397522"/>
            <a:ext cx="5027613" cy="26988"/>
          </a:xfrm>
          <a:prstGeom prst="line">
            <a:avLst/>
          </a:prstGeom>
          <a:noFill/>
          <a:ln w="57150" cmpd="thinThick">
            <a:solidFill>
              <a:srgbClr val="8DD2EB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hangingPunct="0">
              <a:buFont typeface="Arial" panose="020B0604020202020204" pitchFamily="34" charset="0"/>
              <a:buNone/>
            </a:pPr>
            <a:endParaRPr lang="zh-CN" altLang="en-US" sz="2800" b="1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206250" y="2875576"/>
            <a:ext cx="87582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  </a:t>
            </a:r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课时   排列问题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51520" y="1517883"/>
            <a:ext cx="60228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第八单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   </a:t>
            </a:r>
            <a:r>
              <a:rPr lang="zh-CN" altLang="en-US" sz="48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探索乐园</a:t>
            </a:r>
            <a:endParaRPr lang="zh-CN" altLang="en-US" sz="4800" b="1" dirty="0">
              <a:effectLst>
                <a:outerShdw blurRad="38100" dist="38100" dir="2700000" algn="tl">
                  <a:srgbClr val="FFFF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457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458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4581" name="Picture 1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50825" y="2349500"/>
            <a:ext cx="822960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Text Box 18"/>
          <p:cNvSpPr>
            <a:spLocks noChangeArrowheads="1"/>
          </p:cNvSpPr>
          <p:nvPr/>
        </p:nvSpPr>
        <p:spPr bwMode="auto">
          <a:xfrm>
            <a:off x="808038" y="16160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连线</a:t>
            </a:r>
            <a:endParaRPr lang="zh-CN" altLang="en-US" sz="2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560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560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781300"/>
            <a:ext cx="8943975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Line 20"/>
          <p:cNvSpPr>
            <a:spLocks noChangeShapeType="1"/>
          </p:cNvSpPr>
          <p:nvPr/>
        </p:nvSpPr>
        <p:spPr bwMode="auto">
          <a:xfrm flipV="1">
            <a:off x="5148263" y="3429000"/>
            <a:ext cx="1800225" cy="936625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21"/>
          <p:cNvSpPr>
            <a:spLocks noChangeShapeType="1"/>
          </p:cNvSpPr>
          <p:nvPr/>
        </p:nvSpPr>
        <p:spPr bwMode="auto">
          <a:xfrm flipV="1">
            <a:off x="1116013" y="3429000"/>
            <a:ext cx="1587" cy="863600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Line 22"/>
          <p:cNvSpPr>
            <a:spLocks noChangeShapeType="1"/>
          </p:cNvSpPr>
          <p:nvPr/>
        </p:nvSpPr>
        <p:spPr bwMode="auto">
          <a:xfrm flipV="1">
            <a:off x="2916238" y="3429000"/>
            <a:ext cx="1587" cy="863600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Line 23"/>
          <p:cNvSpPr>
            <a:spLocks noChangeShapeType="1"/>
          </p:cNvSpPr>
          <p:nvPr/>
        </p:nvSpPr>
        <p:spPr bwMode="auto">
          <a:xfrm>
            <a:off x="5724525" y="3500438"/>
            <a:ext cx="1511300" cy="720725"/>
          </a:xfrm>
          <a:prstGeom prst="line">
            <a:avLst/>
          </a:prstGeom>
          <a:noFill/>
          <a:ln w="9525">
            <a:solidFill>
              <a:srgbClr val="FF0000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2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2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6627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6628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9" name="Text Box 10"/>
          <p:cNvSpPr>
            <a:spLocks noChangeArrowheads="1"/>
          </p:cNvSpPr>
          <p:nvPr/>
        </p:nvSpPr>
        <p:spPr bwMode="auto">
          <a:xfrm>
            <a:off x="827088" y="1557338"/>
            <a:ext cx="2673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在百数中找规律</a:t>
            </a:r>
            <a:endParaRPr lang="zh-CN" altLang="en-US" sz="2800"/>
          </a:p>
        </p:txBody>
      </p:sp>
      <p:pic>
        <p:nvPicPr>
          <p:cNvPr id="26630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4075" y="2133600"/>
            <a:ext cx="4095750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765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 dirty="0"/>
          </a:p>
        </p:txBody>
      </p:sp>
      <p:sp>
        <p:nvSpPr>
          <p:cNvPr id="27652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10"/>
          <p:cNvSpPr>
            <a:spLocks noChangeArrowheads="1"/>
          </p:cNvSpPr>
          <p:nvPr/>
        </p:nvSpPr>
        <p:spPr bwMode="auto">
          <a:xfrm>
            <a:off x="1116013" y="1989138"/>
            <a:ext cx="7102475" cy="94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）在表中任意画出一个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4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个数的正方形，看一看四个数有什么关系</a:t>
            </a:r>
            <a:endParaRPr lang="zh-CN" altLang="en-US" sz="2800" dirty="0"/>
          </a:p>
        </p:txBody>
      </p:sp>
      <p:pic>
        <p:nvPicPr>
          <p:cNvPr id="20486" name="Picture 1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547813" y="3357563"/>
            <a:ext cx="21812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 Box 12"/>
          <p:cNvSpPr>
            <a:spLocks noChangeArrowheads="1"/>
          </p:cNvSpPr>
          <p:nvPr/>
        </p:nvSpPr>
        <p:spPr bwMode="auto">
          <a:xfrm>
            <a:off x="4427538" y="4652963"/>
            <a:ext cx="2592387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左右数据差值为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，上下数据差值为</a:t>
            </a:r>
            <a:r>
              <a:rPr lang="en-US" altLang="zh-CN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5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8675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学以致用</a:t>
            </a:r>
            <a:endParaRPr lang="zh-CN" altLang="en-US" sz="2800"/>
          </a:p>
        </p:txBody>
      </p:sp>
      <p:sp>
        <p:nvSpPr>
          <p:cNvPr id="28676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509" name="Picture 1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60475" y="2852738"/>
            <a:ext cx="24479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8" name="Text Box 15"/>
          <p:cNvSpPr>
            <a:spLocks noChangeArrowheads="1"/>
          </p:cNvSpPr>
          <p:nvPr/>
        </p:nvSpPr>
        <p:spPr bwMode="auto">
          <a:xfrm>
            <a:off x="971550" y="1628775"/>
            <a:ext cx="688975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）在表中任意画出有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9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个数的正主形，看一看这些数有什么关系</a:t>
            </a:r>
            <a:r>
              <a:rPr lang="zh-CN" altLang="en-US" sz="28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。 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未标题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90763" y="2667000"/>
            <a:ext cx="5105400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6387" name="同侧圆角矩形 1"/>
          <p:cNvSpPr>
            <a:spLocks noChangeArrowheads="1"/>
          </p:cNvSpPr>
          <p:nvPr/>
        </p:nvSpPr>
        <p:spPr bwMode="auto">
          <a:xfrm>
            <a:off x="468313" y="9810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 dirty="0"/>
          </a:p>
        </p:txBody>
      </p:sp>
      <p:sp>
        <p:nvSpPr>
          <p:cNvPr id="16388" name="直线连接符 21"/>
          <p:cNvSpPr>
            <a:spLocks noChangeShapeType="1"/>
          </p:cNvSpPr>
          <p:nvPr/>
        </p:nvSpPr>
        <p:spPr bwMode="auto">
          <a:xfrm flipV="1">
            <a:off x="468313" y="1636713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6389" name="Picture 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779838" y="2852738"/>
            <a:ext cx="469582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AutoShape 11"/>
          <p:cNvSpPr>
            <a:spLocks noChangeArrowheads="1"/>
          </p:cNvSpPr>
          <p:nvPr/>
        </p:nvSpPr>
        <p:spPr bwMode="auto">
          <a:xfrm>
            <a:off x="468313" y="2997200"/>
            <a:ext cx="3744912" cy="12239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变换他们的位置，可以照</a:t>
            </a:r>
            <a:endParaRPr lang="zh-CN" altLang="en-US" sz="2400" dirty="0">
              <a:solidFill>
                <a:srgbClr val="000000"/>
              </a:solidFill>
              <a:ea typeface="华文新魏" pitchFamily="2" charset="-122"/>
            </a:endParaRPr>
          </a:p>
          <a:p>
            <a:pPr algn="just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出几张不同的照片</a:t>
            </a:r>
            <a:endParaRPr lang="zh-CN" altLang="en-US" sz="2800" dirty="0">
              <a:solidFill>
                <a:srgbClr val="000000"/>
              </a:solidFill>
              <a:sym typeface="宋体" panose="02010600030101010101" pitchFamily="2" charset="-122"/>
            </a:endParaRPr>
          </a:p>
        </p:txBody>
      </p:sp>
      <p:sp>
        <p:nvSpPr>
          <p:cNvPr id="16391" name="Text Box 12"/>
          <p:cNvSpPr>
            <a:spLocks noChangeArrowheads="1"/>
          </p:cNvSpPr>
          <p:nvPr/>
        </p:nvSpPr>
        <p:spPr bwMode="auto">
          <a:xfrm>
            <a:off x="950913" y="1903413"/>
            <a:ext cx="1606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三人照相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7411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情景导入</a:t>
            </a:r>
            <a:endParaRPr lang="zh-CN" altLang="en-US" sz="2800"/>
          </a:p>
        </p:txBody>
      </p:sp>
      <p:sp>
        <p:nvSpPr>
          <p:cNvPr id="17412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7" name="Picture 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2060575"/>
            <a:ext cx="30099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2276475"/>
            <a:ext cx="31242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4365625"/>
            <a:ext cx="296227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938" y="4452938"/>
            <a:ext cx="1619251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AutoShape 12"/>
          <p:cNvSpPr>
            <a:spLocks noChangeArrowheads="1"/>
          </p:cNvSpPr>
          <p:nvPr/>
        </p:nvSpPr>
        <p:spPr bwMode="auto">
          <a:xfrm>
            <a:off x="2124075" y="4232275"/>
            <a:ext cx="2549525" cy="1358900"/>
          </a:xfrm>
          <a:prstGeom prst="cloudCallout">
            <a:avLst>
              <a:gd name="adj1" fmla="val -71644"/>
              <a:gd name="adj2" fmla="val 2940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可以照这么多呀！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31840" y="306896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1843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8435" name="同侧圆角矩形 4"/>
          <p:cNvSpPr>
            <a:spLocks noChangeArrowheads="1"/>
          </p:cNvSpPr>
          <p:nvPr/>
        </p:nvSpPr>
        <p:spPr bwMode="auto">
          <a:xfrm>
            <a:off x="395288" y="765175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探索新知</a:t>
            </a:r>
            <a:endParaRPr lang="zh-CN" altLang="en-US" sz="2800" dirty="0"/>
          </a:p>
        </p:txBody>
      </p:sp>
      <p:sp>
        <p:nvSpPr>
          <p:cNvPr id="18436" name="直线连接符 21"/>
          <p:cNvSpPr>
            <a:spLocks noChangeShapeType="1"/>
          </p:cNvSpPr>
          <p:nvPr/>
        </p:nvSpPr>
        <p:spPr bwMode="auto">
          <a:xfrm flipV="1">
            <a:off x="395288" y="13414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8437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59563" y="4724400"/>
            <a:ext cx="2008187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1908175" y="2205038"/>
            <a:ext cx="4751388" cy="2447925"/>
          </a:xfrm>
          <a:prstGeom prst="cloudCallout">
            <a:avLst>
              <a:gd name="adj1" fmla="val 55579"/>
              <a:gd name="adj2" fmla="val 7211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探索发现简单事物的组合规律；在在解决实际问题中体会等量代换的思想</a:t>
            </a:r>
            <a:r>
              <a:rPr lang="zh-CN" altLang="en-US" sz="2400" dirty="0" smtClean="0">
                <a:solidFill>
                  <a:srgbClr val="000000"/>
                </a:solidFill>
                <a:ea typeface="华文新魏" pitchFamily="2" charset="-122"/>
              </a:rPr>
              <a:t>。</a:t>
            </a:r>
            <a:endParaRPr lang="zh-CN" altLang="en-US" sz="2400" dirty="0">
              <a:solidFill>
                <a:srgbClr val="000000"/>
              </a:solidFill>
              <a:ea typeface="华文新魏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19459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 dirty="0"/>
          </a:p>
        </p:txBody>
      </p:sp>
      <p:sp>
        <p:nvSpPr>
          <p:cNvPr id="19460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71550" y="1844675"/>
            <a:ext cx="89535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 Box 7"/>
          <p:cNvSpPr>
            <a:spLocks noChangeArrowheads="1"/>
          </p:cNvSpPr>
          <p:nvPr/>
        </p:nvSpPr>
        <p:spPr bwMode="auto">
          <a:xfrm>
            <a:off x="2411413" y="2060575"/>
            <a:ext cx="53292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名小朋友进行乒乓玩比赛，结果可能有几种？</a:t>
            </a:r>
            <a:endParaRPr lang="zh-CN" altLang="en-US" sz="2800" dirty="0"/>
          </a:p>
        </p:txBody>
      </p:sp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429000"/>
            <a:ext cx="3132137" cy="247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284538"/>
            <a:ext cx="2867025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AutoShape 10"/>
          <p:cNvSpPr>
            <a:spLocks noChangeArrowheads="1"/>
          </p:cNvSpPr>
          <p:nvPr/>
        </p:nvSpPr>
        <p:spPr bwMode="auto">
          <a:xfrm>
            <a:off x="3995738" y="5157788"/>
            <a:ext cx="3529012" cy="865187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ea typeface="华文新魏" pitchFamily="2" charset="-122"/>
              </a:rPr>
              <a:t>说一说你是怎样想的。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0483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8313" y="141287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5" name="Text Box 11"/>
          <p:cNvSpPr>
            <a:spLocks noChangeArrowheads="1"/>
          </p:cNvSpPr>
          <p:nvPr/>
        </p:nvSpPr>
        <p:spPr bwMode="auto">
          <a:xfrm>
            <a:off x="900113" y="1700213"/>
            <a:ext cx="28146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）聪聪得第一。</a:t>
            </a:r>
            <a:endParaRPr lang="zh-CN" altLang="en-US" sz="2800" dirty="0"/>
          </a:p>
        </p:txBody>
      </p:sp>
      <p:pic>
        <p:nvPicPr>
          <p:cNvPr id="9222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750" y="3068638"/>
            <a:ext cx="971550" cy="159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AutoShape 13"/>
          <p:cNvSpPr>
            <a:spLocks noChangeArrowheads="1"/>
          </p:cNvSpPr>
          <p:nvPr/>
        </p:nvSpPr>
        <p:spPr bwMode="auto">
          <a:xfrm>
            <a:off x="2051050" y="2205038"/>
            <a:ext cx="3176588" cy="1512887"/>
          </a:xfrm>
          <a:prstGeom prst="cloudCallout">
            <a:avLst>
              <a:gd name="adj1" fmla="val -58690"/>
              <a:gd name="adj2" fmla="val 5713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可能是小强得第二，亮亮得第三。</a:t>
            </a:r>
            <a:endParaRPr lang="zh-CN" altLang="en-US" sz="2800" dirty="0"/>
          </a:p>
        </p:txBody>
      </p:sp>
      <p:pic>
        <p:nvPicPr>
          <p:cNvPr id="9224" name="Picture 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4365625"/>
            <a:ext cx="154305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AutoShape 15"/>
          <p:cNvSpPr>
            <a:spLocks noChangeArrowheads="1"/>
          </p:cNvSpPr>
          <p:nvPr/>
        </p:nvSpPr>
        <p:spPr bwMode="auto">
          <a:xfrm>
            <a:off x="3852863" y="3548063"/>
            <a:ext cx="2663825" cy="1714500"/>
          </a:xfrm>
          <a:prstGeom prst="cloudCallout">
            <a:avLst>
              <a:gd name="adj1" fmla="val 89282"/>
              <a:gd name="adj2" fmla="val 5797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just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00"/>
                </a:solidFill>
                <a:ea typeface="华文新魏" pitchFamily="2" charset="-122"/>
              </a:rPr>
              <a:t>还可能是亮亮得第二，小强得第三</a:t>
            </a:r>
            <a:endParaRPr lang="zh-CN" altLang="en-US" sz="2800" dirty="0"/>
          </a:p>
        </p:txBody>
      </p:sp>
      <p:sp>
        <p:nvSpPr>
          <p:cNvPr id="20490" name="AutoShape 16"/>
          <p:cNvSpPr>
            <a:spLocks noChangeArrowheads="1"/>
          </p:cNvSpPr>
          <p:nvPr/>
        </p:nvSpPr>
        <p:spPr bwMode="auto">
          <a:xfrm>
            <a:off x="1835150" y="5302250"/>
            <a:ext cx="3313113" cy="863600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聪聪得第一时，</a:t>
            </a:r>
            <a:endParaRPr lang="zh-CN" altLang="en-US" sz="28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就有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种可能。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9" grpId="0"/>
      <p:bldP spid="204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1507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sp>
        <p:nvSpPr>
          <p:cNvPr id="21508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9" name="Text Box 25"/>
          <p:cNvSpPr>
            <a:spLocks noChangeArrowheads="1"/>
          </p:cNvSpPr>
          <p:nvPr/>
        </p:nvSpPr>
        <p:spPr bwMode="auto">
          <a:xfrm>
            <a:off x="808038" y="2047875"/>
            <a:ext cx="35861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）假如小强得第一。</a:t>
            </a:r>
            <a:endParaRPr lang="zh-CN" altLang="en-US" sz="2800" dirty="0"/>
          </a:p>
        </p:txBody>
      </p:sp>
      <p:pic>
        <p:nvPicPr>
          <p:cNvPr id="10246" name="Picture 2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92950" y="3068638"/>
            <a:ext cx="1076325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AutoShape 27"/>
          <p:cNvSpPr>
            <a:spLocks noChangeArrowheads="1"/>
          </p:cNvSpPr>
          <p:nvPr/>
        </p:nvSpPr>
        <p:spPr bwMode="auto">
          <a:xfrm>
            <a:off x="3105150" y="2781300"/>
            <a:ext cx="3340100" cy="1152525"/>
          </a:xfrm>
          <a:prstGeom prst="cloudCallout">
            <a:avLst>
              <a:gd name="adj1" fmla="val 64241"/>
              <a:gd name="adj2" fmla="val 5151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bevel/>
              </a14:hiddenLine>
            </a:ext>
          </a:extLst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又有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种可能。</a:t>
            </a:r>
            <a:endParaRPr lang="zh-CN" altLang="en-US" sz="2800" dirty="0"/>
          </a:p>
        </p:txBody>
      </p:sp>
      <p:sp>
        <p:nvSpPr>
          <p:cNvPr id="21512" name="AutoShape 28"/>
          <p:cNvSpPr>
            <a:spLocks noChangeArrowheads="1"/>
          </p:cNvSpPr>
          <p:nvPr/>
        </p:nvSpPr>
        <p:spPr bwMode="auto">
          <a:xfrm>
            <a:off x="1331913" y="4797425"/>
            <a:ext cx="4103687" cy="1008063"/>
          </a:xfrm>
          <a:prstGeom prst="flowChartAlternateProces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B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个小朋友就有</a:t>
            </a:r>
            <a:r>
              <a:rPr lang="en-US" altLang="zh-CN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6</a:t>
            </a:r>
            <a:r>
              <a:rPr lang="zh-CN" altLang="en-US" sz="28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种可能。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bldLvl="0"/>
      <p:bldP spid="215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2531" name="同侧圆角矩形 4"/>
          <p:cNvSpPr>
            <a:spLocks noChangeArrowheads="1"/>
          </p:cNvSpPr>
          <p:nvPr/>
        </p:nvSpPr>
        <p:spPr bwMode="auto">
          <a:xfrm>
            <a:off x="468313" y="836613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22532" name="Picture 2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900113" y="1844675"/>
            <a:ext cx="866775" cy="100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22"/>
          <p:cNvSpPr>
            <a:spLocks noChangeArrowheads="1"/>
          </p:cNvSpPr>
          <p:nvPr/>
        </p:nvSpPr>
        <p:spPr bwMode="auto">
          <a:xfrm>
            <a:off x="1835150" y="1955800"/>
            <a:ext cx="3740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ea typeface="华文新魏" pitchFamily="2" charset="-122"/>
              </a:rPr>
              <a:t>根据下面的天平图推算</a:t>
            </a:r>
            <a:endParaRPr lang="zh-CN" altLang="en-US" sz="2800"/>
          </a:p>
        </p:txBody>
      </p:sp>
      <p:pic>
        <p:nvPicPr>
          <p:cNvPr id="13318" name="Picture 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3073400"/>
            <a:ext cx="3941763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2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59338" y="2830513"/>
            <a:ext cx="3990975" cy="286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6" name="Text Box 25"/>
          <p:cNvSpPr>
            <a:spLocks noChangeArrowheads="1"/>
          </p:cNvSpPr>
          <p:nvPr/>
        </p:nvSpPr>
        <p:spPr bwMode="auto">
          <a:xfrm>
            <a:off x="2051050" y="5229225"/>
            <a:ext cx="1271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等于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</a:t>
            </a:r>
            <a:endParaRPr lang="zh-CN" altLang="en-US" sz="2800"/>
          </a:p>
        </p:txBody>
      </p:sp>
      <p:sp>
        <p:nvSpPr>
          <p:cNvPr id="22537" name="Text Box 26"/>
          <p:cNvSpPr>
            <a:spLocks noChangeArrowheads="1"/>
          </p:cNvSpPr>
          <p:nvPr/>
        </p:nvSpPr>
        <p:spPr bwMode="auto">
          <a:xfrm>
            <a:off x="6227763" y="5013325"/>
            <a:ext cx="1271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等于</a:t>
            </a:r>
            <a:r>
              <a:rPr lang="en-US" altLang="zh-CN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个</a:t>
            </a:r>
            <a:endParaRPr lang="zh-CN" altLang="en-US" sz="2800"/>
          </a:p>
        </p:txBody>
      </p:sp>
      <p:sp>
        <p:nvSpPr>
          <p:cNvPr id="22538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>
                                      <p:cBhvr>
                                        <p:cTn id="7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1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1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Horizontal)">
                                      <p:cBhvr>
                                        <p:cTn id="2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bldLvl="0"/>
      <p:bldP spid="22537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anose="020E0502030303020204" pitchFamily="34" charset="0"/>
                <a:ea typeface="华文楷体" pitchFamily="2" charset="-122"/>
                <a:sym typeface="Candara" panose="020E0502030303020204" pitchFamily="34" charset="0"/>
              </a:rPr>
              <a:t>PPT</a:t>
            </a:r>
            <a:endParaRPr lang="en-US" altLang="zh-CN" sz="2000">
              <a:solidFill>
                <a:srgbClr val="00B0F0"/>
              </a:solidFill>
              <a:latin typeface="Candara" panose="020E0502030303020204" pitchFamily="34" charset="0"/>
              <a:ea typeface="华文楷体" pitchFamily="2" charset="-122"/>
              <a:sym typeface="Candara" panose="020E0502030303020204" pitchFamily="34" charset="0"/>
            </a:endParaRPr>
          </a:p>
        </p:txBody>
      </p:sp>
      <p:sp>
        <p:nvSpPr>
          <p:cNvPr id="23555" name="同侧圆角矩形 4"/>
          <p:cNvSpPr>
            <a:spLocks noChangeArrowheads="1"/>
          </p:cNvSpPr>
          <p:nvPr/>
        </p:nvSpPr>
        <p:spPr bwMode="auto">
          <a:xfrm>
            <a:off x="468313" y="908050"/>
            <a:ext cx="2000250" cy="517525"/>
          </a:xfrm>
          <a:custGeom>
            <a:avLst/>
            <a:gdLst>
              <a:gd name="T0" fmla="*/ 0 w 3150"/>
              <a:gd name="T1" fmla="*/ 0 h 815"/>
              <a:gd name="T2" fmla="*/ 3150 w 3150"/>
              <a:gd name="T3" fmla="*/ 815 h 815"/>
            </a:gdLst>
            <a:ahLst/>
            <a:cxnLst/>
            <a:rect l="T0" t="T1" r="T2" b="T3"/>
            <a:pathLst>
              <a:path w="3150" h="815">
                <a:moveTo>
                  <a:pt x="135" y="0"/>
                </a:moveTo>
                <a:lnTo>
                  <a:pt x="3014" y="0"/>
                </a:lnTo>
                <a:cubicBezTo>
                  <a:pt x="3089" y="0"/>
                  <a:pt x="3149" y="60"/>
                  <a:pt x="3149" y="135"/>
                </a:cubicBezTo>
                <a:lnTo>
                  <a:pt x="3150" y="815"/>
                </a:lnTo>
                <a:lnTo>
                  <a:pt x="0" y="815"/>
                </a:lnTo>
                <a:lnTo>
                  <a:pt x="0" y="135"/>
                </a:lnTo>
                <a:cubicBezTo>
                  <a:pt x="0" y="60"/>
                  <a:pt x="60" y="0"/>
                  <a:pt x="135" y="0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A6E4FF"/>
                    </a:gs>
                    <a:gs pos="34999">
                      <a:srgbClr val="BFEDFF"/>
                    </a:gs>
                    <a:gs pos="100000">
                      <a:srgbClr val="E6F9FF"/>
                    </a:gs>
                  </a:gsLst>
                  <a:lin ang="162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黑体" panose="02010609060101010101" pitchFamily="49" charset="-122"/>
              </a:rPr>
              <a:t>典题精讲</a:t>
            </a:r>
            <a:endParaRPr lang="zh-CN" altLang="en-US" sz="2800"/>
          </a:p>
        </p:txBody>
      </p:sp>
      <p:pic>
        <p:nvPicPr>
          <p:cNvPr id="23556" name="Picture 3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84213" y="1844675"/>
            <a:ext cx="885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36"/>
          <p:cNvSpPr>
            <a:spLocks noChangeArrowheads="1"/>
          </p:cNvSpPr>
          <p:nvPr/>
        </p:nvSpPr>
        <p:spPr bwMode="auto">
          <a:xfrm>
            <a:off x="1692275" y="1844675"/>
            <a:ext cx="6329363" cy="94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一个西瓜重</a:t>
            </a:r>
            <a:r>
              <a:rPr lang="en-US" altLang="zh-CN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r>
              <a:rPr lang="zh-CN" altLang="en-US" sz="280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千克，根据下面的天平图推算。</a:t>
            </a:r>
            <a:endParaRPr lang="zh-CN" altLang="en-US" sz="2800"/>
          </a:p>
        </p:txBody>
      </p:sp>
      <p:pic>
        <p:nvPicPr>
          <p:cNvPr id="23558" name="Picture 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3554413"/>
            <a:ext cx="3476625" cy="246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3673475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60" name="Text Box 39"/>
          <p:cNvSpPr>
            <a:spLocks noChangeArrowheads="1"/>
          </p:cNvSpPr>
          <p:nvPr/>
        </p:nvSpPr>
        <p:spPr bwMode="auto">
          <a:xfrm>
            <a:off x="2411413" y="5381625"/>
            <a:ext cx="733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1000</a:t>
            </a:r>
            <a:endParaRPr lang="zh-CN" altLang="en-US" sz="2800"/>
          </a:p>
        </p:txBody>
      </p:sp>
      <p:sp>
        <p:nvSpPr>
          <p:cNvPr id="23561" name="Text Box 42"/>
          <p:cNvSpPr>
            <a:spLocks noChangeArrowheads="1"/>
          </p:cNvSpPr>
          <p:nvPr/>
        </p:nvSpPr>
        <p:spPr bwMode="auto">
          <a:xfrm>
            <a:off x="6300788" y="5480050"/>
            <a:ext cx="622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250</a:t>
            </a:r>
            <a:endParaRPr lang="zh-CN" altLang="en-US" sz="2800"/>
          </a:p>
        </p:txBody>
      </p:sp>
      <p:sp>
        <p:nvSpPr>
          <p:cNvPr id="23562" name="直线连接符 21"/>
          <p:cNvSpPr>
            <a:spLocks noChangeShapeType="1"/>
          </p:cNvSpPr>
          <p:nvPr/>
        </p:nvSpPr>
        <p:spPr bwMode="auto">
          <a:xfrm flipV="1">
            <a:off x="468313" y="1557338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7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>
                                      <p:cBhvr>
                                        <p:cTn id="12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0" grpId="0" bldLvl="0"/>
      <p:bldP spid="23561" grpId="0" bldLvl="0"/>
    </p:bldLst>
  </p:timing>
</p:sld>
</file>

<file path=ppt/tags/tag1.xml><?xml version="1.0" encoding="utf-8"?>
<p:tagLst xmlns:p="http://schemas.openxmlformats.org/presentationml/2006/main">
  <p:tag name="KSO_WPP_MARK_KEY" val="551c0502-e619-4b12-abfd-d0e6a774b5c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1285</Words>
  <Application>WPS 演示</Application>
  <PresentationFormat>全屏显示(4:3)</PresentationFormat>
  <Paragraphs>118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Calibri</vt:lpstr>
      <vt:lpstr>黑体</vt:lpstr>
      <vt:lpstr>微软雅黑</vt:lpstr>
      <vt:lpstr>华文楷体</vt:lpstr>
      <vt:lpstr>Candara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6</cp:revision>
  <dcterms:created xsi:type="dcterms:W3CDTF">2017-01-21T06:37:00Z</dcterms:created>
  <dcterms:modified xsi:type="dcterms:W3CDTF">2023-02-02T03:19:09Z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1BF24F1D41B44D7BB71E4C61175C9F18</vt:lpwstr>
  </property>
  <property fmtid="{D5CDD505-2E9C-101B-9397-08002B2CF9AE}" pid="3" name="KSOProductBuildVer">
    <vt:lpwstr>2052-11.1.0.13703</vt:lpwstr>
  </property>
</Properties>
</file>