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2"/>
  </p:handoutMasterIdLst>
  <p:sldIdLst>
    <p:sldId id="265" r:id="rId3"/>
    <p:sldId id="258" r:id="rId4"/>
    <p:sldId id="259" r:id="rId5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9E572F0-F1A8-4ABB-B154-F7B151C8E63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63595AF-2A19-4D92-B48C-4767550E1EE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0A6D7-363E-4B69-AB63-FA746E1150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51E578-2389-4509-BC31-691CCAEC98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51E578-2389-4509-BC31-691CCAEC98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267744" y="2874144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1018" y="1437085"/>
            <a:ext cx="3325813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3144268" y="2397522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 b="1">
              <a:solidFill>
                <a:prstClr val="black"/>
              </a:solidFill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51520" y="1517883"/>
            <a:ext cx="60228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第八单</a:t>
            </a: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   </a:t>
            </a:r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探索乐园</a:t>
            </a:r>
            <a:endParaRPr lang="zh-CN" alt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27000" y="285293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测量物品的质量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pic>
        <p:nvPicPr>
          <p:cNvPr id="16388" name="Picture 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1844675"/>
            <a:ext cx="86677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22"/>
          <p:cNvSpPr>
            <a:spLocks noChangeArrowheads="1"/>
          </p:cNvSpPr>
          <p:nvPr/>
        </p:nvSpPr>
        <p:spPr bwMode="auto">
          <a:xfrm>
            <a:off x="1835150" y="1955800"/>
            <a:ext cx="3740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根据下面的天平图推算</a:t>
            </a:r>
            <a:endParaRPr lang="zh-CN" altLang="en-US" sz="2800" dirty="0"/>
          </a:p>
        </p:txBody>
      </p:sp>
      <p:pic>
        <p:nvPicPr>
          <p:cNvPr id="13318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073400"/>
            <a:ext cx="3941763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2830513"/>
            <a:ext cx="39909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 Box 25"/>
          <p:cNvSpPr>
            <a:spLocks noChangeArrowheads="1"/>
          </p:cNvSpPr>
          <p:nvPr/>
        </p:nvSpPr>
        <p:spPr bwMode="auto">
          <a:xfrm>
            <a:off x="2051050" y="5229225"/>
            <a:ext cx="1271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等于</a:t>
            </a:r>
            <a:r>
              <a:rPr lang="en-US" altLang="zh-CN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</a:t>
            </a:r>
            <a:endParaRPr lang="zh-CN" altLang="en-US" sz="2800" dirty="0"/>
          </a:p>
        </p:txBody>
      </p:sp>
      <p:sp>
        <p:nvSpPr>
          <p:cNvPr id="16393" name="Text Box 26"/>
          <p:cNvSpPr>
            <a:spLocks noChangeArrowheads="1"/>
          </p:cNvSpPr>
          <p:nvPr/>
        </p:nvSpPr>
        <p:spPr bwMode="auto">
          <a:xfrm>
            <a:off x="6227763" y="5013325"/>
            <a:ext cx="1271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等于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</a:t>
            </a:r>
            <a:endParaRPr lang="zh-CN" altLang="en-US" sz="2800"/>
          </a:p>
        </p:txBody>
      </p:sp>
      <p:sp>
        <p:nvSpPr>
          <p:cNvPr id="16394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2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bldLvl="0"/>
      <p:bldP spid="16393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81057" y="2196311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17412" name="Picture 3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844675"/>
            <a:ext cx="885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36"/>
          <p:cNvSpPr>
            <a:spLocks noChangeArrowheads="1"/>
          </p:cNvSpPr>
          <p:nvPr/>
        </p:nvSpPr>
        <p:spPr bwMode="auto">
          <a:xfrm>
            <a:off x="1692275" y="1844675"/>
            <a:ext cx="6329363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一个西瓜重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千克，根据下面的天平图推算。</a:t>
            </a:r>
            <a:endParaRPr lang="zh-CN" altLang="en-US" sz="2800" dirty="0"/>
          </a:p>
        </p:txBody>
      </p:sp>
      <p:pic>
        <p:nvPicPr>
          <p:cNvPr id="17414" name="Picture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554413"/>
            <a:ext cx="347662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00438"/>
            <a:ext cx="36734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Text Box 39"/>
          <p:cNvSpPr>
            <a:spLocks noChangeArrowheads="1"/>
          </p:cNvSpPr>
          <p:nvPr/>
        </p:nvSpPr>
        <p:spPr bwMode="auto">
          <a:xfrm>
            <a:off x="2411413" y="5381625"/>
            <a:ext cx="733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</a:t>
            </a:r>
            <a:endParaRPr lang="zh-CN" altLang="en-US" sz="2800"/>
          </a:p>
        </p:txBody>
      </p:sp>
      <p:sp>
        <p:nvSpPr>
          <p:cNvPr id="17417" name="Text Box 42"/>
          <p:cNvSpPr>
            <a:spLocks noChangeArrowheads="1"/>
          </p:cNvSpPr>
          <p:nvPr/>
        </p:nvSpPr>
        <p:spPr bwMode="auto">
          <a:xfrm>
            <a:off x="6300788" y="5480050"/>
            <a:ext cx="622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250</a:t>
            </a:r>
            <a:endParaRPr lang="zh-CN" altLang="en-US" sz="2800"/>
          </a:p>
        </p:txBody>
      </p:sp>
      <p:sp>
        <p:nvSpPr>
          <p:cNvPr id="17418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12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bldLvl="0"/>
      <p:bldP spid="17417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2349500"/>
            <a:ext cx="82296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18"/>
          <p:cNvSpPr>
            <a:spLocks noChangeArrowheads="1"/>
          </p:cNvSpPr>
          <p:nvPr/>
        </p:nvSpPr>
        <p:spPr bwMode="auto">
          <a:xfrm>
            <a:off x="808038" y="1616075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连线</a:t>
            </a:r>
            <a:endParaRPr lang="zh-CN" alt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781300"/>
            <a:ext cx="894397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Line 20"/>
          <p:cNvSpPr>
            <a:spLocks noChangeShapeType="1"/>
          </p:cNvSpPr>
          <p:nvPr/>
        </p:nvSpPr>
        <p:spPr bwMode="auto">
          <a:xfrm flipV="1">
            <a:off x="5148263" y="3429000"/>
            <a:ext cx="1800225" cy="936625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21"/>
          <p:cNvSpPr>
            <a:spLocks noChangeShapeType="1"/>
          </p:cNvSpPr>
          <p:nvPr/>
        </p:nvSpPr>
        <p:spPr bwMode="auto">
          <a:xfrm flipV="1">
            <a:off x="1116013" y="3429000"/>
            <a:ext cx="1587" cy="863600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Line 22"/>
          <p:cNvSpPr>
            <a:spLocks noChangeShapeType="1"/>
          </p:cNvSpPr>
          <p:nvPr/>
        </p:nvSpPr>
        <p:spPr bwMode="auto">
          <a:xfrm flipV="1">
            <a:off x="2916238" y="3429000"/>
            <a:ext cx="1587" cy="863600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Line 23"/>
          <p:cNvSpPr>
            <a:spLocks noChangeShapeType="1"/>
          </p:cNvSpPr>
          <p:nvPr/>
        </p:nvSpPr>
        <p:spPr bwMode="auto">
          <a:xfrm>
            <a:off x="5724525" y="3500438"/>
            <a:ext cx="1511300" cy="720725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Text Box 13"/>
          <p:cNvSpPr>
            <a:spLocks noChangeArrowheads="1"/>
          </p:cNvSpPr>
          <p:nvPr/>
        </p:nvSpPr>
        <p:spPr bwMode="auto">
          <a:xfrm>
            <a:off x="900113" y="2060575"/>
            <a:ext cx="7253287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一个苹果重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160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克，一个梨和一个桔子共重多少克？</a:t>
            </a:r>
            <a:endParaRPr lang="zh-CN" altLang="en-US" sz="2800" dirty="0"/>
          </a:p>
        </p:txBody>
      </p:sp>
      <p:pic>
        <p:nvPicPr>
          <p:cNvPr id="20486" name="Picture 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3573463"/>
            <a:ext cx="78105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 Box 15"/>
          <p:cNvSpPr>
            <a:spLocks noChangeArrowheads="1"/>
          </p:cNvSpPr>
          <p:nvPr/>
        </p:nvSpPr>
        <p:spPr bwMode="auto">
          <a:xfrm>
            <a:off x="1239838" y="5503863"/>
            <a:ext cx="5715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答：一个梨和一个桔子共重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160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9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3429000"/>
            <a:ext cx="64198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9"/>
          <p:cNvSpPr>
            <a:spLocks noChangeArrowheads="1"/>
          </p:cNvSpPr>
          <p:nvPr/>
        </p:nvSpPr>
        <p:spPr bwMode="auto">
          <a:xfrm>
            <a:off x="1116013" y="1916113"/>
            <a:ext cx="728503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一架天平配有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克的砝码各一个。想一想：怎样才能称出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克花生？称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克呢？</a:t>
            </a:r>
            <a:endParaRPr lang="zh-CN" altLang="en-US" sz="2800" dirty="0"/>
          </a:p>
        </p:txBody>
      </p:sp>
      <p:sp>
        <p:nvSpPr>
          <p:cNvPr id="21511" name="Text Box 10"/>
          <p:cNvSpPr>
            <a:spLocks noChangeArrowheads="1"/>
          </p:cNvSpPr>
          <p:nvPr/>
        </p:nvSpPr>
        <p:spPr bwMode="auto">
          <a:xfrm>
            <a:off x="1455738" y="4981575"/>
            <a:ext cx="5780087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克花生，用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克砝码称两次；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克花生，用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克砝码称一次，再用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克砝码称两</a:t>
            </a:r>
            <a:r>
              <a:rPr lang="zh-CN" altLang="en-US" sz="28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次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c7375e2c-929c-43da-965a-e983667206f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1097</Words>
  <Application>WPS 演示</Application>
  <PresentationFormat>全屏显示(4:3)</PresentationFormat>
  <Paragraphs>62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9917F7BE03F446A8834D068723FA781C</vt:lpwstr>
  </property>
  <property fmtid="{D5CDD505-2E9C-101B-9397-08002B2CF9AE}" pid="3" name="KSOProductBuildVer">
    <vt:lpwstr>2052-11.1.0.13703</vt:lpwstr>
  </property>
</Properties>
</file>