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7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F32AA-6C9E-4C30-9FA8-2D3C32B14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6B39A8-70B0-422E-ADEA-1FC71FF798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36471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两、三位数除一位数（</a:t>
            </a: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二） 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三位数除以一位数口算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9326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1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43720" y="2347124"/>
            <a:ext cx="1436932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98509" y="1136089"/>
            <a:ext cx="6750496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采访果蔬</a:t>
            </a:r>
            <a:r>
              <a:rPr lang="zh-CN" altLang="en-US" sz="3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两、三位数除一位数（二</a:t>
            </a:r>
            <a:r>
              <a:rPr lang="zh-CN" altLang="en-US" sz="24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4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98111" y="1128395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5"/>
          <p:cNvSpPr txBox="1">
            <a:spLocks noChangeArrowheads="1"/>
          </p:cNvSpPr>
          <p:nvPr/>
        </p:nvSpPr>
        <p:spPr bwMode="auto">
          <a:xfrm>
            <a:off x="611560" y="555526"/>
            <a:ext cx="757453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如果每箱水果一样重，哪种水果最贵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8"/>
          <p:cNvSpPr>
            <a:spLocks noChangeArrowheads="1"/>
          </p:cNvSpPr>
          <p:nvPr/>
        </p:nvSpPr>
        <p:spPr bwMode="auto">
          <a:xfrm>
            <a:off x="2301974" y="1059582"/>
            <a:ext cx="3998218" cy="327326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400÷5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360÷3=120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880÷8=110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80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˂110˂120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TextBox 56"/>
          <p:cNvSpPr txBox="1">
            <a:spLocks noChangeArrowheads="1"/>
          </p:cNvSpPr>
          <p:nvPr/>
        </p:nvSpPr>
        <p:spPr bwMode="auto">
          <a:xfrm>
            <a:off x="1907704" y="3939902"/>
            <a:ext cx="54726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猕猴桃最贵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714882" y="699542"/>
            <a:ext cx="7574535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本同样的字典摞起来的高度是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毫米，一本字典的厚度是多少毫米？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本字典摞在一起，高度是多少毫米？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2904490" y="1779662"/>
            <a:ext cx="4547830" cy="156961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84÷2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（毫米）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42×9=378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（毫米）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56"/>
          <p:cNvSpPr txBox="1">
            <a:spLocks noChangeArrowheads="1"/>
          </p:cNvSpPr>
          <p:nvPr/>
        </p:nvSpPr>
        <p:spPr bwMode="auto">
          <a:xfrm>
            <a:off x="1001469" y="3291830"/>
            <a:ext cx="774699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一本字典的厚度是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本字典的厚度是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378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611560" y="555526"/>
            <a:ext cx="8064896" cy="128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三年级学生去农场劳动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，女生去了156人，男生去了124人，4人分一组，一共可以分多少组？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 flipH="1">
            <a:off x="2685350" y="1923678"/>
            <a:ext cx="3917315" cy="748030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solidFill>
            <a:schemeClr val="bg2">
              <a:lumMod val="9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</a:t>
            </a:r>
            <a:r>
              <a:rPr 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一共有多少人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？再求一共可以分多少组？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2267744" y="2787774"/>
            <a:ext cx="3916680" cy="1171217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156+124=280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280÷4=70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（组）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56"/>
          <p:cNvSpPr txBox="1">
            <a:spLocks noChangeArrowheads="1"/>
          </p:cNvSpPr>
          <p:nvPr/>
        </p:nvSpPr>
        <p:spPr bwMode="auto">
          <a:xfrm>
            <a:off x="1763688" y="3877947"/>
            <a:ext cx="4714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：一共可以分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24328" y="1837456"/>
            <a:ext cx="622259" cy="159838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2" grpId="0" animBg="1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7520" y="1726158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632" y="1923678"/>
            <a:ext cx="6673198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三位数（几百几十数）除以一位数（商是三位数）的口算方法：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2931790"/>
            <a:ext cx="4248472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）利用数的分与合计算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）数的组成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48282" y="551567"/>
            <a:ext cx="5324078" cy="4059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2" name="直接连接符 31"/>
          <p:cNvCxnSpPr/>
          <p:nvPr/>
        </p:nvCxnSpPr>
        <p:spPr>
          <a:xfrm>
            <a:off x="6732240" y="3484508"/>
            <a:ext cx="288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524368" y="3507854"/>
            <a:ext cx="360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63308" y="1275606"/>
            <a:ext cx="2453198" cy="1221758"/>
            <a:chOff x="1230313" y="2426043"/>
            <a:chExt cx="2453198" cy="1221758"/>
          </a:xfrm>
        </p:grpSpPr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1475072" y="2640521"/>
              <a:ext cx="2191207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观察右图，你能得到什么信息？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云形标注 20"/>
            <p:cNvSpPr/>
            <p:nvPr/>
          </p:nvSpPr>
          <p:spPr>
            <a:xfrm>
              <a:off x="1230313" y="2426043"/>
              <a:ext cx="2453198" cy="1221758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36296" y="1146695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5004048" y="1386722"/>
            <a:ext cx="2325032" cy="1038389"/>
            <a:chOff x="2918290" y="1104380"/>
            <a:chExt cx="2550247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1990016" cy="66708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3120822" y="1170996"/>
              <a:ext cx="2347715" cy="45476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你能提出什</a:t>
              </a:r>
              <a:endPara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么问题？ 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4769919" y="2715766"/>
            <a:ext cx="4096811" cy="116633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平均每天签订多少万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销售合同？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340" y="1019055"/>
            <a:ext cx="4106863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1403648" y="1248728"/>
            <a:ext cx="3168352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480÷4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60788" y="1779662"/>
            <a:ext cx="1948589" cy="1013783"/>
            <a:chOff x="971600" y="1990252"/>
            <a:chExt cx="1948589" cy="1013783"/>
          </a:xfrm>
        </p:grpSpPr>
        <p:pic>
          <p:nvPicPr>
            <p:cNvPr id="28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71600" y="1990252"/>
              <a:ext cx="1948589" cy="1013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1320009" y="2297089"/>
              <a:ext cx="10823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方法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2699792" y="2096660"/>
            <a:ext cx="2700300" cy="464659"/>
          </a:xfrm>
          <a:prstGeom prst="roundRect">
            <a:avLst/>
          </a:prstGeom>
          <a:solidFill>
            <a:srgbClr val="0099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利用数的组成计算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 bwMode="auto">
          <a:xfrm>
            <a:off x="2138680" y="2918946"/>
            <a:ext cx="5039360" cy="1236980"/>
          </a:xfrm>
          <a:prstGeom prst="roundRect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33" name="TextBox 8"/>
          <p:cNvSpPr>
            <a:spLocks noChangeArrowheads="1"/>
          </p:cNvSpPr>
          <p:nvPr/>
        </p:nvSpPr>
        <p:spPr bwMode="auto">
          <a:xfrm>
            <a:off x="2139315" y="2927454"/>
            <a:ext cx="4996815" cy="116633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将480看成48个十，除以4后得12个十，也就是120。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8"/>
          <p:cNvSpPr>
            <a:spLocks noChangeArrowheads="1"/>
          </p:cNvSpPr>
          <p:nvPr/>
        </p:nvSpPr>
        <p:spPr bwMode="auto">
          <a:xfrm>
            <a:off x="711650" y="627081"/>
            <a:ext cx="6316544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平均每天签订多少万元的销售合同？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bldLvl="0" animBg="1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>
            <a:spLocks noChangeArrowheads="1"/>
          </p:cNvSpPr>
          <p:nvPr/>
        </p:nvSpPr>
        <p:spPr bwMode="auto">
          <a:xfrm>
            <a:off x="1403648" y="1033776"/>
            <a:ext cx="6572250" cy="3286125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三位数（几百几十数）除以一位数（商是三位数）的口算方法：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）利用数的分与合计算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）数的组成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27584" y="915566"/>
            <a:ext cx="25202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口算下面各题。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8"/>
          <p:cNvSpPr>
            <a:spLocks noChangeArrowheads="1"/>
          </p:cNvSpPr>
          <p:nvPr/>
        </p:nvSpPr>
        <p:spPr bwMode="auto">
          <a:xfrm>
            <a:off x="1722562" y="1419622"/>
            <a:ext cx="2286000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28÷2 =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280÷2=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44÷4=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440÷4=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9"/>
          <p:cNvSpPr>
            <a:spLocks noChangeArrowheads="1"/>
          </p:cNvSpPr>
          <p:nvPr/>
        </p:nvSpPr>
        <p:spPr bwMode="auto">
          <a:xfrm>
            <a:off x="4788024" y="1437085"/>
            <a:ext cx="2571750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39÷3=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390÷3=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86÷2=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860÷2=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8"/>
          <p:cNvSpPr>
            <a:spLocks noChangeArrowheads="1"/>
          </p:cNvSpPr>
          <p:nvPr/>
        </p:nvSpPr>
        <p:spPr bwMode="auto">
          <a:xfrm>
            <a:off x="2895799" y="1541076"/>
            <a:ext cx="85725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2895799" y="2109873"/>
            <a:ext cx="85725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8"/>
          <p:cNvSpPr>
            <a:spLocks noChangeArrowheads="1"/>
          </p:cNvSpPr>
          <p:nvPr/>
        </p:nvSpPr>
        <p:spPr bwMode="auto">
          <a:xfrm>
            <a:off x="2699792" y="2724234"/>
            <a:ext cx="85725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8"/>
          <p:cNvSpPr>
            <a:spLocks noChangeArrowheads="1"/>
          </p:cNvSpPr>
          <p:nvPr/>
        </p:nvSpPr>
        <p:spPr bwMode="auto">
          <a:xfrm>
            <a:off x="2915816" y="3372306"/>
            <a:ext cx="85725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8"/>
          <p:cNvSpPr>
            <a:spLocks noChangeArrowheads="1"/>
          </p:cNvSpPr>
          <p:nvPr/>
        </p:nvSpPr>
        <p:spPr bwMode="auto">
          <a:xfrm>
            <a:off x="5796136" y="1491630"/>
            <a:ext cx="85725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8"/>
          <p:cNvSpPr>
            <a:spLocks noChangeArrowheads="1"/>
          </p:cNvSpPr>
          <p:nvPr/>
        </p:nvSpPr>
        <p:spPr bwMode="auto">
          <a:xfrm>
            <a:off x="5940152" y="2076162"/>
            <a:ext cx="85725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8"/>
          <p:cNvSpPr>
            <a:spLocks noChangeArrowheads="1"/>
          </p:cNvSpPr>
          <p:nvPr/>
        </p:nvSpPr>
        <p:spPr bwMode="auto">
          <a:xfrm>
            <a:off x="5868144" y="2796242"/>
            <a:ext cx="85725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8"/>
          <p:cNvSpPr>
            <a:spLocks noChangeArrowheads="1"/>
          </p:cNvSpPr>
          <p:nvPr/>
        </p:nvSpPr>
        <p:spPr bwMode="auto">
          <a:xfrm>
            <a:off x="6012160" y="3444314"/>
            <a:ext cx="85725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899592" y="915566"/>
            <a:ext cx="6845696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列式计算。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的多少倍？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）被除数是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，除数是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，商是多少？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1882140" y="2286000"/>
            <a:ext cx="3289300" cy="641512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840÷4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8"/>
          <p:cNvSpPr>
            <a:spLocks noChangeArrowheads="1"/>
          </p:cNvSpPr>
          <p:nvPr/>
        </p:nvSpPr>
        <p:spPr bwMode="auto">
          <a:xfrm>
            <a:off x="1953895" y="3694430"/>
            <a:ext cx="3289300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360÷3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3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55015" y="1738615"/>
            <a:ext cx="1079500" cy="1912620"/>
            <a:chOff x="1189" y="2235"/>
            <a:chExt cx="1700" cy="3012"/>
          </a:xfrm>
        </p:grpSpPr>
        <p:sp>
          <p:nvSpPr>
            <p:cNvPr id="2" name="矩形 1"/>
            <p:cNvSpPr/>
            <p:nvPr/>
          </p:nvSpPr>
          <p:spPr>
            <a:xfrm>
              <a:off x="1189" y="2235"/>
              <a:ext cx="1675" cy="30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1215" y="3221"/>
              <a:ext cx="1675" cy="35"/>
            </a:xfrm>
            <a:prstGeom prst="line">
              <a:avLst/>
            </a:prstGeom>
            <a:ln w="222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189" y="4276"/>
              <a:ext cx="1701" cy="0"/>
            </a:xfrm>
            <a:prstGeom prst="line">
              <a:avLst/>
            </a:prstGeom>
            <a:ln w="222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2879725" y="1738615"/>
            <a:ext cx="1079500" cy="1912620"/>
            <a:chOff x="1189" y="2235"/>
            <a:chExt cx="1700" cy="3012"/>
          </a:xfrm>
        </p:grpSpPr>
        <p:sp>
          <p:nvSpPr>
            <p:cNvPr id="7" name="矩形 6"/>
            <p:cNvSpPr/>
            <p:nvPr/>
          </p:nvSpPr>
          <p:spPr>
            <a:xfrm>
              <a:off x="1189" y="2235"/>
              <a:ext cx="1675" cy="30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215" y="3221"/>
              <a:ext cx="1675" cy="35"/>
            </a:xfrm>
            <a:prstGeom prst="line">
              <a:avLst/>
            </a:prstGeom>
            <a:ln w="222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189" y="4276"/>
              <a:ext cx="1701" cy="0"/>
            </a:xfrm>
            <a:prstGeom prst="line">
              <a:avLst/>
            </a:prstGeom>
            <a:ln w="222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4932040" y="1738615"/>
            <a:ext cx="1079500" cy="1912620"/>
            <a:chOff x="1189" y="2235"/>
            <a:chExt cx="1700" cy="3012"/>
          </a:xfrm>
        </p:grpSpPr>
        <p:sp>
          <p:nvSpPr>
            <p:cNvPr id="11" name="矩形 10"/>
            <p:cNvSpPr/>
            <p:nvPr/>
          </p:nvSpPr>
          <p:spPr>
            <a:xfrm>
              <a:off x="1189" y="2235"/>
              <a:ext cx="1675" cy="30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215" y="3221"/>
              <a:ext cx="1675" cy="35"/>
            </a:xfrm>
            <a:prstGeom prst="line">
              <a:avLst/>
            </a:prstGeom>
            <a:ln w="222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189" y="4276"/>
              <a:ext cx="1701" cy="0"/>
            </a:xfrm>
            <a:prstGeom prst="line">
              <a:avLst/>
            </a:prstGeom>
            <a:ln w="222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7176765" y="1738615"/>
            <a:ext cx="1079500" cy="1912620"/>
            <a:chOff x="1189" y="2235"/>
            <a:chExt cx="1700" cy="3012"/>
          </a:xfrm>
        </p:grpSpPr>
        <p:sp>
          <p:nvSpPr>
            <p:cNvPr id="16" name="矩形 15"/>
            <p:cNvSpPr/>
            <p:nvPr/>
          </p:nvSpPr>
          <p:spPr>
            <a:xfrm>
              <a:off x="1189" y="2235"/>
              <a:ext cx="1675" cy="30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215" y="3221"/>
              <a:ext cx="1675" cy="35"/>
            </a:xfrm>
            <a:prstGeom prst="line">
              <a:avLst/>
            </a:prstGeom>
            <a:ln w="222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89" y="4276"/>
              <a:ext cx="1701" cy="0"/>
            </a:xfrm>
            <a:prstGeom prst="line">
              <a:avLst/>
            </a:prstGeom>
            <a:ln w="222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2040890" y="2423145"/>
            <a:ext cx="658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</a:rPr>
              <a:t>÷</a:t>
            </a:r>
            <a:r>
              <a:rPr lang="en-US" altLang="zh-CN" sz="2800" dirty="0">
                <a:latin typeface="Arial" panose="020B0604020202020204" pitchFamily="34" charset="0"/>
              </a:rPr>
              <a:t>2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57285" y="2434575"/>
            <a:ext cx="658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</a:rPr>
              <a:t>÷</a:t>
            </a:r>
            <a:r>
              <a:rPr lang="en-US" altLang="zh-CN" sz="2800">
                <a:latin typeface="Arial" panose="020B0604020202020204" pitchFamily="34" charset="0"/>
              </a:rPr>
              <a:t>3</a:t>
            </a:r>
            <a:endParaRPr lang="en-US" altLang="zh-CN" sz="2800">
              <a:latin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2175" y="1738615"/>
            <a:ext cx="658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</a:rPr>
              <a:t>42</a:t>
            </a:r>
            <a:endParaRPr lang="en-US" sz="2800" dirty="0">
              <a:latin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92810" y="2423145"/>
            <a:ext cx="658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</a:rPr>
              <a:t>60</a:t>
            </a:r>
            <a:endParaRPr lang="en-US" sz="2800" dirty="0">
              <a:latin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92175" y="3129900"/>
            <a:ext cx="834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Arial" panose="020B0604020202020204" pitchFamily="34" charset="0"/>
              </a:rPr>
              <a:t>240</a:t>
            </a:r>
            <a:endParaRPr lang="en-US" sz="2800">
              <a:latin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52054" y="1842755"/>
            <a:ext cx="106524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Arial" panose="020B0604020202020204" pitchFamily="34" charset="0"/>
              </a:rPr>
              <a:t>660</a:t>
            </a:r>
            <a:endParaRPr lang="en-US" sz="2800">
              <a:latin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052054" y="2423145"/>
            <a:ext cx="13532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Arial" panose="020B0604020202020204" pitchFamily="34" charset="0"/>
              </a:rPr>
              <a:t>930</a:t>
            </a:r>
            <a:endParaRPr lang="en-US" sz="2800">
              <a:latin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075550" y="3129900"/>
            <a:ext cx="7759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Arial" panose="020B0604020202020204" pitchFamily="34" charset="0"/>
              </a:rPr>
              <a:t>69</a:t>
            </a:r>
            <a:endParaRPr lang="en-US" sz="2800">
              <a:latin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005455" y="1699245"/>
            <a:ext cx="658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21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005455" y="2423145"/>
            <a:ext cx="658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30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005455" y="3034650"/>
            <a:ext cx="847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</a:rPr>
              <a:t>120</a:t>
            </a:r>
            <a:endParaRPr lang="en-US" sz="2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84715" y="1738615"/>
            <a:ext cx="847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</a:rPr>
              <a:t>220</a:t>
            </a:r>
            <a:endParaRPr lang="en-US" sz="2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292970" y="2434575"/>
            <a:ext cx="847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</a:rPr>
              <a:t>310</a:t>
            </a:r>
            <a:endParaRPr lang="en-US" sz="2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284715" y="3034650"/>
            <a:ext cx="847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</a:rPr>
              <a:t>23</a:t>
            </a:r>
            <a:endParaRPr lang="en-US" sz="2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771525" y="653956"/>
            <a:ext cx="25202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539552" y="490677"/>
            <a:ext cx="7574535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下面是丁阿姨水果店进货记录单。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5"/>
          <p:cNvSpPr txBox="1">
            <a:spLocks noChangeArrowheads="1"/>
          </p:cNvSpPr>
          <p:nvPr/>
        </p:nvSpPr>
        <p:spPr bwMode="auto">
          <a:xfrm>
            <a:off x="1245937" y="3147814"/>
            <a:ext cx="7574535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如果每箱水果一样重，哪种水果最贵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475656" y="1491630"/>
          <a:ext cx="609600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品种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数量（箱）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总钱数（元）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水蜜桃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猕猴桃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360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大樱桃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880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" grpId="0"/>
    </p:bldLst>
  </p:timing>
</p:sld>
</file>

<file path=ppt/tags/tag1.xml><?xml version="1.0" encoding="utf-8"?>
<p:tagLst xmlns:p="http://schemas.openxmlformats.org/presentationml/2006/main">
  <p:tag name="KSO_WPP_MARK_KEY" val="bd7d4573-4ea1-4dae-94a4-dee45b33263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849</Words>
  <Application>WPS 演示</Application>
  <PresentationFormat>全屏显示(16:9)</PresentationFormat>
  <Paragraphs>208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华文楷体</vt:lpstr>
      <vt:lpstr>幼圆</vt:lpstr>
      <vt:lpstr>等线</vt:lpstr>
      <vt:lpstr>楷体</vt:lpstr>
      <vt:lpstr>Times New Roman</vt:lpstr>
      <vt:lpstr>楷体_GB2312</vt:lpstr>
      <vt:lpstr>新宋体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三位数（几百几十数）除以一位数（商是三位数）的口算方法：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29</cp:revision>
  <dcterms:created xsi:type="dcterms:W3CDTF">2018-09-11T05:46:00Z</dcterms:created>
  <dcterms:modified xsi:type="dcterms:W3CDTF">2023-02-02T03:22:05Z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58D8954FB0724563B163D6F4BB1037A0</vt:lpwstr>
  </property>
  <property fmtid="{D5CDD505-2E9C-101B-9397-08002B2CF9AE}" pid="3" name="KSOProductBuildVer">
    <vt:lpwstr>2052-11.1.0.13703</vt:lpwstr>
  </property>
</Properties>
</file>