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5" r:id="rId11"/>
    <p:sldId id="286" r:id="rId12"/>
    <p:sldId id="287" r:id="rId13"/>
    <p:sldId id="288" r:id="rId14"/>
    <p:sldId id="271" r:id="rId15"/>
    <p:sldId id="272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E61732-FBF8-4F7F-BB6B-AE5017872EA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FA9B4-1367-47A4-A6F1-E848F63C78D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4536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两、三位数除以一位数（二） 三位数除一位数笔算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" y="0"/>
            <a:ext cx="3922445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9453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3720" y="2347124"/>
            <a:ext cx="1436932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98509" y="1136089"/>
            <a:ext cx="6750496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采访果蔬</a:t>
            </a:r>
            <a:r>
              <a:rPr lang="zh-CN" altLang="en-US" sz="36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r>
              <a:rPr lang="en-US" altLang="zh-CN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4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两、三位数除一位数（二</a:t>
            </a:r>
            <a:r>
              <a:rPr lang="zh-CN" altLang="en-US" sz="24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4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98111" y="1128395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611560" y="627534"/>
            <a:ext cx="79919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在热带地区，幼虫变成蝴蝶需要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寒冷地区，这种变化需要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在寒冷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地区幼虫变成蝴蝶的时间是在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热带地区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的变化时间的多少倍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 flipH="1">
            <a:off x="1971675" y="1827863"/>
            <a:ext cx="4234180" cy="45212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里面有多少个</a:t>
            </a:r>
            <a:r>
              <a:rPr lang="en-US" altLang="zh-CN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，用除法计算。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2555776" y="2571750"/>
            <a:ext cx="3202305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104÷4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（盒）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710564" y="3435846"/>
            <a:ext cx="810990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在寒冷地区幼虫变成蝴蝶的时间是在热带地区的变化时间的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倍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308304" y="1537717"/>
            <a:ext cx="622259" cy="159838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2" grpId="0" animBg="1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323528" y="411510"/>
            <a:ext cx="7920880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小文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267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下，小宁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谁跳得快一些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7"/>
          <p:cNvSpPr>
            <a:spLocks noChangeArrowheads="1"/>
          </p:cNvSpPr>
          <p:nvPr/>
        </p:nvSpPr>
        <p:spPr bwMode="auto">
          <a:xfrm flipH="1">
            <a:off x="3971990" y="1787370"/>
            <a:ext cx="1985645" cy="452120"/>
          </a:xfrm>
          <a:prstGeom prst="wedgeRoundRectCallout">
            <a:avLst>
              <a:gd name="adj1" fmla="val -70873"/>
              <a:gd name="adj2" fmla="val -20382"/>
              <a:gd name="adj3" fmla="val 16667"/>
            </a:avLst>
          </a:prstGeom>
          <a:solidFill>
            <a:schemeClr val="bg2">
              <a:lumMod val="9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先计算，再比较。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8"/>
          <p:cNvSpPr>
            <a:spLocks noChangeArrowheads="1"/>
          </p:cNvSpPr>
          <p:nvPr/>
        </p:nvSpPr>
        <p:spPr bwMode="auto">
          <a:xfrm>
            <a:off x="710396" y="3392094"/>
            <a:ext cx="5937979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267÷3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（下） 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194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＝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97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（下）</a:t>
            </a:r>
            <a:endParaRPr lang="zh-CN" altLang="en-US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TextBox 56"/>
          <p:cNvSpPr txBox="1">
            <a:spLocks noChangeArrowheads="1"/>
          </p:cNvSpPr>
          <p:nvPr/>
        </p:nvSpPr>
        <p:spPr bwMode="auto">
          <a:xfrm>
            <a:off x="755576" y="3956450"/>
            <a:ext cx="47148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小宁跳得快一些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7504" y="1308580"/>
            <a:ext cx="3580765" cy="1409700"/>
          </a:xfrm>
          <a:prstGeom prst="rect">
            <a:avLst/>
          </a:prstGeom>
        </p:spPr>
      </p:pic>
      <p:sp>
        <p:nvSpPr>
          <p:cNvPr id="4" name="TextBox 8"/>
          <p:cNvSpPr>
            <a:spLocks noChangeArrowheads="1"/>
          </p:cNvSpPr>
          <p:nvPr/>
        </p:nvSpPr>
        <p:spPr bwMode="auto">
          <a:xfrm>
            <a:off x="6444208" y="3392094"/>
            <a:ext cx="1317625" cy="56435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en-US" sz="2400" b="1" dirty="0" smtClean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˂97</a:t>
            </a:r>
            <a:endParaRPr lang="en-US" sz="2400" b="1" dirty="0" smtClean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93555" y="1214235"/>
            <a:ext cx="622259" cy="159838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2" grpId="0" animBg="1"/>
      <p:bldP spid="23" grpId="0"/>
      <p:bldP spid="24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288798"/>
            <a:ext cx="662473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从被除数最高位除起，除到哪一位商就写在那一位上，每次除得的余数要比除数小。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t="19813"/>
          <a:stretch>
            <a:fillRect/>
          </a:stretch>
        </p:blipFill>
        <p:spPr>
          <a:xfrm>
            <a:off x="2925061" y="915566"/>
            <a:ext cx="5424170" cy="348488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4499992" y="2355726"/>
            <a:ext cx="2599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526056" y="2959214"/>
            <a:ext cx="25994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60967" y="1533001"/>
            <a:ext cx="2453198" cy="1221758"/>
            <a:chOff x="1230313" y="2426043"/>
            <a:chExt cx="2453198" cy="1221758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1475072" y="2640521"/>
              <a:ext cx="2191207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观察右图，你能得到什么信息？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云形标注 18"/>
            <p:cNvSpPr/>
            <p:nvPr/>
          </p:nvSpPr>
          <p:spPr>
            <a:xfrm>
              <a:off x="1230313" y="2426043"/>
              <a:ext cx="2453198" cy="1221758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14"/>
          <p:cNvSpPr txBox="1"/>
          <p:nvPr/>
        </p:nvSpPr>
        <p:spPr>
          <a:xfrm>
            <a:off x="763960" y="5917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4482" y="644472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90455" y="9666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5796136" y="1206722"/>
            <a:ext cx="1604952" cy="860971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54847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355601" y="2571750"/>
            <a:ext cx="4088641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平均每个葡萄园产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葡萄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吨？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18795" y="1258909"/>
            <a:ext cx="3513455" cy="3064510"/>
          </a:xfrm>
          <a:prstGeom prst="round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827584" y="1275606"/>
            <a:ext cx="335661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156÷4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8"/>
          <p:cNvSpPr>
            <a:spLocks noChangeArrowheads="1"/>
          </p:cNvSpPr>
          <p:nvPr/>
        </p:nvSpPr>
        <p:spPr bwMode="auto">
          <a:xfrm>
            <a:off x="855713" y="637137"/>
            <a:ext cx="5629910" cy="659120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平均每个葡萄园产葡萄多少吨？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90455" y="966697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5292080" y="1206724"/>
            <a:ext cx="2193081" cy="860973"/>
            <a:chOff x="3076256" y="1104381"/>
            <a:chExt cx="2405515" cy="55310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3076256" y="1104381"/>
              <a:ext cx="2264345" cy="553107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4"/>
            <p:cNvSpPr>
              <a:spLocks noChangeArrowheads="1"/>
            </p:cNvSpPr>
            <p:nvPr/>
          </p:nvSpPr>
          <p:spPr bwMode="auto">
            <a:xfrm>
              <a:off x="3134056" y="1252583"/>
              <a:ext cx="2347715" cy="25703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商是几位数呢？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4"/>
          <p:cNvGrpSpPr/>
          <p:nvPr/>
        </p:nvGrpSpPr>
        <p:grpSpPr bwMode="auto">
          <a:xfrm>
            <a:off x="4582595" y="2790921"/>
            <a:ext cx="2293661" cy="1038389"/>
            <a:chOff x="2918290" y="1104380"/>
            <a:chExt cx="2515838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6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3086413" y="1194877"/>
              <a:ext cx="2347715" cy="4547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为什么写在商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的十位上？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411760" y="22837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95736" y="2211710"/>
            <a:ext cx="936104" cy="523220"/>
            <a:chOff x="2195736" y="2211710"/>
            <a:chExt cx="936104" cy="52322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31" name="矩形 30"/>
          <p:cNvSpPr/>
          <p:nvPr/>
        </p:nvSpPr>
        <p:spPr>
          <a:xfrm>
            <a:off x="2001198" y="22837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77262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11760" y="257175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267744" y="3003798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555776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721278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555776" y="32198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339752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2708176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721278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4" name="TextBox 8"/>
          <p:cNvSpPr>
            <a:spLocks noChangeArrowheads="1"/>
          </p:cNvSpPr>
          <p:nvPr/>
        </p:nvSpPr>
        <p:spPr bwMode="auto">
          <a:xfrm>
            <a:off x="3099951" y="1269456"/>
            <a:ext cx="335661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=39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（吨）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8"/>
          <p:cNvSpPr>
            <a:spLocks noChangeArrowheads="1"/>
          </p:cNvSpPr>
          <p:nvPr/>
        </p:nvSpPr>
        <p:spPr bwMode="auto">
          <a:xfrm>
            <a:off x="855713" y="3738686"/>
            <a:ext cx="5629910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答：平均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每个葡萄园产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葡萄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31" grpId="0"/>
      <p:bldP spid="32" grpId="0"/>
      <p:bldP spid="33" grpId="0"/>
      <p:bldP spid="36" grpId="0"/>
      <p:bldP spid="37" grpId="0"/>
      <p:bldP spid="38" grpId="0"/>
      <p:bldP spid="40" grpId="0"/>
      <p:bldP spid="41" grpId="0"/>
      <p:bldP spid="34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020272" y="840488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4860032" y="966697"/>
            <a:ext cx="1874727" cy="884973"/>
            <a:chOff x="2918290" y="1104380"/>
            <a:chExt cx="2550247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2918290" y="1104380"/>
              <a:ext cx="2422311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20822" y="1170996"/>
              <a:ext cx="2347715" cy="4547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你能提出什</a:t>
              </a:r>
              <a:endPara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么问题？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592160" y="2787774"/>
            <a:ext cx="6316544" cy="116633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395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千克大枣需要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箱子？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 r="-19453"/>
          <a:stretch>
            <a:fillRect/>
          </a:stretch>
        </p:blipFill>
        <p:spPr>
          <a:xfrm>
            <a:off x="827584" y="840488"/>
            <a:ext cx="4413250" cy="3289300"/>
          </a:xfrm>
          <a:prstGeom prst="round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1509301" y="1135781"/>
            <a:ext cx="316835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395÷5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611560" y="483518"/>
            <a:ext cx="6316544" cy="64139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395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千克大枣需要多少个箱子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627784" y="22837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11760" y="2211710"/>
            <a:ext cx="936104" cy="523220"/>
            <a:chOff x="2195736" y="2211710"/>
            <a:chExt cx="936104" cy="52322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28" name="矩形 27"/>
          <p:cNvSpPr/>
          <p:nvPr/>
        </p:nvSpPr>
        <p:spPr>
          <a:xfrm>
            <a:off x="2217222" y="22837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793286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27784" y="257175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2483768" y="3003798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2771800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37302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71800" y="32198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2555776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2924200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937302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38" name="TextBox 8"/>
          <p:cNvSpPr>
            <a:spLocks noChangeArrowheads="1"/>
          </p:cNvSpPr>
          <p:nvPr/>
        </p:nvSpPr>
        <p:spPr bwMode="auto">
          <a:xfrm>
            <a:off x="3779912" y="1131590"/>
            <a:ext cx="3168352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=79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8"/>
          <p:cNvSpPr>
            <a:spLocks noChangeArrowheads="1"/>
          </p:cNvSpPr>
          <p:nvPr/>
        </p:nvSpPr>
        <p:spPr bwMode="auto">
          <a:xfrm>
            <a:off x="971600" y="3795886"/>
            <a:ext cx="6316544" cy="641396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答：装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395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千克大枣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需要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个箱子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29" grpId="0"/>
      <p:bldP spid="30" grpId="0"/>
      <p:bldP spid="32" grpId="0"/>
      <p:bldP spid="33" grpId="0"/>
      <p:bldP spid="34" grpId="0"/>
      <p:bldP spid="36" grpId="0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8"/>
          <p:cNvSpPr>
            <a:spLocks noChangeArrowheads="1"/>
          </p:cNvSpPr>
          <p:nvPr/>
        </p:nvSpPr>
        <p:spPr bwMode="auto">
          <a:xfrm>
            <a:off x="683568" y="625520"/>
            <a:ext cx="8064896" cy="1186135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对比两个算式的计算，请总结一下三位数除以一位数商是两位数的笔算方法。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728335" y="2271395"/>
            <a:ext cx="1243965" cy="427990"/>
            <a:chOff x="3767" y="3595"/>
            <a:chExt cx="1959" cy="674"/>
          </a:xfrm>
        </p:grpSpPr>
        <p:cxnSp>
          <p:nvCxnSpPr>
            <p:cNvPr id="2" name="直接连接符 1"/>
            <p:cNvCxnSpPr/>
            <p:nvPr/>
          </p:nvCxnSpPr>
          <p:spPr>
            <a:xfrm>
              <a:off x="4252" y="3596"/>
              <a:ext cx="147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" name="曲线连接符 2"/>
            <p:cNvCxnSpPr/>
            <p:nvPr/>
          </p:nvCxnSpPr>
          <p:spPr>
            <a:xfrm rot="5400000">
              <a:off x="3672" y="3690"/>
              <a:ext cx="674" cy="485"/>
            </a:xfrm>
            <a:prstGeom prst="curvedConnector3">
              <a:avLst>
                <a:gd name="adj1" fmla="val 71439"/>
              </a:avLst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090285" y="2272030"/>
            <a:ext cx="882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395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29250" y="223964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56655" y="181165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0285" y="261302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036310" y="2974022"/>
            <a:ext cx="901065" cy="222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6238240" y="2885693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0320" y="2885693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2075" y="177927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37605" y="3169270"/>
            <a:ext cx="699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5999480" y="3579862"/>
            <a:ext cx="901065" cy="222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6380956" y="3507854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411095" y="2183130"/>
            <a:ext cx="1243965" cy="427990"/>
            <a:chOff x="3767" y="3595"/>
            <a:chExt cx="1959" cy="674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4252" y="3596"/>
              <a:ext cx="147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曲线连接符 28"/>
            <p:cNvCxnSpPr/>
            <p:nvPr/>
          </p:nvCxnSpPr>
          <p:spPr>
            <a:xfrm rot="5400000">
              <a:off x="3672" y="3690"/>
              <a:ext cx="674" cy="485"/>
            </a:xfrm>
            <a:prstGeom prst="curvedConnector3">
              <a:avLst>
                <a:gd name="adj1" fmla="val 71439"/>
              </a:avLst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773045" y="2183765"/>
            <a:ext cx="882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156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12010" y="215138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773045" y="2427734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665502" y="2787774"/>
            <a:ext cx="901065" cy="222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2921000" y="2715766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53080" y="2715766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20365" y="3049141"/>
            <a:ext cx="699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682240" y="3435846"/>
            <a:ext cx="901065" cy="22225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3068588" y="3363838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66720" y="17259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123565" y="17259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8"/>
          <p:cNvSpPr>
            <a:spLocks noChangeArrowheads="1"/>
          </p:cNvSpPr>
          <p:nvPr/>
        </p:nvSpPr>
        <p:spPr bwMode="auto">
          <a:xfrm>
            <a:off x="179512" y="3709670"/>
            <a:ext cx="9073008" cy="1015841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从被除数最高位除起，除到哪一位商就写在那一位上，每次除得的余数要比除数小。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16" y="1059582"/>
            <a:ext cx="25202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笔算下面各题。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98186" y="22837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129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382162" y="2211710"/>
            <a:ext cx="936104" cy="523220"/>
            <a:chOff x="2195736" y="2211710"/>
            <a:chExt cx="936104" cy="523220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矩形 66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68" name="矩形 67"/>
          <p:cNvSpPr/>
          <p:nvPr/>
        </p:nvSpPr>
        <p:spPr>
          <a:xfrm>
            <a:off x="1187624" y="22837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763688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598186" y="257175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454170" y="3003798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1907704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907704" y="3219822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1526178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1894602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907704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3203848" y="22837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2987824" y="2211710"/>
            <a:ext cx="936104" cy="523220"/>
            <a:chOff x="2195736" y="2211710"/>
            <a:chExt cx="936104" cy="523220"/>
          </a:xfrm>
        </p:grpSpPr>
        <p:cxnSp>
          <p:nvCxnSpPr>
            <p:cNvPr id="80" name="直接连接符 79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矩形 80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82" name="矩形 81"/>
          <p:cNvSpPr/>
          <p:nvPr/>
        </p:nvSpPr>
        <p:spPr>
          <a:xfrm>
            <a:off x="2793286" y="22837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369350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03848" y="257175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3059832" y="3003798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矩形 85"/>
          <p:cNvSpPr/>
          <p:nvPr/>
        </p:nvSpPr>
        <p:spPr>
          <a:xfrm>
            <a:off x="3347864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3513366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347864" y="32198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3131840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3500264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513366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932040" y="22837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4716016" y="2211710"/>
            <a:ext cx="936104" cy="523220"/>
            <a:chOff x="2195736" y="2211710"/>
            <a:chExt cx="936104" cy="523220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矩形 94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96" name="矩形 95"/>
          <p:cNvSpPr/>
          <p:nvPr/>
        </p:nvSpPr>
        <p:spPr>
          <a:xfrm>
            <a:off x="4521478" y="22837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097542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4932040" y="257175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4788024" y="3003798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5076056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241558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076056" y="32198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4860032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5228456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5241558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732240" y="2283718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grpSp>
        <p:nvGrpSpPr>
          <p:cNvPr id="107" name="组合 106"/>
          <p:cNvGrpSpPr/>
          <p:nvPr/>
        </p:nvGrpSpPr>
        <p:grpSpPr>
          <a:xfrm>
            <a:off x="6516216" y="2211710"/>
            <a:ext cx="936104" cy="523220"/>
            <a:chOff x="2195736" y="2211710"/>
            <a:chExt cx="936104" cy="523220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2339752" y="2355726"/>
              <a:ext cx="792088" cy="0"/>
            </a:xfrm>
            <a:prstGeom prst="line">
              <a:avLst/>
            </a:prstGeom>
            <a:ln w="1905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矩形 108"/>
            <p:cNvSpPr/>
            <p:nvPr/>
          </p:nvSpPr>
          <p:spPr>
            <a:xfrm>
              <a:off x="2195736" y="2211710"/>
              <a:ext cx="364202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800" b="1" dirty="0"/>
            </a:p>
          </p:txBody>
        </p:sp>
      </p:grpSp>
      <p:sp>
        <p:nvSpPr>
          <p:cNvPr id="110" name="矩形 109"/>
          <p:cNvSpPr/>
          <p:nvPr/>
        </p:nvSpPr>
        <p:spPr>
          <a:xfrm>
            <a:off x="6321678" y="228371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897742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6732240" y="2571750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6588224" y="3003798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矩形 113"/>
          <p:cNvSpPr/>
          <p:nvPr/>
        </p:nvSpPr>
        <p:spPr>
          <a:xfrm>
            <a:off x="6876256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7041758" y="2931790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6876256" y="3219822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cxnSp>
        <p:nvCxnSpPr>
          <p:cNvPr id="117" name="直接连接符 116"/>
          <p:cNvCxnSpPr/>
          <p:nvPr/>
        </p:nvCxnSpPr>
        <p:spPr>
          <a:xfrm>
            <a:off x="6660232" y="3579862"/>
            <a:ext cx="936104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矩形 117"/>
          <p:cNvSpPr/>
          <p:nvPr/>
        </p:nvSpPr>
        <p:spPr>
          <a:xfrm>
            <a:off x="7028656" y="3507854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041758" y="19236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0000FF"/>
              </a:solidFill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7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1" name="图片 1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0" grpId="0"/>
      <p:bldP spid="68" grpId="0"/>
      <p:bldP spid="69" grpId="0"/>
      <p:bldP spid="70" grpId="0"/>
      <p:bldP spid="73" grpId="0"/>
      <p:bldP spid="74" grpId="0"/>
      <p:bldP spid="76" grpId="0"/>
      <p:bldP spid="77" grpId="0"/>
      <p:bldP spid="78" grpId="0"/>
      <p:bldP spid="82" grpId="0"/>
      <p:bldP spid="83" grpId="0"/>
      <p:bldP spid="84" grpId="0"/>
      <p:bldP spid="86" grpId="0"/>
      <p:bldP spid="87" grpId="0"/>
      <p:bldP spid="88" grpId="0"/>
      <p:bldP spid="90" grpId="0"/>
      <p:bldP spid="91" grpId="0"/>
      <p:bldP spid="92" grpId="0"/>
      <p:bldP spid="96" grpId="0"/>
      <p:bldP spid="97" grpId="0"/>
      <p:bldP spid="98" grpId="0"/>
      <p:bldP spid="100" grpId="0"/>
      <p:bldP spid="101" grpId="0"/>
      <p:bldP spid="102" grpId="0"/>
      <p:bldP spid="104" grpId="0"/>
      <p:bldP spid="105" grpId="0"/>
      <p:bldP spid="106" grpId="0"/>
      <p:bldP spid="110" grpId="0"/>
      <p:bldP spid="111" grpId="0"/>
      <p:bldP spid="112" grpId="0"/>
      <p:bldP spid="114" grpId="0"/>
      <p:bldP spid="115" grpId="0"/>
      <p:bldP spid="116" grpId="0"/>
      <p:bldP spid="118" grpId="0"/>
      <p:bldP spid="1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15925" y="643260"/>
            <a:ext cx="862584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b="1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/>
          <p:nvPr/>
        </p:nvGraphicFramePr>
        <p:xfrm>
          <a:off x="742950" y="1275606"/>
          <a:ext cx="7703820" cy="20713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3970"/>
                <a:gridCol w="1283970"/>
                <a:gridCol w="1283970"/>
                <a:gridCol w="1283970"/>
                <a:gridCol w="1283970"/>
                <a:gridCol w="1283970"/>
              </a:tblGrid>
              <a:tr h="6781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被除数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225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375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5247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除数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en-US" altLang="zh-CN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407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商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415925" y="3585175"/>
            <a:ext cx="674836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lang="zh-CN" altLang="en-US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400" b="1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6180" y="2779921"/>
            <a:ext cx="563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15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j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76650" y="2779921"/>
            <a:ext cx="563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30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79340" y="2763411"/>
            <a:ext cx="563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45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j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3320" y="2763411"/>
            <a:ext cx="563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60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j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86650" y="2779921"/>
            <a:ext cx="563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lt"/>
              </a:rPr>
              <a:t>75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j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6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KSO_WPP_MARK_KEY" val="fc4c5e50-eb2d-4dd5-8adf-9abe9d4df48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796</Words>
  <Application>WPS 演示</Application>
  <PresentationFormat>全屏显示(16:9)</PresentationFormat>
  <Paragraphs>316</Paragraphs>
  <Slides>13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2023-02-02T03:22:53Z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3C5276B857CC435DB644B1F9C26919CB</vt:lpwstr>
  </property>
  <property fmtid="{D5CDD505-2E9C-101B-9397-08002B2CF9AE}" pid="3" name="KSOProductBuildVer">
    <vt:lpwstr>2052-11.1.0.13703</vt:lpwstr>
  </property>
</Properties>
</file>