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71" r:id="rId15"/>
    <p:sldId id="272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20" d="100"/>
          <a:sy n="120" d="100"/>
        </p:scale>
        <p:origin x="-1560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329C5-BD92-480B-9E5B-B8A51D1E5C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7B9B0-B3C9-43C1-8533-51134D7E7A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两位数乘两位数 两位数乘整十数口算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2621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 数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5742" y="2211710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86928" y="987574"/>
            <a:ext cx="7331715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美丽的街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两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位数乘两位数</a:t>
            </a:r>
            <a:endParaRPr lang="zh-CN" altLang="en-US" sz="4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861769" y="4454615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775103" y="932696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553" y="555527"/>
            <a:ext cx="5514462" cy="2736304"/>
          </a:xfrm>
          <a:prstGeom prst="rect">
            <a:avLst/>
          </a:prstGeom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054015" y="1419622"/>
            <a:ext cx="36739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蜜蜂能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产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多少千克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蜂蜜？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5"/>
          <p:cNvSpPr txBox="1">
            <a:spLocks noChangeArrowheads="1"/>
          </p:cNvSpPr>
          <p:nvPr/>
        </p:nvSpPr>
        <p:spPr bwMode="auto">
          <a:xfrm>
            <a:off x="2195736" y="3158211"/>
            <a:ext cx="393128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11×30=330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1979712" y="3723878"/>
            <a:ext cx="757453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答：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这些蜜蜂能产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330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蜂蜜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7504" y="414851"/>
            <a:ext cx="757453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算一算，填一填。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3210" y="1809750"/>
            <a:ext cx="8597900" cy="2748915"/>
          </a:xfrm>
          <a:prstGeom prst="rect">
            <a:avLst/>
          </a:prstGeom>
        </p:spPr>
      </p:pic>
      <p:sp>
        <p:nvSpPr>
          <p:cNvPr id="4" name="TextBox 25"/>
          <p:cNvSpPr txBox="1">
            <a:spLocks noChangeArrowheads="1"/>
          </p:cNvSpPr>
          <p:nvPr/>
        </p:nvSpPr>
        <p:spPr bwMode="auto">
          <a:xfrm>
            <a:off x="2311400" y="987574"/>
            <a:ext cx="52129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海洋小学三年级校服订购单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3210" y="1809750"/>
            <a:ext cx="8597900" cy="2748915"/>
          </a:xfrm>
          <a:prstGeom prst="rect">
            <a:avLst/>
          </a:prstGeom>
        </p:spPr>
      </p:pic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2929062" y="267494"/>
            <a:ext cx="4366260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8"/>
          <p:cNvSpPr>
            <a:spLocks noChangeArrowheads="1"/>
          </p:cNvSpPr>
          <p:nvPr/>
        </p:nvSpPr>
        <p:spPr bwMode="auto">
          <a:xfrm>
            <a:off x="7295322" y="2215193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>
            <a:spLocks noChangeArrowheads="1"/>
          </p:cNvSpPr>
          <p:nvPr/>
        </p:nvSpPr>
        <p:spPr bwMode="auto">
          <a:xfrm>
            <a:off x="7278812" y="2700968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8"/>
          <p:cNvSpPr>
            <a:spLocks noChangeArrowheads="1"/>
          </p:cNvSpPr>
          <p:nvPr/>
        </p:nvSpPr>
        <p:spPr bwMode="auto">
          <a:xfrm>
            <a:off x="7295322" y="3170233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>
            <a:spLocks noChangeArrowheads="1"/>
          </p:cNvSpPr>
          <p:nvPr/>
        </p:nvSpPr>
        <p:spPr bwMode="auto">
          <a:xfrm>
            <a:off x="7295322" y="3567743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8"/>
          <p:cNvSpPr>
            <a:spLocks noChangeArrowheads="1"/>
          </p:cNvSpPr>
          <p:nvPr/>
        </p:nvSpPr>
        <p:spPr bwMode="auto">
          <a:xfrm>
            <a:off x="5353685" y="3992880"/>
            <a:ext cx="598805" cy="565713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7279005" y="3992880"/>
            <a:ext cx="1165225" cy="586497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" grpId="0"/>
      <p:bldP spid="2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360806"/>
            <a:ext cx="626469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两位数乘整十数，可以先乘十位上的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数，再在得到的数末尾添写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-606"/>
          <a:stretch>
            <a:fillRect/>
          </a:stretch>
        </p:blipFill>
        <p:spPr>
          <a:xfrm>
            <a:off x="4139952" y="748664"/>
            <a:ext cx="3535045" cy="37979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230313" y="1707654"/>
            <a:ext cx="2453198" cy="1221758"/>
            <a:chOff x="1230313" y="2426043"/>
            <a:chExt cx="2453198" cy="1221758"/>
          </a:xfrm>
        </p:grpSpPr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云形标注 21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83968" y="1904798"/>
            <a:ext cx="1228459" cy="1148059"/>
            <a:chOff x="1086515" y="2678602"/>
            <a:chExt cx="2453198" cy="122175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6" name="云形标注 25"/>
            <p:cNvSpPr/>
            <p:nvPr/>
          </p:nvSpPr>
          <p:spPr>
            <a:xfrm>
              <a:off x="1086515" y="2678602"/>
              <a:ext cx="2453198" cy="1221758"/>
            </a:xfrm>
            <a:prstGeom prst="cloudCallout">
              <a:avLst>
                <a:gd name="adj1" fmla="val -2249"/>
                <a:gd name="adj2" fmla="val 59929"/>
              </a:avLst>
            </a:prstGeom>
            <a:grp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1339873" y="2767289"/>
              <a:ext cx="2191207" cy="108086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每串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个，有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串。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00192" y="1001087"/>
            <a:ext cx="1228459" cy="1148059"/>
            <a:chOff x="1086515" y="2678602"/>
            <a:chExt cx="2453198" cy="122175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28" name="云形标注 27"/>
            <p:cNvSpPr/>
            <p:nvPr/>
          </p:nvSpPr>
          <p:spPr>
            <a:xfrm>
              <a:off x="1086515" y="2678602"/>
              <a:ext cx="2453198" cy="1221758"/>
            </a:xfrm>
            <a:prstGeom prst="cloudCallout">
              <a:avLst>
                <a:gd name="adj1" fmla="val -2249"/>
                <a:gd name="adj2" fmla="val 59929"/>
              </a:avLst>
            </a:prstGeom>
            <a:grp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1339873" y="2767289"/>
              <a:ext cx="2191207" cy="108086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每串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串。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5724128" y="2803743"/>
            <a:ext cx="1097265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67966" y="1244219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4932040" y="1001086"/>
            <a:ext cx="2325032" cy="992685"/>
            <a:chOff x="2918290" y="1133741"/>
            <a:chExt cx="2550247" cy="6377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33741"/>
              <a:ext cx="2132543" cy="637722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4547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860032" y="3219822"/>
            <a:ext cx="4670425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左边有多少个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气球？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rcRect t="-5032"/>
          <a:stretch>
            <a:fillRect/>
          </a:stretch>
        </p:blipFill>
        <p:spPr>
          <a:xfrm>
            <a:off x="403662" y="1443423"/>
            <a:ext cx="4195473" cy="2520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 bwMode="auto">
          <a:xfrm>
            <a:off x="4572000" y="2246140"/>
            <a:ext cx="2231287" cy="1181238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475740" y="1347614"/>
            <a:ext cx="338429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22×30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827584" y="483518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左边有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多少个气球？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1907704" y="2246040"/>
            <a:ext cx="2231287" cy="1181238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8"/>
          <p:cNvSpPr>
            <a:spLocks noChangeArrowheads="1"/>
          </p:cNvSpPr>
          <p:nvPr/>
        </p:nvSpPr>
        <p:spPr bwMode="auto">
          <a:xfrm>
            <a:off x="1930545" y="2187619"/>
            <a:ext cx="326284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66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>
            <a:spLocks noChangeArrowheads="1"/>
          </p:cNvSpPr>
          <p:nvPr/>
        </p:nvSpPr>
        <p:spPr bwMode="auto">
          <a:xfrm>
            <a:off x="1948914" y="2787774"/>
            <a:ext cx="2956951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22×30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8"/>
          <p:cNvSpPr>
            <a:spLocks noChangeArrowheads="1"/>
          </p:cNvSpPr>
          <p:nvPr/>
        </p:nvSpPr>
        <p:spPr bwMode="auto">
          <a:xfrm>
            <a:off x="4571039" y="2275250"/>
            <a:ext cx="228600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22×10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8"/>
          <p:cNvSpPr>
            <a:spLocks noChangeArrowheads="1"/>
          </p:cNvSpPr>
          <p:nvPr/>
        </p:nvSpPr>
        <p:spPr bwMode="auto">
          <a:xfrm>
            <a:off x="4572000" y="2861567"/>
            <a:ext cx="2361565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220×3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8"/>
          <p:cNvSpPr>
            <a:spLocks noChangeArrowheads="1"/>
          </p:cNvSpPr>
          <p:nvPr/>
        </p:nvSpPr>
        <p:spPr bwMode="auto">
          <a:xfrm>
            <a:off x="3779912" y="1347614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=660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1444699" y="3515051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你还有其他的计算方法吗？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0" grpId="0" bldLvl="0" animBg="1"/>
      <p:bldP spid="30" grpId="1" bldLvl="0" animBg="1"/>
      <p:bldP spid="33" grpId="0"/>
      <p:bldP spid="34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60547" y="711094"/>
            <a:ext cx="252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口算下面各题。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1259632" y="1203598"/>
            <a:ext cx="228600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32×3 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×30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9"/>
          <p:cNvSpPr>
            <a:spLocks noChangeArrowheads="1"/>
          </p:cNvSpPr>
          <p:nvPr/>
        </p:nvSpPr>
        <p:spPr bwMode="auto">
          <a:xfrm>
            <a:off x="4325094" y="1221061"/>
            <a:ext cx="257175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×20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8"/>
          <p:cNvSpPr>
            <a:spLocks noChangeArrowheads="1"/>
          </p:cNvSpPr>
          <p:nvPr/>
        </p:nvSpPr>
        <p:spPr bwMode="auto">
          <a:xfrm>
            <a:off x="2627784" y="1347614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2483768" y="1956311"/>
            <a:ext cx="1045210" cy="565793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2339752" y="2582103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8"/>
          <p:cNvSpPr>
            <a:spLocks noChangeArrowheads="1"/>
          </p:cNvSpPr>
          <p:nvPr/>
        </p:nvSpPr>
        <p:spPr bwMode="auto">
          <a:xfrm>
            <a:off x="2699792" y="3230093"/>
            <a:ext cx="1203960" cy="565793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8"/>
          <p:cNvSpPr>
            <a:spLocks noChangeArrowheads="1"/>
          </p:cNvSpPr>
          <p:nvPr/>
        </p:nvSpPr>
        <p:spPr bwMode="auto">
          <a:xfrm>
            <a:off x="5436096" y="1285959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8"/>
          <p:cNvSpPr>
            <a:spLocks noChangeArrowheads="1"/>
          </p:cNvSpPr>
          <p:nvPr/>
        </p:nvSpPr>
        <p:spPr bwMode="auto">
          <a:xfrm>
            <a:off x="5580112" y="1961391"/>
            <a:ext cx="1115695" cy="565793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8"/>
          <p:cNvSpPr>
            <a:spLocks noChangeArrowheads="1"/>
          </p:cNvSpPr>
          <p:nvPr/>
        </p:nvSpPr>
        <p:spPr bwMode="auto">
          <a:xfrm>
            <a:off x="5580112" y="2643758"/>
            <a:ext cx="85725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8"/>
          <p:cNvSpPr>
            <a:spLocks noChangeArrowheads="1"/>
          </p:cNvSpPr>
          <p:nvPr/>
        </p:nvSpPr>
        <p:spPr bwMode="auto">
          <a:xfrm>
            <a:off x="5580112" y="3230093"/>
            <a:ext cx="1102360" cy="565793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15154" y="364624"/>
            <a:ext cx="4844415" cy="1703070"/>
            <a:chOff x="5726" y="308"/>
            <a:chExt cx="7629" cy="268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345" y="599"/>
              <a:ext cx="2010" cy="23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云形标注 7"/>
            <p:cNvSpPr/>
            <p:nvPr/>
          </p:nvSpPr>
          <p:spPr>
            <a:xfrm>
              <a:off x="5726" y="308"/>
              <a:ext cx="5443" cy="1728"/>
            </a:xfrm>
            <a:prstGeom prst="cloudCallout">
              <a:avLst>
                <a:gd name="adj1" fmla="val 54207"/>
                <a:gd name="adj2" fmla="val 4018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对比每组两道口算，你有什么发现？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63964" y="3723878"/>
            <a:ext cx="7922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两位数乘整十数，可以先乘十位上的数，再在得到的数末尾添写1个0。</a:t>
            </a:r>
            <a:endParaRPr sz="24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卡片 10"/>
          <p:cNvSpPr/>
          <p:nvPr/>
        </p:nvSpPr>
        <p:spPr>
          <a:xfrm>
            <a:off x="539552" y="1707515"/>
            <a:ext cx="6624955" cy="2232025"/>
          </a:xfrm>
          <a:prstGeom prst="flowChartPunchedCard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83568" y="2317259"/>
            <a:ext cx="79222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err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两位数乘整十数，可以先乘十位上</a:t>
            </a:r>
            <a:endParaRPr sz="32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的数，再在得到的数末尾添写1个0。</a:t>
            </a:r>
            <a:endParaRPr sz="32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431165" y="699542"/>
            <a:ext cx="4682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两位数乘整十数口算方法：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627784" y="3507854"/>
            <a:ext cx="3229610" cy="641420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40×21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2430987" y="4149274"/>
            <a:ext cx="39274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棵树苗。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31640" y="1131590"/>
            <a:ext cx="5613871" cy="23568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79512" y="576023"/>
            <a:ext cx="867645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王叔叔和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位同事到餐馆吃午饭，每人点了一碗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元的牛肉面，一共要付多少元钱？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699878" y="2211710"/>
            <a:ext cx="2643187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19+1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2627784" y="3419709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一共要付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552" y="2211710"/>
            <a:ext cx="1600178" cy="1071245"/>
          </a:xfrm>
          <a:prstGeom prst="rect">
            <a:avLst/>
          </a:prstGeom>
        </p:spPr>
      </p:pic>
      <p:sp>
        <p:nvSpPr>
          <p:cNvPr id="3" name="TextBox 8"/>
          <p:cNvSpPr>
            <a:spLocks noChangeArrowheads="1"/>
          </p:cNvSpPr>
          <p:nvPr/>
        </p:nvSpPr>
        <p:spPr bwMode="auto">
          <a:xfrm>
            <a:off x="2699792" y="2778367"/>
            <a:ext cx="3418840" cy="641420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3" grpId="0"/>
      <p:bldP spid="2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-6000" contrast="18000"/>
          </a:blip>
          <a:stretch>
            <a:fillRect/>
          </a:stretch>
        </p:blipFill>
        <p:spPr>
          <a:xfrm>
            <a:off x="546100" y="1858496"/>
            <a:ext cx="8261350" cy="2297430"/>
          </a:xfrm>
          <a:prstGeom prst="rect">
            <a:avLst/>
          </a:prstGeom>
        </p:spPr>
      </p:pic>
      <p:sp>
        <p:nvSpPr>
          <p:cNvPr id="5" name="TextBox 25"/>
          <p:cNvSpPr txBox="1">
            <a:spLocks noChangeArrowheads="1"/>
          </p:cNvSpPr>
          <p:nvPr/>
        </p:nvSpPr>
        <p:spPr bwMode="auto">
          <a:xfrm>
            <a:off x="179512" y="661231"/>
            <a:ext cx="757453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它们的积接近几百？连一连。</a:t>
            </a:r>
            <a:endParaRPr 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85035" y="2601714"/>
            <a:ext cx="3898900" cy="47371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843530" y="2642989"/>
            <a:ext cx="648335" cy="50419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843530" y="2601714"/>
            <a:ext cx="2807970" cy="5461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371590" y="2642989"/>
            <a:ext cx="1710690" cy="43243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2ce262d6-3078-4ee9-9de7-ac380cec537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656</Words>
  <Application>WPS 演示</Application>
  <PresentationFormat>全屏显示(16:9)</PresentationFormat>
  <Paragraphs>163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2023-02-02T03:26:10Z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854AD5331A1144179D4AB0052632B8E2</vt:lpwstr>
  </property>
  <property fmtid="{D5CDD505-2E9C-101B-9397-08002B2CF9AE}" pid="3" name="KSOProductBuildVer">
    <vt:lpwstr>2052-11.1.0.13703</vt:lpwstr>
  </property>
</Properties>
</file>