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7" r:id="rId12"/>
    <p:sldId id="288" r:id="rId13"/>
    <p:sldId id="289" r:id="rId14"/>
    <p:sldId id="290" r:id="rId15"/>
    <p:sldId id="291" r:id="rId16"/>
    <p:sldId id="292" r:id="rId17"/>
    <p:sldId id="27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BF89D-93FB-4B75-9C33-24E2F92B7D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D2E72-11DA-43B7-BD92-8EC93B5BE8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3801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 两位数乘两位数笔算乘法（不进位）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99549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9097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5742" y="2229784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86928" y="987574"/>
            <a:ext cx="7331715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美丽的街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两位数乘两位数</a:t>
            </a:r>
            <a:endParaRPr lang="zh-CN" altLang="en-US" sz="4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75103" y="93269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908174" y="1059582"/>
            <a:ext cx="3023865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32×30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482600" y="532200"/>
            <a:ext cx="6021705" cy="64151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一共用了多少个喷头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0630" y="257429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7100" y="2560955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229485" y="2969895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517140" y="2240915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17140" y="302133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284730" y="3742690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404110" y="3761740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960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99030" y="333121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84780" y="3331845"/>
            <a:ext cx="34015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>
            <a:spLocks noChangeArrowheads="1"/>
          </p:cNvSpPr>
          <p:nvPr/>
        </p:nvSpPr>
        <p:spPr bwMode="auto">
          <a:xfrm>
            <a:off x="1503680" y="1563638"/>
            <a:ext cx="237109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我用竖式计算</a:t>
            </a:r>
            <a:endParaRPr lang="zh-CN" sz="2400" b="1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5085715" y="1516380"/>
            <a:ext cx="237109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这样算更简便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3115" y="234188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53075" y="2684780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585460" y="3096895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903595" y="3099435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960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16625" y="263652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62370" y="2162810"/>
            <a:ext cx="37465" cy="1776730"/>
          </a:xfrm>
          <a:prstGeom prst="line">
            <a:avLst/>
          </a:prstGeom>
          <a:ln w="349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27584" y="1486542"/>
            <a:ext cx="472906" cy="12147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236296" y="1567879"/>
            <a:ext cx="669770" cy="1189861"/>
          </a:xfrm>
          <a:prstGeom prst="rect">
            <a:avLst/>
          </a:prstGeom>
        </p:spPr>
      </p:pic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3059832" y="1066140"/>
            <a:ext cx="6021705" cy="64151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=960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998567" y="4011910"/>
            <a:ext cx="6021705" cy="64151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960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个喷头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1" grpId="0"/>
      <p:bldP spid="32" grpId="0"/>
      <p:bldP spid="36" grpId="0"/>
      <p:bldP spid="43" grpId="0"/>
      <p:bldP spid="44" grpId="0"/>
      <p:bldP spid="10" grpId="0"/>
      <p:bldP spid="11" grpId="0"/>
      <p:bldP spid="12" grpId="0"/>
      <p:bldP spid="13" grpId="0"/>
      <p:bldP spid="17" grpId="0"/>
      <p:bldP spid="2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2339752" y="2375599"/>
            <a:ext cx="4104456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×40=880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7792" y="3147814"/>
            <a:ext cx="56846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答：能装</a:t>
            </a:r>
            <a:r>
              <a:rPr lang="en-US" altLang="zh-CN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880</a:t>
            </a:r>
            <a:r>
              <a:rPr lang="zh-CN" altLang="en-US" sz="28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千克。</a:t>
            </a:r>
            <a:endParaRPr lang="zh-CN" altLang="en-US" sz="2800" b="1" dirty="0"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TextBox 8"/>
          <p:cNvSpPr>
            <a:spLocks noChangeArrowheads="1"/>
          </p:cNvSpPr>
          <p:nvPr/>
        </p:nvSpPr>
        <p:spPr bwMode="auto">
          <a:xfrm>
            <a:off x="558942" y="987574"/>
            <a:ext cx="7973498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个袋子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，每个袋子能装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千克玉米，这些袋子能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装多少千克玉米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2267744" y="2283718"/>
            <a:ext cx="4392488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×12=276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3728" y="3075806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答：张强有</a:t>
            </a:r>
            <a:r>
              <a:rPr lang="en-US" altLang="zh-CN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276</a:t>
            </a:r>
            <a:r>
              <a:rPr lang="zh-CN" altLang="en-US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张邮票。</a:t>
            </a:r>
            <a:endParaRPr lang="zh-CN" altLang="en-US" sz="3200" b="1" dirty="0"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370204" y="771550"/>
            <a:ext cx="7658179" cy="131683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刘刚有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张邮票，张强的邮票数是刘刚的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倍，张强有多少张邮票？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2692400" y="2357474"/>
            <a:ext cx="3535784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×11=264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3728" y="3206041"/>
            <a:ext cx="5694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答：一共需要</a:t>
            </a:r>
            <a:r>
              <a:rPr lang="en-US" altLang="zh-CN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264</a:t>
            </a:r>
            <a:r>
              <a:rPr lang="zh-CN" altLang="en-US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元车费。</a:t>
            </a:r>
            <a:endParaRPr lang="zh-CN" altLang="en-US" sz="3200" b="1" dirty="0"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370204" y="771550"/>
            <a:ext cx="8666292" cy="131683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少年军校组织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名队员外出野营，每人需要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车费，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一共需要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多少元车费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2699792" y="2425139"/>
            <a:ext cx="4608512" cy="71485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×32=384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71799" y="3147814"/>
            <a:ext cx="7422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答：一共有</a:t>
            </a:r>
            <a:r>
              <a:rPr lang="en-US" altLang="zh-CN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384</a:t>
            </a:r>
            <a:r>
              <a:rPr lang="zh-CN" altLang="en-US" sz="3200" b="1" dirty="0"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双。</a:t>
            </a:r>
            <a:endParaRPr lang="zh-CN" altLang="en-US" sz="3200" b="1" dirty="0"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395536" y="843558"/>
            <a:ext cx="8110553" cy="131683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一打袜子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双，张阿姨批发了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打袜子，一共有多少双？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0113" y="1933401"/>
            <a:ext cx="6841370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两位数乘两位数笔算乘法（不进位）计算方法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相同数位对齐，从个位乘起，用第二个乘数的每一位分别去乘第一个乘数的每一位，所得的积要与乘数的个位，十位分别对齐，最后把他们的积加起来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52177" y="1059582"/>
            <a:ext cx="5237242" cy="318475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95536" y="1275606"/>
            <a:ext cx="2453198" cy="1221758"/>
            <a:chOff x="1230313" y="2426043"/>
            <a:chExt cx="2453198" cy="1221758"/>
          </a:xfrm>
        </p:grpSpPr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云形标注 21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2240" y="160686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4067944" y="1131590"/>
            <a:ext cx="2325032" cy="1038389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115616" y="3219822"/>
            <a:ext cx="7704856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保护环境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一共用了多少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盆花？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475740" y="1157554"/>
            <a:ext cx="381634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23×12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607724" y="483518"/>
            <a:ext cx="6381115" cy="65914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保护环境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花坛一共有多少盆花？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13503" y="2167389"/>
            <a:ext cx="4403725" cy="1830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3503" y="4069849"/>
            <a:ext cx="4403725" cy="32829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03648" y="2067694"/>
            <a:ext cx="4630420" cy="2002155"/>
          </a:xfrm>
          <a:prstGeom prst="rect">
            <a:avLst/>
          </a:prstGeom>
          <a:noFill/>
          <a:ln w="412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6335058" y="2276609"/>
            <a:ext cx="288290" cy="1539875"/>
          </a:xfrm>
          <a:prstGeom prst="rightBrace">
            <a:avLst>
              <a:gd name="adj1" fmla="val 8333"/>
              <a:gd name="adj2" fmla="val 48658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8"/>
          <p:cNvSpPr>
            <a:spLocks noChangeArrowheads="1"/>
          </p:cNvSpPr>
          <p:nvPr/>
        </p:nvSpPr>
        <p:spPr bwMode="auto">
          <a:xfrm>
            <a:off x="6623348" y="2855729"/>
            <a:ext cx="1383665" cy="56571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6706533" y="3904114"/>
            <a:ext cx="1383665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6318548" y="4007619"/>
            <a:ext cx="288290" cy="389890"/>
          </a:xfrm>
          <a:prstGeom prst="rightBrace">
            <a:avLst>
              <a:gd name="adj1" fmla="val 40726"/>
              <a:gd name="adj2" fmla="val 48658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lum bright="-6000" contrast="18000"/>
          </a:blip>
          <a:stretch>
            <a:fillRect/>
          </a:stretch>
        </p:blipFill>
        <p:spPr>
          <a:xfrm>
            <a:off x="1513503" y="2202949"/>
            <a:ext cx="4403725" cy="1830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lum bright="-6000" contrast="18000"/>
          </a:blip>
          <a:stretch>
            <a:fillRect/>
          </a:stretch>
        </p:blipFill>
        <p:spPr>
          <a:xfrm>
            <a:off x="1513503" y="4105409"/>
            <a:ext cx="4403725" cy="32829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39952" y="1327476"/>
            <a:ext cx="3506149" cy="800032"/>
            <a:chOff x="4139952" y="1327476"/>
            <a:chExt cx="3506149" cy="800032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4139952" y="1327476"/>
              <a:ext cx="3506149" cy="68508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4264931" y="1419622"/>
              <a:ext cx="325939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我们在点子图上圈圈看。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10256" y="1415747"/>
            <a:ext cx="427841" cy="121474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  <p:bldP spid="15" grpId="0"/>
      <p:bldP spid="16" grpId="0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 bwMode="auto">
          <a:xfrm>
            <a:off x="2035810" y="1765725"/>
            <a:ext cx="3149114" cy="2414905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2326694" y="2344032"/>
            <a:ext cx="289337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23×10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2345064" y="2944187"/>
            <a:ext cx="2622124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1547664" y="1135734"/>
            <a:ext cx="3384376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23×12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243988" y="549640"/>
            <a:ext cx="6381115" cy="65914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保护环境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一共用了多少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盆花？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>
            <a:spLocks noChangeArrowheads="1"/>
          </p:cNvSpPr>
          <p:nvPr/>
        </p:nvSpPr>
        <p:spPr bwMode="auto">
          <a:xfrm>
            <a:off x="2166674" y="1753482"/>
            <a:ext cx="289337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我看图口算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2317759" y="3516322"/>
            <a:ext cx="2622124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230+46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276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98942" y="1851670"/>
            <a:ext cx="616274" cy="1189861"/>
          </a:xfrm>
          <a:prstGeom prst="rect">
            <a:avLst/>
          </a:prstGeom>
        </p:spPr>
      </p:pic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3701550" y="1136207"/>
            <a:ext cx="289337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827584" y="4083918"/>
            <a:ext cx="748883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保护环境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276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盆花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bldLvl="0" animBg="1"/>
      <p:bldP spid="33" grpId="0"/>
      <p:bldP spid="34" grpId="0"/>
      <p:bldP spid="10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1097765" y="4035385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你还有别的计算方法吗？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938530" y="1216912"/>
            <a:ext cx="311639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23×12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395536" y="483518"/>
            <a:ext cx="6381115" cy="65914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保护环境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一共用了多少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盆花？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4490651" y="1347614"/>
            <a:ext cx="228600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可用竖式计算</a:t>
            </a:r>
            <a:endParaRPr 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58570" y="2408555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85570" y="2750820"/>
            <a:ext cx="34015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8530" y="2734310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970915" y="3146425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242060" y="318135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61895" y="2392045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45385" y="2734310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41855" y="2717800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174240" y="3129915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301875" y="3164840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9140" y="2251710"/>
            <a:ext cx="2581275" cy="1546225"/>
          </a:xfrm>
          <a:prstGeom prst="rect">
            <a:avLst/>
          </a:prstGeom>
          <a:noFill/>
          <a:ln w="412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3841750" y="3003550"/>
            <a:ext cx="873760" cy="22225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63562" y="2337951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60032" y="2321441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892417" y="2733556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180072" y="1995686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80072" y="2784991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947662" y="3506351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067042" y="3525401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276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805547" y="2983746"/>
            <a:ext cx="720090" cy="0"/>
          </a:xfrm>
          <a:prstGeom prst="line">
            <a:avLst/>
          </a:prstGeom>
          <a:ln w="34925">
            <a:solidFill>
              <a:srgbClr val="FF0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8"/>
          <p:cNvSpPr>
            <a:spLocks noChangeArrowheads="1"/>
          </p:cNvSpPr>
          <p:nvPr/>
        </p:nvSpPr>
        <p:spPr bwMode="auto">
          <a:xfrm>
            <a:off x="6316702" y="2643758"/>
            <a:ext cx="237109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23×2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的积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789037" y="3326011"/>
            <a:ext cx="720090" cy="0"/>
          </a:xfrm>
          <a:prstGeom prst="line">
            <a:avLst/>
          </a:prstGeom>
          <a:ln w="34925">
            <a:solidFill>
              <a:srgbClr val="FF0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"/>
          <p:cNvSpPr>
            <a:spLocks noChangeArrowheads="1"/>
          </p:cNvSpPr>
          <p:nvPr/>
        </p:nvSpPr>
        <p:spPr bwMode="auto">
          <a:xfrm>
            <a:off x="6300192" y="2986023"/>
            <a:ext cx="237109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23×10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的积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61962" y="3094871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347712" y="3095506"/>
            <a:ext cx="34015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8"/>
          <p:cNvSpPr>
            <a:spLocks noChangeArrowheads="1"/>
          </p:cNvSpPr>
          <p:nvPr/>
        </p:nvSpPr>
        <p:spPr bwMode="auto">
          <a:xfrm>
            <a:off x="5868144" y="3507854"/>
            <a:ext cx="3171825" cy="581455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可以不写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810634" y="1202184"/>
            <a:ext cx="669770" cy="1189861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3" grpId="0"/>
      <p:bldP spid="24" grpId="0" bldLvl="0" animBg="1"/>
      <p:bldP spid="26" grpId="0"/>
      <p:bldP spid="27" grpId="0"/>
      <p:bldP spid="31" grpId="0"/>
      <p:bldP spid="32" grpId="0"/>
      <p:bldP spid="36" grpId="0"/>
      <p:bldP spid="38" grpId="0"/>
      <p:bldP spid="40" grpId="0"/>
      <p:bldP spid="43" grpId="0"/>
      <p:bldP spid="44" grpId="0"/>
      <p:bldP spid="44" grpId="1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4644008" y="3435846"/>
            <a:ext cx="340410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43×21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4211960" y="2211710"/>
            <a:ext cx="6381115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美化家园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用了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盆花？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lum bright="-6000" contrast="18000"/>
          </a:blip>
          <a:stretch>
            <a:fillRect/>
          </a:stretch>
        </p:blipFill>
        <p:spPr>
          <a:xfrm>
            <a:off x="264160" y="1682365"/>
            <a:ext cx="3577590" cy="250063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9529" y="5511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1187624" y="447502"/>
            <a:ext cx="2325032" cy="1038389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331640" y="1059582"/>
            <a:ext cx="3273823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43×21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683568" y="523761"/>
            <a:ext cx="6021705" cy="65914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美化家园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一共用了多少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盆花？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1202690" y="3795886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想一想，乘法可以怎样验算？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0630" y="2401069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7100" y="2384559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229485" y="2787774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517140" y="2067694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17140" y="2695193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284730" y="3416553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404110" y="3435603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903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99030" y="3005073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84780" y="3005708"/>
            <a:ext cx="34015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>
            <a:spLocks noChangeArrowheads="1"/>
          </p:cNvSpPr>
          <p:nvPr/>
        </p:nvSpPr>
        <p:spPr bwMode="auto">
          <a:xfrm>
            <a:off x="1498865" y="1679326"/>
            <a:ext cx="2371090" cy="489109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我用竖式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sz="2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5022850" y="1451263"/>
            <a:ext cx="2371090" cy="86534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我调换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的位置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相乘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3115" y="2168659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53075" y="2511559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585460" y="2859782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873115" y="2758157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63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640705" y="3435851"/>
            <a:ext cx="86423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60085" y="3363838"/>
            <a:ext cx="65114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903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55005" y="3024371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40755" y="3025006"/>
            <a:ext cx="34015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endParaRPr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73115" y="2463299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58734" y="1658177"/>
            <a:ext cx="472906" cy="121474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164288" y="1487356"/>
            <a:ext cx="669770" cy="1189861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31" grpId="0"/>
      <p:bldP spid="32" grpId="0"/>
      <p:bldP spid="36" grpId="0"/>
      <p:bldP spid="43" grpId="0"/>
      <p:bldP spid="44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4959419" y="3003798"/>
            <a:ext cx="237109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32×30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4232596" y="2261665"/>
            <a:ext cx="638111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一共用了多少个喷头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2080" y="415181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2410369" y="400937"/>
            <a:ext cx="2357801" cy="1038389"/>
            <a:chOff x="-573194" y="1087755"/>
            <a:chExt cx="2586190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-573194" y="1087755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-334719" y="1162070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4031" y="1707654"/>
            <a:ext cx="3758565" cy="259143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bbea589d-5f4f-4200-b67d-c2bb44831c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934</Words>
  <Application>WPS 演示</Application>
  <PresentationFormat>全屏显示(16:9)</PresentationFormat>
  <Paragraphs>254</Paragraphs>
  <Slides>16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2023-02-02T03:27:46Z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3D6F53306CA644BBB71F9484F722FC11</vt:lpwstr>
  </property>
  <property fmtid="{D5CDD505-2E9C-101B-9397-08002B2CF9AE}" pid="3" name="KSOProductBuildVer">
    <vt:lpwstr>2052-11.1.0.13703</vt:lpwstr>
  </property>
</Properties>
</file>