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6" r:id="rId12"/>
    <p:sldId id="287" r:id="rId13"/>
    <p:sldId id="288" r:id="rId14"/>
    <p:sldId id="289" r:id="rId15"/>
    <p:sldId id="290" r:id="rId16"/>
    <p:sldId id="291" r:id="rId17"/>
    <p:sldId id="271" r:id="rId18"/>
    <p:sldId id="272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659B90-227E-4BB9-A00A-BFE24F580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A88048-663D-48BD-8ABD-60CD23FE7F2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2877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长方形和正方形的面积 面积和面积单位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1.png"/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7.wmf"/><Relationship Id="rId2" Type="http://schemas.openxmlformats.org/officeDocument/2006/relationships/oleObject" Target="../embeddings/oleObject1.bin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5.emf"/><Relationship Id="rId3" Type="http://schemas.openxmlformats.org/officeDocument/2006/relationships/image" Target="../media/image9.emf"/><Relationship Id="rId2" Type="http://schemas.openxmlformats.org/officeDocument/2006/relationships/image" Target="../media/image17.wmf"/><Relationship Id="rId1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69425" y="2409032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02951" y="1131590"/>
            <a:ext cx="6467155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我家买新房子</a:t>
            </a:r>
            <a:r>
              <a:rPr lang="zh-CN" altLang="en-US" sz="3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啦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方形和正方形的面积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720537" y="1080867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14281" y="1752659"/>
            <a:ext cx="806489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找一找你周围哪些物体的表面的面积大约是</a:t>
            </a: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平方厘米、</a:t>
            </a: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平方分米、</a:t>
            </a: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95272" y="1417536"/>
            <a:ext cx="6404256" cy="2908320"/>
          </a:xfrm>
          <a:prstGeom prst="rect">
            <a:avLst/>
          </a:prstGeom>
        </p:spPr>
      </p:pic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00238" y="654581"/>
            <a:ext cx="67748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下面哪个图形的面积最大？哪个最小？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2059454" y="1347614"/>
            <a:ext cx="9283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15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</a:t>
            </a:r>
            <a:endParaRPr lang="zh-CN" altLang="en-US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787646" y="1707654"/>
            <a:ext cx="9283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</a:t>
            </a:r>
            <a:endParaRPr lang="zh-CN" altLang="en-US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5803870" y="1707654"/>
            <a:ext cx="9283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14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</a:t>
            </a:r>
            <a:endParaRPr lang="zh-CN" altLang="en-US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79625" y="3813696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最大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36975" y="3820681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最小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57597" y="1770003"/>
            <a:ext cx="6504973" cy="2256289"/>
          </a:xfrm>
          <a:prstGeom prst="rect">
            <a:avLst/>
          </a:prstGeom>
        </p:spPr>
      </p:pic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395536" y="771550"/>
            <a:ext cx="725614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个字母分别用了多少平方厘米的彩板？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30691" y="4039188"/>
            <a:ext cx="80502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9c㎡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83133" y="4039188"/>
            <a:ext cx="96051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10c㎡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39848" y="4039188"/>
            <a:ext cx="80502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5c㎡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32240" y="4039188"/>
            <a:ext cx="80502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9c㎡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7219" y="1275606"/>
            <a:ext cx="7161871" cy="3168000"/>
          </a:xfrm>
          <a:prstGeom prst="rect">
            <a:avLst/>
          </a:prstGeom>
        </p:spPr>
      </p:pic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87184" y="577922"/>
            <a:ext cx="5775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在括号里填上合适的单位名称。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2424" y="2252236"/>
            <a:ext cx="72648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c㎡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48264" y="2283718"/>
            <a:ext cx="72648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d㎡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90700" y="3632706"/>
            <a:ext cx="54534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㎡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88224" y="3651870"/>
            <a:ext cx="54534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㎡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323528" y="505460"/>
            <a:ext cx="676338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估一估，数一数，树叶的面积大约是多少？（每一方格的大小是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81170" y="1707654"/>
            <a:ext cx="5330190" cy="27781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79912" y="936625"/>
            <a:ext cx="72648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c㎡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8" y="2144715"/>
            <a:ext cx="324243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3648" y="2825011"/>
            <a:ext cx="424847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常见的面积单位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780415" y="899160"/>
            <a:ext cx="7983855" cy="64481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你还能提出什么问题？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47664" y="1516252"/>
            <a:ext cx="6031729" cy="3168352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980757" y="1027577"/>
            <a:ext cx="467042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餐厅和厨房哪个面积大？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8"/>
          <p:cNvSpPr>
            <a:spLocks noChangeArrowheads="1"/>
          </p:cNvSpPr>
          <p:nvPr/>
        </p:nvSpPr>
        <p:spPr bwMode="auto">
          <a:xfrm>
            <a:off x="1125457" y="3333676"/>
            <a:ext cx="6644640" cy="65975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餐厅、厨房地面的大小就是它们的面积。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14350" y="1774662"/>
            <a:ext cx="3133427" cy="551515"/>
            <a:chOff x="1314350" y="1774662"/>
            <a:chExt cx="3133427" cy="551515"/>
          </a:xfrm>
        </p:grpSpPr>
        <p:sp>
          <p:nvSpPr>
            <p:cNvPr id="16" name="云形标注 82"/>
            <p:cNvSpPr>
              <a:spLocks noChangeArrowheads="1"/>
            </p:cNvSpPr>
            <p:nvPr/>
          </p:nvSpPr>
          <p:spPr bwMode="auto">
            <a:xfrm rot="10954147">
              <a:off x="1314350" y="1774662"/>
              <a:ext cx="3002217" cy="551515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51"/>
            <p:cNvSpPr txBox="1">
              <a:spLocks noChangeArrowheads="1"/>
            </p:cNvSpPr>
            <p:nvPr/>
          </p:nvSpPr>
          <p:spPr bwMode="auto">
            <a:xfrm>
              <a:off x="2184156" y="1851670"/>
              <a:ext cx="226362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什么是面积？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31258" y="1602105"/>
            <a:ext cx="1104039" cy="158216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91329" y="2864361"/>
            <a:ext cx="622259" cy="159838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91295" y="2467834"/>
            <a:ext cx="1782445" cy="158432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393302" y="605646"/>
            <a:ext cx="3469297" cy="987248"/>
            <a:chOff x="1304349" y="1784913"/>
            <a:chExt cx="3469297" cy="987248"/>
          </a:xfrm>
        </p:grpSpPr>
        <p:sp>
          <p:nvSpPr>
            <p:cNvPr id="15" name="云形标注 82"/>
            <p:cNvSpPr>
              <a:spLocks noChangeArrowheads="1"/>
            </p:cNvSpPr>
            <p:nvPr/>
          </p:nvSpPr>
          <p:spPr bwMode="auto">
            <a:xfrm rot="10954147">
              <a:off x="1304349" y="1784913"/>
              <a:ext cx="3469297" cy="987248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51"/>
            <p:cNvSpPr txBox="1">
              <a:spLocks noChangeArrowheads="1"/>
            </p:cNvSpPr>
            <p:nvPr/>
          </p:nvSpPr>
          <p:spPr bwMode="auto">
            <a:xfrm>
              <a:off x="2232676" y="2058484"/>
              <a:ext cx="226362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怎样比较面积的大小呢？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9626" y="755736"/>
            <a:ext cx="1104039" cy="158216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01230" y="1121413"/>
            <a:ext cx="622259" cy="159838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560066" y="1410670"/>
            <a:ext cx="2825296" cy="1019876"/>
            <a:chOff x="4953046" y="2024273"/>
            <a:chExt cx="2825296" cy="1019876"/>
          </a:xfrm>
        </p:grpSpPr>
        <p:sp>
          <p:nvSpPr>
            <p:cNvPr id="21" name="云形标注 82"/>
            <p:cNvSpPr>
              <a:spLocks noChangeArrowheads="1"/>
            </p:cNvSpPr>
            <p:nvPr/>
          </p:nvSpPr>
          <p:spPr bwMode="auto">
            <a:xfrm rot="21344054" flipV="1">
              <a:off x="4953046" y="2024273"/>
              <a:ext cx="2825296" cy="1019876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185557" y="2245647"/>
              <a:ext cx="220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我们可以借助平面图来研究。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49454" y="3178307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3662059" y="2863913"/>
            <a:ext cx="2861458" cy="1118204"/>
            <a:chOff x="5118677" y="3217856"/>
            <a:chExt cx="2861458" cy="1118204"/>
          </a:xfrm>
        </p:grpSpPr>
        <p:sp>
          <p:nvSpPr>
            <p:cNvPr id="25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5374015" y="3423015"/>
              <a:ext cx="2140386" cy="8402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把它们重叠在一起，还是比不出大小，怎么办呢？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17627" y="2571750"/>
            <a:ext cx="4897755" cy="1022985"/>
          </a:xfrm>
          <a:prstGeom prst="rect">
            <a:avLst/>
          </a:prstGeom>
        </p:spPr>
      </p:pic>
      <p:sp>
        <p:nvSpPr>
          <p:cNvPr id="9" name="椭圆形标注 8"/>
          <p:cNvSpPr/>
          <p:nvPr/>
        </p:nvSpPr>
        <p:spPr>
          <a:xfrm>
            <a:off x="966237" y="754296"/>
            <a:ext cx="2093595" cy="590550"/>
          </a:xfrm>
          <a:prstGeom prst="wedgeEllipseCallout">
            <a:avLst>
              <a:gd name="adj1" fmla="val -59628"/>
              <a:gd name="adj2" fmla="val 24066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   摆一摆。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14281" y="898549"/>
            <a:ext cx="215900" cy="215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317627" y="1347614"/>
            <a:ext cx="4897755" cy="1193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317627" y="411510"/>
            <a:ext cx="4897755" cy="1102360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899592" y="1652414"/>
            <a:ext cx="2185670" cy="590550"/>
          </a:xfrm>
          <a:prstGeom prst="wedgeEllipseCallout">
            <a:avLst>
              <a:gd name="adj1" fmla="val -59628"/>
              <a:gd name="adj2" fmla="val 24066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    摆一摆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形标注 13"/>
          <p:cNvSpPr/>
          <p:nvPr/>
        </p:nvSpPr>
        <p:spPr>
          <a:xfrm>
            <a:off x="1038245" y="2798172"/>
            <a:ext cx="2187942" cy="590550"/>
          </a:xfrm>
          <a:prstGeom prst="wedgeEllipseCallout">
            <a:avLst>
              <a:gd name="adj1" fmla="val -59628"/>
              <a:gd name="adj2" fmla="val 24066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    摆一摆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07380" y="1785129"/>
            <a:ext cx="216535" cy="2578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14641" y="2979419"/>
            <a:ext cx="265071" cy="2482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4444752" y="606455"/>
            <a:ext cx="5581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7157472" y="527080"/>
            <a:ext cx="5581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4444752" y="1520969"/>
            <a:ext cx="5581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7157472" y="1518429"/>
            <a:ext cx="5581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4444752" y="2705735"/>
            <a:ext cx="5581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7157472" y="2705735"/>
            <a:ext cx="5581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224856" y="3911348"/>
            <a:ext cx="2799621" cy="757217"/>
            <a:chOff x="3284546" y="2368771"/>
            <a:chExt cx="2799621" cy="757217"/>
          </a:xfrm>
        </p:grpSpPr>
        <p:sp>
          <p:nvSpPr>
            <p:cNvPr id="35" name="云形标注 82"/>
            <p:cNvSpPr>
              <a:spLocks noChangeArrowheads="1"/>
            </p:cNvSpPr>
            <p:nvPr/>
          </p:nvSpPr>
          <p:spPr bwMode="auto">
            <a:xfrm rot="21384276" flipV="1">
              <a:off x="3347864" y="2368771"/>
              <a:ext cx="2736303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4"/>
            <p:cNvSpPr>
              <a:spLocks noChangeArrowheads="1"/>
            </p:cNvSpPr>
            <p:nvPr/>
          </p:nvSpPr>
          <p:spPr bwMode="auto">
            <a:xfrm>
              <a:off x="3284546" y="2591979"/>
              <a:ext cx="2439582" cy="3416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餐厅的面积比厨房大。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551800" y="3844567"/>
            <a:ext cx="3380240" cy="785546"/>
            <a:chOff x="1551800" y="3844567"/>
            <a:chExt cx="3380240" cy="785546"/>
          </a:xfrm>
        </p:grpSpPr>
        <p:sp>
          <p:nvSpPr>
            <p:cNvPr id="38" name="云形标注 82"/>
            <p:cNvSpPr>
              <a:spLocks noChangeArrowheads="1"/>
            </p:cNvSpPr>
            <p:nvPr/>
          </p:nvSpPr>
          <p:spPr bwMode="auto">
            <a:xfrm flipH="1">
              <a:off x="1551800" y="3872896"/>
              <a:ext cx="2611556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矩形 4"/>
            <p:cNvSpPr>
              <a:spLocks noChangeArrowheads="1"/>
            </p:cNvSpPr>
            <p:nvPr/>
          </p:nvSpPr>
          <p:spPr bwMode="auto">
            <a:xfrm>
              <a:off x="2321891" y="3844567"/>
              <a:ext cx="2610149" cy="646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知道了，   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            比      大。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1078894" y="3682583"/>
            <a:ext cx="472906" cy="1214748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7142590" y="3628081"/>
            <a:ext cx="669770" cy="1189861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3499387" y="3995288"/>
            <a:ext cx="255156" cy="19821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749302" y="4196312"/>
            <a:ext cx="476885" cy="2336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 animBg="1"/>
      <p:bldP spid="13" grpId="0"/>
      <p:bldP spid="14" grpId="0"/>
      <p:bldP spid="15" grpId="0" animBg="1"/>
      <p:bldP spid="16" grpId="0" animBg="1"/>
      <p:bldP spid="17" grpId="0"/>
      <p:bldP spid="18" grpId="0"/>
      <p:bldP spid="19" grpId="0"/>
      <p:bldP spid="22" grpId="0"/>
      <p:bldP spid="23" grpId="0"/>
      <p:bldP spid="24" grpId="0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形标注 8"/>
          <p:cNvSpPr/>
          <p:nvPr/>
        </p:nvSpPr>
        <p:spPr>
          <a:xfrm>
            <a:off x="107504" y="987574"/>
            <a:ext cx="8496944" cy="720725"/>
          </a:xfrm>
          <a:prstGeom prst="wedgeEllipseCallout">
            <a:avLst>
              <a:gd name="adj1" fmla="val -54658"/>
              <a:gd name="adj2" fmla="val 4497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测量图形的面积用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什么形状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的图形更合适？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971600" y="2100317"/>
            <a:ext cx="7688386" cy="1119505"/>
          </a:xfrm>
          <a:prstGeom prst="wedgeEllipseCallout">
            <a:avLst>
              <a:gd name="adj1" fmla="val -59628"/>
              <a:gd name="adj2" fmla="val 24066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不合适，摆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满后还有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空隙。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596515" y="2514600"/>
            <a:ext cx="215900" cy="215900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形标注 30"/>
          <p:cNvSpPr/>
          <p:nvPr/>
        </p:nvSpPr>
        <p:spPr>
          <a:xfrm>
            <a:off x="1691680" y="3017202"/>
            <a:ext cx="6480720" cy="840105"/>
          </a:xfrm>
          <a:prstGeom prst="wedgeEllipseCallout">
            <a:avLst>
              <a:gd name="adj1" fmla="val 57308"/>
              <a:gd name="adj2" fmla="val -39569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都合适。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55976" y="3380105"/>
            <a:ext cx="216535" cy="2578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47864" y="3380105"/>
            <a:ext cx="288032" cy="185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6" grpId="0"/>
      <p:bldP spid="11" grpId="0" animBg="1"/>
      <p:bldP spid="31" grpId="0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755576" y="2499742"/>
            <a:ext cx="7704856" cy="116633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为了方便，需要统一面积单位。常用的面积单位有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95536" y="708660"/>
            <a:ext cx="8313092" cy="720725"/>
          </a:xfrm>
          <a:prstGeom prst="wedgeEllipseCallout">
            <a:avLst>
              <a:gd name="adj1" fmla="val -54658"/>
              <a:gd name="adj2" fmla="val 4497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为什么结果不一样呢？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474317" y="1290253"/>
            <a:ext cx="2796296" cy="1075986"/>
            <a:chOff x="3296798" y="2130483"/>
            <a:chExt cx="2796296" cy="1075986"/>
          </a:xfrm>
        </p:grpSpPr>
        <p:sp>
          <p:nvSpPr>
            <p:cNvPr id="14" name="云形标注 82"/>
            <p:cNvSpPr>
              <a:spLocks noChangeArrowheads="1"/>
            </p:cNvSpPr>
            <p:nvPr/>
          </p:nvSpPr>
          <p:spPr bwMode="auto">
            <a:xfrm rot="21384276" flipV="1">
              <a:off x="3296798" y="2130483"/>
              <a:ext cx="2796296" cy="1040025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3525383" y="2366239"/>
              <a:ext cx="2140386" cy="8402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用不同的单位测量同一个图形，结果不一致。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6372200" y="1215334"/>
            <a:ext cx="669770" cy="118986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716597" y="1779662"/>
            <a:ext cx="7712075" cy="65973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生活中哪些物体的表面面积大约是一平方厘米？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55608" y="751840"/>
            <a:ext cx="1101725" cy="9353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7584" y="751205"/>
            <a:ext cx="6198884" cy="9359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边长是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厘米的正方形，面积是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平方厘米。可以写作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1c㎡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443042" y="3187517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2" imgW="391160" imgH="739140" progId="">
                  <p:embed/>
                </p:oleObj>
              </mc:Choice>
              <mc:Fallback>
                <p:oleObj name="" r:id="rId2" imgW="391160" imgH="7391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3042" y="3187517"/>
                        <a:ext cx="9144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4439285" y="2649453"/>
            <a:ext cx="2736303" cy="1364535"/>
            <a:chOff x="3359165" y="2234247"/>
            <a:chExt cx="2736303" cy="1364535"/>
          </a:xfrm>
        </p:grpSpPr>
        <p:sp>
          <p:nvSpPr>
            <p:cNvPr id="17" name="云形标注 82"/>
            <p:cNvSpPr>
              <a:spLocks noChangeArrowheads="1"/>
            </p:cNvSpPr>
            <p:nvPr/>
          </p:nvSpPr>
          <p:spPr bwMode="auto">
            <a:xfrm rot="21384276" flipV="1">
              <a:off x="3359165" y="2234247"/>
              <a:ext cx="2736303" cy="1364535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3525383" y="2591979"/>
              <a:ext cx="2140386" cy="8402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zh-CN" sz="18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计算机</a:t>
              </a:r>
              <a:r>
                <a:rPr lang="zh-CN" altLang="zh-CN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键盘上一个按键面的面积大约是</a:t>
              </a:r>
              <a:r>
                <a:rPr lang="en-US" altLang="zh-CN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平方厘米。</a:t>
              </a:r>
              <a:endPara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98314" y="2466242"/>
            <a:ext cx="2625864" cy="1004854"/>
            <a:chOff x="1370072" y="1742525"/>
            <a:chExt cx="2625864" cy="757217"/>
          </a:xfrm>
        </p:grpSpPr>
        <p:sp>
          <p:nvSpPr>
            <p:cNvPr id="21" name="云形标注 82"/>
            <p:cNvSpPr>
              <a:spLocks noChangeArrowheads="1"/>
            </p:cNvSpPr>
            <p:nvPr/>
          </p:nvSpPr>
          <p:spPr bwMode="auto">
            <a:xfrm flipH="1">
              <a:off x="1370072" y="1742525"/>
              <a:ext cx="2611556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1888667" y="1876294"/>
              <a:ext cx="2107269" cy="5909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大拇指指甲的面积大约是</a:t>
              </a:r>
              <a:r>
                <a:rPr lang="en-US" altLang="zh-CN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平方厘米。</a:t>
              </a:r>
              <a:endPara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971600" y="2575386"/>
            <a:ext cx="657132" cy="168796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7194892" y="2720765"/>
            <a:ext cx="868319" cy="1542588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843558"/>
            <a:ext cx="8247380" cy="125275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边长是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分米的正方形，面积是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平方厘米。可以写作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1d㎡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。边长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米的正方形，面积是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平方米。可以写作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㎡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114800" y="246380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391160" imgH="739140" progId="">
                  <p:embed/>
                </p:oleObj>
              </mc:Choice>
              <mc:Fallback>
                <p:oleObj name="" r:id="rId1" imgW="391160" imgH="7391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2463800"/>
                        <a:ext cx="9144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4444253" y="2730743"/>
            <a:ext cx="2811938" cy="1203709"/>
            <a:chOff x="3364133" y="2315537"/>
            <a:chExt cx="2811938" cy="1203709"/>
          </a:xfrm>
        </p:grpSpPr>
        <p:sp>
          <p:nvSpPr>
            <p:cNvPr id="14" name="云形标注 82"/>
            <p:cNvSpPr>
              <a:spLocks noChangeArrowheads="1"/>
            </p:cNvSpPr>
            <p:nvPr/>
          </p:nvSpPr>
          <p:spPr bwMode="auto">
            <a:xfrm rot="21384276" flipV="1">
              <a:off x="3364133" y="2315537"/>
              <a:ext cx="2811938" cy="120370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3525383" y="2591979"/>
              <a:ext cx="2140386" cy="8402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zh-CN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两张双人课桌桌面的面积大约是</a:t>
              </a:r>
              <a:r>
                <a:rPr lang="en-US" altLang="zh-CN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平方米。</a:t>
              </a:r>
              <a:endPara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98314" y="2466242"/>
            <a:ext cx="2700878" cy="1004854"/>
            <a:chOff x="1370072" y="1742525"/>
            <a:chExt cx="2700878" cy="757217"/>
          </a:xfrm>
        </p:grpSpPr>
        <p:sp>
          <p:nvSpPr>
            <p:cNvPr id="17" name="云形标注 82"/>
            <p:cNvSpPr>
              <a:spLocks noChangeArrowheads="1"/>
            </p:cNvSpPr>
            <p:nvPr/>
          </p:nvSpPr>
          <p:spPr bwMode="auto">
            <a:xfrm flipH="1">
              <a:off x="1370072" y="1742525"/>
              <a:ext cx="2700878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1888667" y="1876294"/>
              <a:ext cx="2182283" cy="44530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粉笔盒一个面的面积大约是</a:t>
              </a:r>
              <a:r>
                <a:rPr lang="en-US" altLang="zh-CN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平方分米。</a:t>
              </a:r>
              <a:endPara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971600" y="2575386"/>
            <a:ext cx="657132" cy="168796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194892" y="2720765"/>
            <a:ext cx="868319" cy="1542588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PP_MARK_KEY" val="fd7cc439-bbe1-4b75-bf54-ff5cd05cdb2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774</Words>
  <Application>WPS 演示</Application>
  <PresentationFormat>全屏显示(16:9)</PresentationFormat>
  <Paragraphs>167</Paragraphs>
  <Slides>16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31</cp:revision>
  <dcterms:created xsi:type="dcterms:W3CDTF">2018-09-11T05:46:00Z</dcterms:created>
  <dcterms:modified xsi:type="dcterms:W3CDTF">2023-02-02T03:33:50Z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AA7832E57E4E4D4DA205A0FC43E8DA06</vt:lpwstr>
  </property>
  <property fmtid="{D5CDD505-2E9C-101B-9397-08002B2CF9AE}" pid="3" name="KSOProductBuildVer">
    <vt:lpwstr>2052-11.1.0.13703</vt:lpwstr>
  </property>
</Properties>
</file>