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71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>
        <p:scale>
          <a:sx n="120" d="100"/>
          <a:sy n="120" d="100"/>
        </p:scale>
        <p:origin x="-1560" y="-65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4EC24E-628E-4251-9D9A-476A1F4613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0F9F16-C417-4F61-BA13-A625C71F682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6"/>
          <p:cNvSpPr txBox="1"/>
          <p:nvPr userDrawn="1"/>
        </p:nvSpPr>
        <p:spPr>
          <a:xfrm>
            <a:off x="193237" y="92978"/>
            <a:ext cx="24160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长方形和正方形的面积 解决问题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6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3.emf"/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2.emf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769425" y="2409032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02951" y="1131590"/>
            <a:ext cx="6467155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我家买新房子</a:t>
            </a:r>
            <a:r>
              <a:rPr lang="zh-CN" altLang="en-US" sz="3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啦</a:t>
            </a: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长方形和正方形的面积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20537" y="1080867"/>
            <a:ext cx="654821" cy="702878"/>
            <a:chOff x="1306635" y="1385539"/>
            <a:chExt cx="654821" cy="70287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8"/>
          <p:cNvSpPr>
            <a:spLocks noChangeArrowheads="1"/>
          </p:cNvSpPr>
          <p:nvPr/>
        </p:nvSpPr>
        <p:spPr bwMode="auto">
          <a:xfrm>
            <a:off x="2835910" y="2283718"/>
            <a:ext cx="5227320" cy="1171217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12×18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（平方分米）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12+18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2=60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（分米）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56"/>
          <p:cNvSpPr txBox="1">
            <a:spLocks noChangeArrowheads="1"/>
          </p:cNvSpPr>
          <p:nvPr/>
        </p:nvSpPr>
        <p:spPr bwMode="auto">
          <a:xfrm>
            <a:off x="2838901" y="3363838"/>
            <a:ext cx="583755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镜子的面积是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平方分米，制作这个镜框需要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分米的装饰木条。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8"/>
          <p:cNvSpPr>
            <a:spLocks noChangeArrowheads="1"/>
          </p:cNvSpPr>
          <p:nvPr/>
        </p:nvSpPr>
        <p:spPr bwMode="auto">
          <a:xfrm>
            <a:off x="2990215" y="345440"/>
            <a:ext cx="5144770" cy="2230072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）这面镜子的面积是多少平方分米？</a:t>
            </a:r>
            <a:endParaRPr 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）制作这个镜框需要多长的装饰木条？</a:t>
            </a:r>
            <a:endParaRPr 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15925" y="1109345"/>
            <a:ext cx="2419985" cy="292735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812970" y="4503737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8"/>
          <p:cNvSpPr>
            <a:spLocks noChangeArrowheads="1"/>
          </p:cNvSpPr>
          <p:nvPr/>
        </p:nvSpPr>
        <p:spPr bwMode="auto">
          <a:xfrm>
            <a:off x="499110" y="2268654"/>
            <a:ext cx="6566535" cy="1171217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400+200×2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200=80000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（平方米）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56"/>
          <p:cNvSpPr txBox="1">
            <a:spLocks noChangeArrowheads="1"/>
          </p:cNvSpPr>
          <p:nvPr/>
        </p:nvSpPr>
        <p:spPr bwMode="auto">
          <a:xfrm>
            <a:off x="863599" y="3553142"/>
            <a:ext cx="583755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植物园的围栏长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米，植物园占地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80000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8"/>
          <p:cNvSpPr>
            <a:spLocks noChangeArrowheads="1"/>
          </p:cNvSpPr>
          <p:nvPr/>
        </p:nvSpPr>
        <p:spPr bwMode="auto">
          <a:xfrm>
            <a:off x="204063" y="483518"/>
            <a:ext cx="8590058" cy="1693069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一个长方形植物园依山而建，如图。</a:t>
            </a:r>
            <a:endParaRPr 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）这个植物园的围栏长多少米？</a:t>
            </a:r>
            <a:endParaRPr 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）植物园占地多少平方米？</a:t>
            </a:r>
            <a:endParaRPr 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724128" y="1491630"/>
            <a:ext cx="3172460" cy="193738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8"/>
          <p:cNvSpPr>
            <a:spLocks noChangeArrowheads="1"/>
          </p:cNvSpPr>
          <p:nvPr/>
        </p:nvSpPr>
        <p:spPr bwMode="auto">
          <a:xfrm>
            <a:off x="2483768" y="2067694"/>
            <a:ext cx="4228465" cy="1189569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80÷4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20×20=400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（平方厘米）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56"/>
          <p:cNvSpPr txBox="1">
            <a:spLocks noChangeArrowheads="1"/>
          </p:cNvSpPr>
          <p:nvPr/>
        </p:nvSpPr>
        <p:spPr bwMode="auto">
          <a:xfrm>
            <a:off x="1979712" y="3363838"/>
            <a:ext cx="57384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正方形的面积是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8"/>
          <p:cNvSpPr>
            <a:spLocks noChangeArrowheads="1"/>
          </p:cNvSpPr>
          <p:nvPr/>
        </p:nvSpPr>
        <p:spPr bwMode="auto">
          <a:xfrm>
            <a:off x="179512" y="627534"/>
            <a:ext cx="7918450" cy="1189569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一根铁丝长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厘米，用它围成一个正方形，正方形的面积是多少平方厘米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3648" y="2144715"/>
            <a:ext cx="6696744" cy="10541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在解决实际问题时，要根据需要，</a:t>
            </a:r>
            <a:endParaRPr lang="zh-CN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看清楚是求周长还是求面积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627784" y="843558"/>
            <a:ext cx="5904865" cy="3780790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467544" y="1277984"/>
            <a:ext cx="2453198" cy="1221758"/>
            <a:chOff x="1230313" y="2426043"/>
            <a:chExt cx="2453198" cy="1221758"/>
          </a:xfrm>
        </p:grpSpPr>
        <p:sp>
          <p:nvSpPr>
            <p:cNvPr id="19" name="矩形 4"/>
            <p:cNvSpPr>
              <a:spLocks noChangeArrowheads="1"/>
            </p:cNvSpPr>
            <p:nvPr/>
          </p:nvSpPr>
          <p:spPr bwMode="auto">
            <a:xfrm>
              <a:off x="1475072" y="2640521"/>
              <a:ext cx="2191207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观察右图，你能得到什么信息？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云形标注 20"/>
            <p:cNvSpPr/>
            <p:nvPr/>
          </p:nvSpPr>
          <p:spPr>
            <a:xfrm>
              <a:off x="1230313" y="2426043"/>
              <a:ext cx="2453198" cy="1221758"/>
            </a:xfrm>
            <a:prstGeom prst="cloudCallout">
              <a:avLst>
                <a:gd name="adj1" fmla="val -37360"/>
                <a:gd name="adj2" fmla="val 67443"/>
              </a:avLst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36296" y="2750355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2" name="组合 4"/>
          <p:cNvGrpSpPr/>
          <p:nvPr/>
        </p:nvGrpSpPr>
        <p:grpSpPr bwMode="auto">
          <a:xfrm>
            <a:off x="6182913" y="1178936"/>
            <a:ext cx="2325032" cy="1038389"/>
            <a:chOff x="2918290" y="1104380"/>
            <a:chExt cx="2550247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3" name="云形标注 82"/>
            <p:cNvSpPr>
              <a:spLocks noChangeArrowheads="1"/>
            </p:cNvSpPr>
            <p:nvPr/>
          </p:nvSpPr>
          <p:spPr bwMode="auto">
            <a:xfrm>
              <a:off x="2918290" y="1104380"/>
              <a:ext cx="2422311" cy="667083"/>
            </a:xfrm>
            <a:prstGeom prst="cloudCallout">
              <a:avLst>
                <a:gd name="adj1" fmla="val 29468"/>
                <a:gd name="adj2" fmla="val 85220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4"/>
            <p:cNvSpPr>
              <a:spLocks noChangeArrowheads="1"/>
            </p:cNvSpPr>
            <p:nvPr/>
          </p:nvSpPr>
          <p:spPr bwMode="auto">
            <a:xfrm>
              <a:off x="3120822" y="1170996"/>
              <a:ext cx="2347715" cy="53385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你能提出什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么问题？ 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251520" y="1001087"/>
            <a:ext cx="6150610" cy="65975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买石膏线和木地板至少各需多少钱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63977" y="1738536"/>
            <a:ext cx="4616216" cy="26353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633076" y="627534"/>
            <a:ext cx="6150610" cy="65975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买石膏线和木地板至少各需多少钱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83313" y="2513593"/>
            <a:ext cx="2028286" cy="16863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82235" y="2612673"/>
            <a:ext cx="1955871" cy="1587252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4643755" y="1244521"/>
            <a:ext cx="0" cy="3024237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4720562" y="1106849"/>
            <a:ext cx="2736303" cy="1262460"/>
            <a:chOff x="3363706" y="2368273"/>
            <a:chExt cx="2736303" cy="1262460"/>
          </a:xfrm>
        </p:grpSpPr>
        <p:sp>
          <p:nvSpPr>
            <p:cNvPr id="19" name="云形标注 82"/>
            <p:cNvSpPr>
              <a:spLocks noChangeArrowheads="1"/>
            </p:cNvSpPr>
            <p:nvPr/>
          </p:nvSpPr>
          <p:spPr bwMode="auto">
            <a:xfrm rot="21384276" flipV="1">
              <a:off x="3363706" y="2368273"/>
              <a:ext cx="2736303" cy="1262460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4"/>
            <p:cNvSpPr>
              <a:spLocks noChangeArrowheads="1"/>
            </p:cNvSpPr>
            <p:nvPr/>
          </p:nvSpPr>
          <p:spPr bwMode="auto">
            <a:xfrm>
              <a:off x="3525383" y="2652271"/>
              <a:ext cx="2140386" cy="8402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求买木地板用了多少钱，就要先求地面的面积。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319238" y="1380088"/>
            <a:ext cx="2706389" cy="1073776"/>
            <a:chOff x="1009270" y="1842663"/>
            <a:chExt cx="2706389" cy="1073776"/>
          </a:xfrm>
        </p:grpSpPr>
        <p:sp>
          <p:nvSpPr>
            <p:cNvPr id="23" name="云形标注 82"/>
            <p:cNvSpPr>
              <a:spLocks noChangeArrowheads="1"/>
            </p:cNvSpPr>
            <p:nvPr/>
          </p:nvSpPr>
          <p:spPr bwMode="auto">
            <a:xfrm flipH="1">
              <a:off x="1009270" y="1842663"/>
              <a:ext cx="2706389" cy="1073776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1729351" y="1923120"/>
              <a:ext cx="1872208" cy="8402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求买石膏线用了多少钱，要先求顶面的周长。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755576" y="1573251"/>
            <a:ext cx="472906" cy="121474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7465215" y="1106849"/>
            <a:ext cx="669770" cy="1189861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7924479" y="4523186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圆角矩形 29"/>
          <p:cNvSpPr/>
          <p:nvPr/>
        </p:nvSpPr>
        <p:spPr bwMode="auto">
          <a:xfrm>
            <a:off x="611560" y="1688110"/>
            <a:ext cx="2954655" cy="1440815"/>
          </a:xfrm>
          <a:prstGeom prst="roundRect">
            <a:avLst/>
          </a:prstGeom>
          <a:solidFill>
            <a:srgbClr val="FFFF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zh-CN" altLang="en-US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33" name="TextBox 8"/>
          <p:cNvSpPr>
            <a:spLocks noChangeArrowheads="1"/>
          </p:cNvSpPr>
          <p:nvPr/>
        </p:nvSpPr>
        <p:spPr bwMode="auto">
          <a:xfrm>
            <a:off x="539552" y="1779662"/>
            <a:ext cx="3138170" cy="581455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5+4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8"/>
          <p:cNvSpPr>
            <a:spLocks noChangeArrowheads="1"/>
          </p:cNvSpPr>
          <p:nvPr/>
        </p:nvSpPr>
        <p:spPr bwMode="auto">
          <a:xfrm>
            <a:off x="683568" y="2391167"/>
            <a:ext cx="3151966" cy="56435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18×12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4570095" y="1688110"/>
            <a:ext cx="3246120" cy="1486535"/>
          </a:xfrm>
          <a:prstGeom prst="roundRect">
            <a:avLst/>
          </a:prstGeom>
          <a:solidFill>
            <a:srgbClr val="FFFF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8"/>
          <p:cNvSpPr>
            <a:spLocks noChangeArrowheads="1"/>
          </p:cNvSpPr>
          <p:nvPr/>
        </p:nvSpPr>
        <p:spPr bwMode="auto">
          <a:xfrm>
            <a:off x="4570095" y="1712666"/>
            <a:ext cx="3246120" cy="146732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×4=20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20×85= 1700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>
            <a:spLocks noChangeArrowheads="1"/>
          </p:cNvSpPr>
          <p:nvPr/>
        </p:nvSpPr>
        <p:spPr bwMode="auto">
          <a:xfrm>
            <a:off x="326390" y="3435846"/>
            <a:ext cx="8350066" cy="1189569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想一想：在解决实际问题时，什么情况下要求面积，什么情况下要求周长？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611560" y="732929"/>
            <a:ext cx="6150610" cy="65975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买石膏线和木地板至少各需多少钱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8"/>
          <p:cNvSpPr>
            <a:spLocks noChangeArrowheads="1"/>
          </p:cNvSpPr>
          <p:nvPr/>
        </p:nvSpPr>
        <p:spPr bwMode="auto">
          <a:xfrm>
            <a:off x="155556" y="3010472"/>
            <a:ext cx="4670425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答：买石膏线用了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8"/>
          <p:cNvSpPr>
            <a:spLocks noChangeArrowheads="1"/>
          </p:cNvSpPr>
          <p:nvPr/>
        </p:nvSpPr>
        <p:spPr bwMode="auto">
          <a:xfrm>
            <a:off x="4426957" y="3003798"/>
            <a:ext cx="4670425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答：买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木地板用了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1700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0" grpId="1" bldLvl="0" animBg="1"/>
      <p:bldP spid="33" grpId="0"/>
      <p:bldP spid="34" grpId="0"/>
      <p:bldP spid="6" grpId="0" bldLvl="0" animBg="1"/>
      <p:bldP spid="7" grpId="0"/>
      <p:bldP spid="9" grpId="0"/>
      <p:bldP spid="26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3528" y="1131570"/>
            <a:ext cx="4773930" cy="1657350"/>
          </a:xfrm>
          <a:prstGeom prst="rect">
            <a:avLst/>
          </a:prstGeom>
        </p:spPr>
      </p:pic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415925" y="2761519"/>
            <a:ext cx="42470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）要围多长的篱笆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19961" y="1141263"/>
            <a:ext cx="4331635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15+4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+mn-lt"/>
                <a:sym typeface="+mn-ea"/>
              </a:rPr>
              <a:t>2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=38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（米）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35976" y="2931790"/>
            <a:ext cx="3898824" cy="120032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答：要围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米篱笆，这块地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一共能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种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120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棵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428162" y="3282298"/>
            <a:ext cx="399982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）如果平均每平方米种两棵花，这块地一共能种多少棵花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16016" y="1786423"/>
            <a:ext cx="3903633" cy="120032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15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+mn-lt"/>
                <a:sym typeface="+mn-ea"/>
              </a:rPr>
              <a:t>4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=60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（平方米）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2=120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棵）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lum contrast="12000"/>
          </a:blip>
          <a:stretch>
            <a:fillRect/>
          </a:stretch>
        </p:blipFill>
        <p:spPr>
          <a:xfrm>
            <a:off x="582295" y="1440815"/>
            <a:ext cx="8425815" cy="233235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755576" y="606964"/>
            <a:ext cx="3251211" cy="7386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算一算，填一填。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99785" y="2059940"/>
            <a:ext cx="110807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dirty="0">
                <a:solidFill>
                  <a:srgbClr val="FF0000"/>
                </a:solidFill>
                <a:sym typeface="+mn-ea"/>
              </a:rPr>
              <a:t>82cm</a:t>
            </a:r>
            <a:endParaRPr lang="en-US" altLang="zh-CN" sz="28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87920" y="2059940"/>
            <a:ext cx="137858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dirty="0">
                <a:solidFill>
                  <a:srgbClr val="FF0000"/>
                </a:solidFill>
                <a:sym typeface="+mn-ea"/>
              </a:rPr>
              <a:t>364c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㎡</a:t>
            </a:r>
            <a:endParaRPr lang="en-US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83275" y="2760980"/>
            <a:ext cx="110807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dirty="0">
                <a:solidFill>
                  <a:srgbClr val="FF0000"/>
                </a:solidFill>
                <a:sym typeface="+mn-ea"/>
              </a:rPr>
              <a:t>48cm</a:t>
            </a:r>
            <a:endParaRPr lang="en-US" altLang="zh-CN" sz="28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24115" y="2797175"/>
            <a:ext cx="137858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dirty="0">
                <a:solidFill>
                  <a:srgbClr val="FF0000"/>
                </a:solidFill>
                <a:sym typeface="+mn-ea"/>
              </a:rPr>
              <a:t>144c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㎡</a:t>
            </a:r>
            <a:endParaRPr lang="en-US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806794" y="2643758"/>
            <a:ext cx="4701928" cy="13849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40+60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lt"/>
                <a:sym typeface="+mn-ea"/>
              </a:rPr>
              <a:t>×2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=200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（厘米）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200×2=400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（厘米）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49314" y="3850664"/>
            <a:ext cx="6319359" cy="7386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答：做这个枕套需要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厘米的花边。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34774" y="1635646"/>
            <a:ext cx="3094990" cy="2009140"/>
          </a:xfrm>
          <a:prstGeom prst="rect">
            <a:avLst/>
          </a:prstGeom>
        </p:spPr>
      </p:pic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483825" y="555526"/>
            <a:ext cx="67082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做这个枕套需要多长的花边？</a:t>
            </a:r>
            <a:endParaRPr lang="zh-CN" altLang="en-US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153072" y="1162758"/>
            <a:ext cx="2825296" cy="1372649"/>
            <a:chOff x="4966166" y="1884942"/>
            <a:chExt cx="2825296" cy="1372649"/>
          </a:xfrm>
        </p:grpSpPr>
        <p:sp>
          <p:nvSpPr>
            <p:cNvPr id="14" name="云形标注 82"/>
            <p:cNvSpPr>
              <a:spLocks noChangeArrowheads="1"/>
            </p:cNvSpPr>
            <p:nvPr/>
          </p:nvSpPr>
          <p:spPr bwMode="auto">
            <a:xfrm rot="21344054" flipV="1">
              <a:off x="4966166" y="1884942"/>
              <a:ext cx="2825296" cy="137264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185557" y="2169617"/>
              <a:ext cx="2207792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给枕套加上花边，花边的长度是枕套周长的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倍。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415909" y="1078746"/>
            <a:ext cx="622259" cy="159838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lum contrast="24000"/>
          </a:blip>
          <a:stretch>
            <a:fillRect/>
          </a:stretch>
        </p:blipFill>
        <p:spPr>
          <a:xfrm>
            <a:off x="497205" y="1351280"/>
            <a:ext cx="8391525" cy="266192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11560" y="555526"/>
            <a:ext cx="1808508" cy="7386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填一填。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83275" y="1951990"/>
            <a:ext cx="1259840" cy="637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100cm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87920" y="1916430"/>
            <a:ext cx="1378585" cy="637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576c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㎡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31465" y="2545715"/>
            <a:ext cx="1108075" cy="637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35cm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52360" y="2581910"/>
            <a:ext cx="1378585" cy="637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875c㎡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85110" y="3211195"/>
            <a:ext cx="1108075" cy="637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81cm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83275" y="3211195"/>
            <a:ext cx="1259840" cy="637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180cm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  <p:bldP spid="9" grpId="0"/>
      <p:bldP spid="10" grpId="0"/>
      <p:bldP spid="13" grpId="0"/>
      <p:bldP spid="14" grpId="0"/>
    </p:bldLst>
  </p:timing>
</p:sld>
</file>

<file path=ppt/tags/tag1.xml><?xml version="1.0" encoding="utf-8"?>
<p:tagLst xmlns:p="http://schemas.openxmlformats.org/presentationml/2006/main">
  <p:tag name="KSO_WPP_MARK_KEY" val="ce9f5964-0c8a-474f-9d9f-2d5f5295d99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951</Words>
  <Application>WPS 演示</Application>
  <PresentationFormat>全屏显示(16:9)</PresentationFormat>
  <Paragraphs>160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等线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29</cp:revision>
  <dcterms:created xsi:type="dcterms:W3CDTF">2018-09-11T05:46:00Z</dcterms:created>
  <dcterms:modified xsi:type="dcterms:W3CDTF">2023-02-02T03:36:22Z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EE81A0CFA412474389EF0111DFA8A052</vt:lpwstr>
  </property>
  <property fmtid="{D5CDD505-2E9C-101B-9397-08002B2CF9AE}" pid="3" name="KSOProductBuildVer">
    <vt:lpwstr>2052-11.1.0.13703</vt:lpwstr>
  </property>
</Properties>
</file>