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sldIdLst>
    <p:sldId id="508" r:id="rId3"/>
    <p:sldId id="510" r:id="rId5"/>
    <p:sldId id="472" r:id="rId6"/>
    <p:sldId id="519" r:id="rId7"/>
    <p:sldId id="522" r:id="rId8"/>
    <p:sldId id="523" r:id="rId9"/>
    <p:sldId id="520" r:id="rId10"/>
    <p:sldId id="511" r:id="rId11"/>
    <p:sldId id="524" r:id="rId12"/>
    <p:sldId id="525" r:id="rId13"/>
    <p:sldId id="526" r:id="rId14"/>
    <p:sldId id="518" r:id="rId15"/>
    <p:sldId id="502" r:id="rId16"/>
    <p:sldId id="515" r:id="rId17"/>
    <p:sldId id="527" r:id="rId18"/>
    <p:sldId id="517" r:id="rId19"/>
    <p:sldId id="507" r:id="rId20"/>
    <p:sldId id="501" r:id="rId21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5"/>
    </p:embeddedFont>
    <p:embeddedFont>
      <p:font typeface="华文楷体" panose="02010600040101010101" pitchFamily="2" charset="-122"/>
      <p:regular r:id="rId26"/>
    </p:embeddedFont>
    <p:embeddedFont>
      <p:font typeface="微软雅黑" panose="020B0503020204020204" pitchFamily="34" charset="-122"/>
      <p:regular r:id="rId27"/>
    </p:embeddedFont>
    <p:embeddedFont>
      <p:font typeface="楷体" panose="02010609060101010101" pitchFamily="49" charset="-122"/>
      <p:regular r:id="rId28"/>
    </p:embeddedFont>
    <p:embeddedFont>
      <p:font typeface="幼圆" panose="02010509060101010101" pitchFamily="49" charset="-122"/>
      <p:regular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</p:embeddedFontLst>
  <p:custDataLst>
    <p:tags r:id="rId34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FF0000"/>
    <a:srgbClr val="0000FF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8" autoAdjust="0"/>
    <p:restoredTop sz="99556" autoAdjust="0"/>
  </p:normalViewPr>
  <p:slideViewPr>
    <p:cSldViewPr showGuides="1">
      <p:cViewPr>
        <p:scale>
          <a:sx n="120" d="100"/>
          <a:sy n="120" d="100"/>
        </p:scale>
        <p:origin x="-1374" y="-642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gs" Target="tags/tag1.xml"/><Relationship Id="rId33" Type="http://schemas.openxmlformats.org/officeDocument/2006/relationships/font" Target="fonts/font9.fntdata"/><Relationship Id="rId32" Type="http://schemas.openxmlformats.org/officeDocument/2006/relationships/font" Target="fonts/font8.fntdata"/><Relationship Id="rId31" Type="http://schemas.openxmlformats.org/officeDocument/2006/relationships/font" Target="fonts/font7.fntdata"/><Relationship Id="rId30" Type="http://schemas.openxmlformats.org/officeDocument/2006/relationships/font" Target="fonts/font6.fntdata"/><Relationship Id="rId3" Type="http://schemas.openxmlformats.org/officeDocument/2006/relationships/slide" Target="slides/slide1.xml"/><Relationship Id="rId29" Type="http://schemas.openxmlformats.org/officeDocument/2006/relationships/font" Target="fonts/font5.fntdata"/><Relationship Id="rId28" Type="http://schemas.openxmlformats.org/officeDocument/2006/relationships/font" Target="fonts/font4.fntdata"/><Relationship Id="rId27" Type="http://schemas.openxmlformats.org/officeDocument/2006/relationships/font" Target="fonts/font3.fntdata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16561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除法 分桃子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12.xml"/><Relationship Id="rId5" Type="http://schemas.openxmlformats.org/officeDocument/2006/relationships/slide" Target="slide18.xml"/><Relationship Id="rId4" Type="http://schemas.openxmlformats.org/officeDocument/2006/relationships/slide" Target="slide17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slide" Target="slide1.xml"/><Relationship Id="rId4" Type="http://schemas.openxmlformats.org/officeDocument/2006/relationships/image" Target="../media/image16.jpeg"/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slide" Target="slide1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4" name="矩形 2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2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北师大版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三年级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9" name="单圆角矩形 2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0" name="单圆角矩形 2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1" name="单圆角矩形 3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2" name="单圆角矩形 3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3" name="单圆角矩形 3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0" y="1275606"/>
            <a:ext cx="9144000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分</a:t>
            </a:r>
            <a:r>
              <a:rPr lang="zh-CN" altLang="en-US" sz="6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桃子</a:t>
            </a:r>
            <a:endParaRPr lang="zh-CN" altLang="en-US" sz="60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38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圆角矩形 38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情境导入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0" name="圆角矩形 39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探究新知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1" name="圆角矩形 40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课堂小结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2" name="圆角矩形 41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课后作业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65005" y="519703"/>
            <a:ext cx="1167627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除法</a:t>
            </a:r>
            <a:endParaRPr lang="zh-CN" altLang="en-US" sz="40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6" name="圆角矩形 45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课堂练习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47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8" name="组合 47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51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3203848" y="1923678"/>
            <a:ext cx="46085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22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（个）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……2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（个）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30"/>
          <p:cNvSpPr txBox="1">
            <a:spLocks noChangeArrowheads="1"/>
          </p:cNvSpPr>
          <p:nvPr/>
        </p:nvSpPr>
        <p:spPr bwMode="auto">
          <a:xfrm>
            <a:off x="1691681" y="2840956"/>
            <a:ext cx="55446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答：每只分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个，还剩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6"/>
          <p:cNvSpPr txBox="1">
            <a:spLocks noChangeArrowheads="1"/>
          </p:cNvSpPr>
          <p:nvPr/>
        </p:nvSpPr>
        <p:spPr bwMode="auto">
          <a:xfrm>
            <a:off x="395536" y="339502"/>
            <a:ext cx="820891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又来了一只猴子，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68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个桃子平均分给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只猴子，每只分到多少个，还剩多少个？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20"/>
          <p:cNvSpPr txBox="1">
            <a:spLocks noChangeArrowheads="1"/>
          </p:cNvSpPr>
          <p:nvPr/>
        </p:nvSpPr>
        <p:spPr bwMode="auto">
          <a:xfrm>
            <a:off x="1979712" y="1923678"/>
            <a:ext cx="15716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68÷3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" name="图片 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 bwMode="auto">
          <a:xfrm>
            <a:off x="971600" y="1131590"/>
            <a:ext cx="7344816" cy="2088232"/>
          </a:xfrm>
          <a:prstGeom prst="roundRect">
            <a:avLst/>
          </a:prstGeom>
          <a:noFill/>
          <a:ln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0" tIns="0" rIns="0" bIns="0" numCol="1" rtlCol="0" anchor="t" anchorCtr="0" compatLnSpc="1"/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位数除以一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位数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十位上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的数除以一位数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商写在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十位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再用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上的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数继续除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以一位数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商写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上，如果有余数，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余数要比除数小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" name="图片 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611560" y="1059582"/>
            <a:ext cx="43933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用竖式计算下面各题。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36"/>
          <p:cNvSpPr txBox="1">
            <a:spLocks noChangeArrowheads="1"/>
          </p:cNvSpPr>
          <p:nvPr/>
        </p:nvSpPr>
        <p:spPr bwMode="auto">
          <a:xfrm>
            <a:off x="851619" y="1697533"/>
            <a:ext cx="4286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TextBox 37"/>
          <p:cNvSpPr txBox="1">
            <a:spLocks noChangeArrowheads="1"/>
          </p:cNvSpPr>
          <p:nvPr/>
        </p:nvSpPr>
        <p:spPr bwMode="auto">
          <a:xfrm>
            <a:off x="851619" y="2476921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9" name="直接连接符 28"/>
          <p:cNvCxnSpPr>
            <a:cxnSpLocks noChangeShapeType="1"/>
          </p:cNvCxnSpPr>
          <p:nvPr/>
        </p:nvCxnSpPr>
        <p:spPr bwMode="auto">
          <a:xfrm>
            <a:off x="730969" y="2976984"/>
            <a:ext cx="1285875" cy="1587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" name="TextBox 42"/>
          <p:cNvSpPr txBox="1">
            <a:spLocks noChangeArrowheads="1"/>
          </p:cNvSpPr>
          <p:nvPr/>
        </p:nvSpPr>
        <p:spPr bwMode="auto">
          <a:xfrm>
            <a:off x="1386607" y="2905546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TextBox 43"/>
          <p:cNvSpPr txBox="1">
            <a:spLocks noChangeArrowheads="1"/>
          </p:cNvSpPr>
          <p:nvPr/>
        </p:nvSpPr>
        <p:spPr bwMode="auto">
          <a:xfrm>
            <a:off x="1407071" y="1684833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TextBox 44"/>
          <p:cNvSpPr txBox="1">
            <a:spLocks noChangeArrowheads="1"/>
          </p:cNvSpPr>
          <p:nvPr/>
        </p:nvSpPr>
        <p:spPr bwMode="auto">
          <a:xfrm>
            <a:off x="1386607" y="3262734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3" name="直接连接符 32"/>
          <p:cNvCxnSpPr>
            <a:cxnSpLocks noChangeShapeType="1"/>
          </p:cNvCxnSpPr>
          <p:nvPr/>
        </p:nvCxnSpPr>
        <p:spPr bwMode="auto">
          <a:xfrm>
            <a:off x="594444" y="3740571"/>
            <a:ext cx="1439863" cy="1588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" name="TextBox 47"/>
          <p:cNvSpPr txBox="1">
            <a:spLocks noChangeArrowheads="1"/>
          </p:cNvSpPr>
          <p:nvPr/>
        </p:nvSpPr>
        <p:spPr bwMode="auto">
          <a:xfrm>
            <a:off x="1386607" y="3705646"/>
            <a:ext cx="4286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51520" y="2079589"/>
            <a:ext cx="1782787" cy="584200"/>
            <a:chOff x="4013349" y="2169021"/>
            <a:chExt cx="1782787" cy="584200"/>
          </a:xfrm>
        </p:grpSpPr>
        <p:grpSp>
          <p:nvGrpSpPr>
            <p:cNvPr id="35" name="组合 32"/>
            <p:cNvGrpSpPr/>
            <p:nvPr/>
          </p:nvGrpSpPr>
          <p:grpSpPr bwMode="auto">
            <a:xfrm>
              <a:off x="4154661" y="2169021"/>
              <a:ext cx="1630362" cy="584200"/>
              <a:chOff x="3655369" y="4287040"/>
              <a:chExt cx="1631011" cy="584775"/>
            </a:xfrm>
          </p:grpSpPr>
          <p:cxnSp>
            <p:nvCxnSpPr>
              <p:cNvPr id="36" name="直接连接符 30"/>
              <p:cNvCxnSpPr>
                <a:cxnSpLocks noChangeShapeType="1"/>
              </p:cNvCxnSpPr>
              <p:nvPr/>
            </p:nvCxnSpPr>
            <p:spPr bwMode="auto">
              <a:xfrm>
                <a:off x="4000496" y="4439607"/>
                <a:ext cx="1285884" cy="1588"/>
              </a:xfrm>
              <a:prstGeom prst="line">
                <a:avLst/>
              </a:prstGeom>
              <a:noFill/>
              <a:ln w="25400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37" name="TextBox 31"/>
              <p:cNvSpPr txBox="1">
                <a:spLocks noChangeArrowheads="1"/>
              </p:cNvSpPr>
              <p:nvPr/>
            </p:nvSpPr>
            <p:spPr bwMode="auto">
              <a:xfrm>
                <a:off x="3655369" y="4287040"/>
                <a:ext cx="857256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)</a:t>
                </a:r>
                <a:endParaRPr lang="zh-CN" altLang="en-US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4013349" y="2219820"/>
              <a:ext cx="1782787" cy="531617"/>
              <a:chOff x="841847" y="2069204"/>
              <a:chExt cx="1782787" cy="531617"/>
            </a:xfrm>
          </p:grpSpPr>
          <p:sp>
            <p:nvSpPr>
              <p:cNvPr id="39" name="TextBox 28"/>
              <p:cNvSpPr txBox="1">
                <a:spLocks noChangeArrowheads="1"/>
              </p:cNvSpPr>
              <p:nvPr/>
            </p:nvSpPr>
            <p:spPr bwMode="auto">
              <a:xfrm>
                <a:off x="1195884" y="2069204"/>
                <a:ext cx="1428750" cy="522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8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8  4</a:t>
                </a:r>
                <a:endPara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40" name="TextBox 35"/>
              <p:cNvSpPr txBox="1">
                <a:spLocks noChangeArrowheads="1"/>
              </p:cNvSpPr>
              <p:nvPr/>
            </p:nvSpPr>
            <p:spPr bwMode="auto">
              <a:xfrm>
                <a:off x="841847" y="2078533"/>
                <a:ext cx="428625" cy="522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8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4</a:t>
                </a:r>
                <a:endPara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2493094" y="2079589"/>
            <a:ext cx="1782787" cy="584200"/>
            <a:chOff x="4013349" y="2169021"/>
            <a:chExt cx="1782787" cy="584200"/>
          </a:xfrm>
        </p:grpSpPr>
        <p:grpSp>
          <p:nvGrpSpPr>
            <p:cNvPr id="48" name="组合 32"/>
            <p:cNvGrpSpPr/>
            <p:nvPr/>
          </p:nvGrpSpPr>
          <p:grpSpPr bwMode="auto">
            <a:xfrm>
              <a:off x="4154661" y="2169021"/>
              <a:ext cx="1630362" cy="584200"/>
              <a:chOff x="3655369" y="4287040"/>
              <a:chExt cx="1631011" cy="584775"/>
            </a:xfrm>
          </p:grpSpPr>
          <p:cxnSp>
            <p:nvCxnSpPr>
              <p:cNvPr id="52" name="直接连接符 30"/>
              <p:cNvCxnSpPr>
                <a:cxnSpLocks noChangeShapeType="1"/>
              </p:cNvCxnSpPr>
              <p:nvPr/>
            </p:nvCxnSpPr>
            <p:spPr bwMode="auto">
              <a:xfrm>
                <a:off x="4000496" y="4439607"/>
                <a:ext cx="1285884" cy="1588"/>
              </a:xfrm>
              <a:prstGeom prst="line">
                <a:avLst/>
              </a:prstGeom>
              <a:noFill/>
              <a:ln w="25400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53" name="TextBox 31"/>
              <p:cNvSpPr txBox="1">
                <a:spLocks noChangeArrowheads="1"/>
              </p:cNvSpPr>
              <p:nvPr/>
            </p:nvSpPr>
            <p:spPr bwMode="auto">
              <a:xfrm>
                <a:off x="3655369" y="4287040"/>
                <a:ext cx="857256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)</a:t>
                </a:r>
                <a:endParaRPr lang="zh-CN" altLang="en-US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4013349" y="2219820"/>
              <a:ext cx="1782787" cy="531617"/>
              <a:chOff x="841847" y="2069204"/>
              <a:chExt cx="1782787" cy="531617"/>
            </a:xfrm>
          </p:grpSpPr>
          <p:sp>
            <p:nvSpPr>
              <p:cNvPr id="50" name="TextBox 28"/>
              <p:cNvSpPr txBox="1">
                <a:spLocks noChangeArrowheads="1"/>
              </p:cNvSpPr>
              <p:nvPr/>
            </p:nvSpPr>
            <p:spPr bwMode="auto">
              <a:xfrm>
                <a:off x="1195884" y="2069204"/>
                <a:ext cx="1428750" cy="522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8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9  6</a:t>
                </a:r>
                <a:endPara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1" name="TextBox 35"/>
              <p:cNvSpPr txBox="1">
                <a:spLocks noChangeArrowheads="1"/>
              </p:cNvSpPr>
              <p:nvPr/>
            </p:nvSpPr>
            <p:spPr bwMode="auto">
              <a:xfrm>
                <a:off x="841847" y="2078533"/>
                <a:ext cx="428625" cy="522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8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3</a:t>
                </a:r>
                <a:endPara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4734668" y="2079589"/>
            <a:ext cx="1782787" cy="584200"/>
            <a:chOff x="4013349" y="2169021"/>
            <a:chExt cx="1782787" cy="584200"/>
          </a:xfrm>
        </p:grpSpPr>
        <p:grpSp>
          <p:nvGrpSpPr>
            <p:cNvPr id="55" name="组合 32"/>
            <p:cNvGrpSpPr/>
            <p:nvPr/>
          </p:nvGrpSpPr>
          <p:grpSpPr bwMode="auto">
            <a:xfrm>
              <a:off x="4154661" y="2169021"/>
              <a:ext cx="1630362" cy="584200"/>
              <a:chOff x="3655369" y="4287040"/>
              <a:chExt cx="1631011" cy="584775"/>
            </a:xfrm>
          </p:grpSpPr>
          <p:cxnSp>
            <p:nvCxnSpPr>
              <p:cNvPr id="59" name="直接连接符 30"/>
              <p:cNvCxnSpPr>
                <a:cxnSpLocks noChangeShapeType="1"/>
              </p:cNvCxnSpPr>
              <p:nvPr/>
            </p:nvCxnSpPr>
            <p:spPr bwMode="auto">
              <a:xfrm>
                <a:off x="4000496" y="4439607"/>
                <a:ext cx="1285884" cy="1588"/>
              </a:xfrm>
              <a:prstGeom prst="line">
                <a:avLst/>
              </a:prstGeom>
              <a:noFill/>
              <a:ln w="25400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60" name="TextBox 31"/>
              <p:cNvSpPr txBox="1">
                <a:spLocks noChangeArrowheads="1"/>
              </p:cNvSpPr>
              <p:nvPr/>
            </p:nvSpPr>
            <p:spPr bwMode="auto">
              <a:xfrm>
                <a:off x="3655369" y="4287040"/>
                <a:ext cx="857256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)</a:t>
                </a:r>
                <a:endParaRPr lang="zh-CN" altLang="en-US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4013349" y="2219820"/>
              <a:ext cx="1782787" cy="531617"/>
              <a:chOff x="841847" y="2069204"/>
              <a:chExt cx="1782787" cy="531617"/>
            </a:xfrm>
          </p:grpSpPr>
          <p:sp>
            <p:nvSpPr>
              <p:cNvPr id="57" name="TextBox 28"/>
              <p:cNvSpPr txBox="1">
                <a:spLocks noChangeArrowheads="1"/>
              </p:cNvSpPr>
              <p:nvPr/>
            </p:nvSpPr>
            <p:spPr bwMode="auto">
              <a:xfrm>
                <a:off x="1195884" y="2069204"/>
                <a:ext cx="1428750" cy="522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8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6  </a:t>
                </a:r>
                <a:r>
                  <a:rPr lang="en-US" altLang="zh-CN" sz="28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5</a:t>
                </a:r>
                <a:endPara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8" name="TextBox 35"/>
              <p:cNvSpPr txBox="1">
                <a:spLocks noChangeArrowheads="1"/>
              </p:cNvSpPr>
              <p:nvPr/>
            </p:nvSpPr>
            <p:spPr bwMode="auto">
              <a:xfrm>
                <a:off x="841847" y="2078533"/>
                <a:ext cx="428625" cy="522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8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2</a:t>
                </a:r>
                <a:endPara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6976242" y="2079589"/>
            <a:ext cx="1782787" cy="584200"/>
            <a:chOff x="4013349" y="2169021"/>
            <a:chExt cx="1782787" cy="584200"/>
          </a:xfrm>
        </p:grpSpPr>
        <p:grpSp>
          <p:nvGrpSpPr>
            <p:cNvPr id="62" name="组合 32"/>
            <p:cNvGrpSpPr/>
            <p:nvPr/>
          </p:nvGrpSpPr>
          <p:grpSpPr bwMode="auto">
            <a:xfrm>
              <a:off x="4154661" y="2169021"/>
              <a:ext cx="1630362" cy="584200"/>
              <a:chOff x="3655369" y="4287040"/>
              <a:chExt cx="1631011" cy="584775"/>
            </a:xfrm>
          </p:grpSpPr>
          <p:cxnSp>
            <p:nvCxnSpPr>
              <p:cNvPr id="66" name="直接连接符 30"/>
              <p:cNvCxnSpPr>
                <a:cxnSpLocks noChangeShapeType="1"/>
              </p:cNvCxnSpPr>
              <p:nvPr/>
            </p:nvCxnSpPr>
            <p:spPr bwMode="auto">
              <a:xfrm>
                <a:off x="4000496" y="4439607"/>
                <a:ext cx="1285884" cy="1588"/>
              </a:xfrm>
              <a:prstGeom prst="line">
                <a:avLst/>
              </a:prstGeom>
              <a:noFill/>
              <a:ln w="25400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67" name="TextBox 31"/>
              <p:cNvSpPr txBox="1">
                <a:spLocks noChangeArrowheads="1"/>
              </p:cNvSpPr>
              <p:nvPr/>
            </p:nvSpPr>
            <p:spPr bwMode="auto">
              <a:xfrm>
                <a:off x="3655369" y="4287040"/>
                <a:ext cx="857256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)</a:t>
                </a:r>
                <a:endParaRPr lang="zh-CN" altLang="en-US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4013349" y="2219820"/>
              <a:ext cx="1782787" cy="531617"/>
              <a:chOff x="841847" y="2069204"/>
              <a:chExt cx="1782787" cy="531617"/>
            </a:xfrm>
          </p:grpSpPr>
          <p:sp>
            <p:nvSpPr>
              <p:cNvPr id="64" name="TextBox 28"/>
              <p:cNvSpPr txBox="1">
                <a:spLocks noChangeArrowheads="1"/>
              </p:cNvSpPr>
              <p:nvPr/>
            </p:nvSpPr>
            <p:spPr bwMode="auto">
              <a:xfrm>
                <a:off x="1195884" y="2069204"/>
                <a:ext cx="1428750" cy="522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8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5  6</a:t>
                </a:r>
                <a:endPara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5" name="TextBox 35"/>
              <p:cNvSpPr txBox="1">
                <a:spLocks noChangeArrowheads="1"/>
              </p:cNvSpPr>
              <p:nvPr/>
            </p:nvSpPr>
            <p:spPr bwMode="auto">
              <a:xfrm>
                <a:off x="841847" y="2078533"/>
                <a:ext cx="428625" cy="522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8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5</a:t>
                </a:r>
                <a:endPara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68" name="TextBox 36"/>
          <p:cNvSpPr txBox="1">
            <a:spLocks noChangeArrowheads="1"/>
          </p:cNvSpPr>
          <p:nvPr/>
        </p:nvSpPr>
        <p:spPr bwMode="auto">
          <a:xfrm>
            <a:off x="3059832" y="1720354"/>
            <a:ext cx="4286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9" name="TextBox 37"/>
          <p:cNvSpPr txBox="1">
            <a:spLocks noChangeArrowheads="1"/>
          </p:cNvSpPr>
          <p:nvPr/>
        </p:nvSpPr>
        <p:spPr bwMode="auto">
          <a:xfrm>
            <a:off x="3059832" y="2499742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70" name="直接连接符 69"/>
          <p:cNvCxnSpPr>
            <a:cxnSpLocks noChangeShapeType="1"/>
          </p:cNvCxnSpPr>
          <p:nvPr/>
        </p:nvCxnSpPr>
        <p:spPr bwMode="auto">
          <a:xfrm>
            <a:off x="2980630" y="2999805"/>
            <a:ext cx="1285875" cy="1587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" name="TextBox 42"/>
          <p:cNvSpPr txBox="1">
            <a:spLocks noChangeArrowheads="1"/>
          </p:cNvSpPr>
          <p:nvPr/>
        </p:nvSpPr>
        <p:spPr bwMode="auto">
          <a:xfrm>
            <a:off x="3636268" y="2928367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2" name="TextBox 43"/>
          <p:cNvSpPr txBox="1">
            <a:spLocks noChangeArrowheads="1"/>
          </p:cNvSpPr>
          <p:nvPr/>
        </p:nvSpPr>
        <p:spPr bwMode="auto">
          <a:xfrm>
            <a:off x="3656732" y="1707654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3" name="TextBox 44"/>
          <p:cNvSpPr txBox="1">
            <a:spLocks noChangeArrowheads="1"/>
          </p:cNvSpPr>
          <p:nvPr/>
        </p:nvSpPr>
        <p:spPr bwMode="auto">
          <a:xfrm>
            <a:off x="3636268" y="3285555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74" name="直接连接符 73"/>
          <p:cNvCxnSpPr>
            <a:cxnSpLocks noChangeShapeType="1"/>
          </p:cNvCxnSpPr>
          <p:nvPr/>
        </p:nvCxnSpPr>
        <p:spPr bwMode="auto">
          <a:xfrm>
            <a:off x="2844105" y="3763392"/>
            <a:ext cx="1439863" cy="1588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5" name="TextBox 47"/>
          <p:cNvSpPr txBox="1">
            <a:spLocks noChangeArrowheads="1"/>
          </p:cNvSpPr>
          <p:nvPr/>
        </p:nvSpPr>
        <p:spPr bwMode="auto">
          <a:xfrm>
            <a:off x="3636268" y="3728467"/>
            <a:ext cx="4286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3" name="TextBox 36"/>
          <p:cNvSpPr txBox="1">
            <a:spLocks noChangeArrowheads="1"/>
          </p:cNvSpPr>
          <p:nvPr/>
        </p:nvSpPr>
        <p:spPr bwMode="auto">
          <a:xfrm>
            <a:off x="5328000" y="1720354"/>
            <a:ext cx="4286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4" name="TextBox 37"/>
          <p:cNvSpPr txBox="1">
            <a:spLocks noChangeArrowheads="1"/>
          </p:cNvSpPr>
          <p:nvPr/>
        </p:nvSpPr>
        <p:spPr bwMode="auto">
          <a:xfrm>
            <a:off x="5328000" y="2499742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5" name="直接连接符 84"/>
          <p:cNvCxnSpPr>
            <a:cxnSpLocks noChangeShapeType="1"/>
          </p:cNvCxnSpPr>
          <p:nvPr/>
        </p:nvCxnSpPr>
        <p:spPr bwMode="auto">
          <a:xfrm>
            <a:off x="5212581" y="2999805"/>
            <a:ext cx="1285875" cy="1587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6" name="TextBox 42"/>
          <p:cNvSpPr txBox="1">
            <a:spLocks noChangeArrowheads="1"/>
          </p:cNvSpPr>
          <p:nvPr/>
        </p:nvSpPr>
        <p:spPr bwMode="auto">
          <a:xfrm>
            <a:off x="5868219" y="2928367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7" name="TextBox 43"/>
          <p:cNvSpPr txBox="1">
            <a:spLocks noChangeArrowheads="1"/>
          </p:cNvSpPr>
          <p:nvPr/>
        </p:nvSpPr>
        <p:spPr bwMode="auto">
          <a:xfrm>
            <a:off x="5868144" y="1707654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8" name="TextBox 44"/>
          <p:cNvSpPr txBox="1">
            <a:spLocks noChangeArrowheads="1"/>
          </p:cNvSpPr>
          <p:nvPr/>
        </p:nvSpPr>
        <p:spPr bwMode="auto">
          <a:xfrm>
            <a:off x="5868219" y="3285555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9" name="直接连接符 88"/>
          <p:cNvCxnSpPr>
            <a:cxnSpLocks noChangeShapeType="1"/>
          </p:cNvCxnSpPr>
          <p:nvPr/>
        </p:nvCxnSpPr>
        <p:spPr bwMode="auto">
          <a:xfrm>
            <a:off x="5076056" y="3763392"/>
            <a:ext cx="1439863" cy="1588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0" name="TextBox 47"/>
          <p:cNvSpPr txBox="1">
            <a:spLocks noChangeArrowheads="1"/>
          </p:cNvSpPr>
          <p:nvPr/>
        </p:nvSpPr>
        <p:spPr bwMode="auto">
          <a:xfrm>
            <a:off x="5868219" y="3728467"/>
            <a:ext cx="4286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" name="TextBox 36"/>
          <p:cNvSpPr txBox="1">
            <a:spLocks noChangeArrowheads="1"/>
          </p:cNvSpPr>
          <p:nvPr/>
        </p:nvSpPr>
        <p:spPr bwMode="auto">
          <a:xfrm>
            <a:off x="7560248" y="1720354"/>
            <a:ext cx="4286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" name="TextBox 37"/>
          <p:cNvSpPr txBox="1">
            <a:spLocks noChangeArrowheads="1"/>
          </p:cNvSpPr>
          <p:nvPr/>
        </p:nvSpPr>
        <p:spPr bwMode="auto">
          <a:xfrm>
            <a:off x="7560248" y="2499742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93" name="直接连接符 92"/>
          <p:cNvCxnSpPr>
            <a:cxnSpLocks noChangeShapeType="1"/>
          </p:cNvCxnSpPr>
          <p:nvPr/>
        </p:nvCxnSpPr>
        <p:spPr bwMode="auto">
          <a:xfrm>
            <a:off x="7444829" y="2999805"/>
            <a:ext cx="1285875" cy="1587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4" name="TextBox 42"/>
          <p:cNvSpPr txBox="1">
            <a:spLocks noChangeArrowheads="1"/>
          </p:cNvSpPr>
          <p:nvPr/>
        </p:nvSpPr>
        <p:spPr bwMode="auto">
          <a:xfrm>
            <a:off x="8100467" y="2928367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5" name="TextBox 43"/>
          <p:cNvSpPr txBox="1">
            <a:spLocks noChangeArrowheads="1"/>
          </p:cNvSpPr>
          <p:nvPr/>
        </p:nvSpPr>
        <p:spPr bwMode="auto">
          <a:xfrm>
            <a:off x="8100392" y="1707654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6" name="TextBox 44"/>
          <p:cNvSpPr txBox="1">
            <a:spLocks noChangeArrowheads="1"/>
          </p:cNvSpPr>
          <p:nvPr/>
        </p:nvSpPr>
        <p:spPr bwMode="auto">
          <a:xfrm>
            <a:off x="8100467" y="3285555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97" name="直接连接符 96"/>
          <p:cNvCxnSpPr>
            <a:cxnSpLocks noChangeShapeType="1"/>
          </p:cNvCxnSpPr>
          <p:nvPr/>
        </p:nvCxnSpPr>
        <p:spPr bwMode="auto">
          <a:xfrm>
            <a:off x="7308304" y="3763392"/>
            <a:ext cx="1439863" cy="1588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" name="TextBox 47"/>
          <p:cNvSpPr txBox="1">
            <a:spLocks noChangeArrowheads="1"/>
          </p:cNvSpPr>
          <p:nvPr/>
        </p:nvSpPr>
        <p:spPr bwMode="auto">
          <a:xfrm>
            <a:off x="8100467" y="3728467"/>
            <a:ext cx="4286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6" name="图片 7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7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9" name="图片 7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0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7" grpId="0"/>
      <p:bldP spid="28" grpId="0"/>
      <p:bldP spid="30" grpId="0"/>
      <p:bldP spid="31" grpId="0"/>
      <p:bldP spid="32" grpId="0"/>
      <p:bldP spid="34" grpId="0"/>
      <p:bldP spid="68" grpId="0"/>
      <p:bldP spid="69" grpId="0"/>
      <p:bldP spid="71" grpId="0"/>
      <p:bldP spid="72" grpId="0"/>
      <p:bldP spid="73" grpId="0"/>
      <p:bldP spid="75" grpId="0"/>
      <p:bldP spid="83" grpId="0"/>
      <p:bldP spid="84" grpId="0"/>
      <p:bldP spid="86" grpId="0"/>
      <p:bldP spid="87" grpId="0"/>
      <p:bldP spid="88" grpId="0"/>
      <p:bldP spid="90" grpId="0"/>
      <p:bldP spid="91" grpId="0"/>
      <p:bldP spid="92" grpId="0"/>
      <p:bldP spid="94" grpId="0"/>
      <p:bldP spid="95" grpId="0"/>
      <p:bldP spid="96" grpId="0"/>
      <p:bldP spid="9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462607" y="411510"/>
            <a:ext cx="348711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下面的计算正确吗？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J4.eps" descr="id:2147499913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1403648" y="1192863"/>
            <a:ext cx="1173587" cy="2394560"/>
          </a:xfrm>
          <a:prstGeom prst="rect">
            <a:avLst/>
          </a:prstGeom>
          <a:noFill/>
        </p:spPr>
      </p:pic>
      <p:grpSp>
        <p:nvGrpSpPr>
          <p:cNvPr id="2" name="组合 1"/>
          <p:cNvGrpSpPr/>
          <p:nvPr/>
        </p:nvGrpSpPr>
        <p:grpSpPr>
          <a:xfrm>
            <a:off x="2699792" y="3036237"/>
            <a:ext cx="3744416" cy="1479729"/>
            <a:chOff x="2699792" y="3036237"/>
            <a:chExt cx="3744416" cy="1479729"/>
          </a:xfrm>
          <a:noFill/>
        </p:grpSpPr>
        <p:grpSp>
          <p:nvGrpSpPr>
            <p:cNvPr id="26" name="组合 4"/>
            <p:cNvGrpSpPr/>
            <p:nvPr/>
          </p:nvGrpSpPr>
          <p:grpSpPr bwMode="auto">
            <a:xfrm>
              <a:off x="3779912" y="3435846"/>
              <a:ext cx="2664296" cy="1038389"/>
              <a:chOff x="2366021" y="1091504"/>
              <a:chExt cx="3177689" cy="667083"/>
            </a:xfrm>
            <a:grpFill/>
          </p:grpSpPr>
          <p:sp>
            <p:nvSpPr>
              <p:cNvPr id="27" name="云形标注 82"/>
              <p:cNvSpPr>
                <a:spLocks noChangeArrowheads="1"/>
              </p:cNvSpPr>
              <p:nvPr/>
            </p:nvSpPr>
            <p:spPr bwMode="auto">
              <a:xfrm>
                <a:off x="2366021" y="1091504"/>
                <a:ext cx="3177689" cy="667083"/>
              </a:xfrm>
              <a:prstGeom prst="cloudCallout">
                <a:avLst>
                  <a:gd name="adj1" fmla="val -64917"/>
                  <a:gd name="adj2" fmla="val 8497"/>
                </a:avLst>
              </a:prstGeom>
              <a:grpFill/>
              <a:ln w="19050" algn="ctr">
                <a:solidFill>
                  <a:srgbClr val="82583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8" name="矩形 4"/>
              <p:cNvSpPr>
                <a:spLocks noChangeArrowheads="1"/>
              </p:cNvSpPr>
              <p:nvPr/>
            </p:nvSpPr>
            <p:spPr bwMode="auto">
              <a:xfrm>
                <a:off x="2568549" y="1217437"/>
                <a:ext cx="2842939" cy="41521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用两位数十位上的数除以</a:t>
                </a:r>
                <a:r>
                  <a:rPr lang="en-US" altLang="zh-CN" sz="1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r>
                  <a:rPr lang="zh-CN" altLang="en-US" sz="1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时</a:t>
                </a:r>
                <a:r>
                  <a:rPr lang="en-US" altLang="zh-CN" sz="1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,</a:t>
                </a:r>
                <a:r>
                  <a:rPr lang="zh-CN" altLang="en-US" sz="1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商写小</a:t>
                </a:r>
                <a:r>
                  <a:rPr lang="zh-CN" altLang="en-US" sz="18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了</a:t>
                </a:r>
                <a:r>
                  <a:rPr lang="zh-CN" altLang="en-US" sz="1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flipH="1">
              <a:off x="2699792" y="3036237"/>
              <a:ext cx="576064" cy="1479729"/>
            </a:xfrm>
            <a:prstGeom prst="rect">
              <a:avLst/>
            </a:prstGeom>
            <a:grpFill/>
          </p:spPr>
        </p:pic>
      </p:grpSp>
      <p:grpSp>
        <p:nvGrpSpPr>
          <p:cNvPr id="3" name="组合 2"/>
          <p:cNvGrpSpPr/>
          <p:nvPr/>
        </p:nvGrpSpPr>
        <p:grpSpPr>
          <a:xfrm>
            <a:off x="3635896" y="987574"/>
            <a:ext cx="4811635" cy="2016223"/>
            <a:chOff x="3635896" y="987574"/>
            <a:chExt cx="4811635" cy="2016223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flipH="1">
              <a:off x="7596336" y="1491630"/>
              <a:ext cx="851195" cy="1512167"/>
            </a:xfrm>
            <a:prstGeom prst="rect">
              <a:avLst/>
            </a:prstGeom>
          </p:spPr>
        </p:pic>
        <p:grpSp>
          <p:nvGrpSpPr>
            <p:cNvPr id="30" name="组合 4"/>
            <p:cNvGrpSpPr/>
            <p:nvPr/>
          </p:nvGrpSpPr>
          <p:grpSpPr bwMode="auto">
            <a:xfrm>
              <a:off x="3635896" y="987574"/>
              <a:ext cx="3528392" cy="1728191"/>
              <a:chOff x="1898976" y="1037245"/>
              <a:chExt cx="3870169" cy="1110226"/>
            </a:xfrm>
            <a:noFill/>
          </p:grpSpPr>
          <p:sp>
            <p:nvSpPr>
              <p:cNvPr id="31" name="云形标注 82"/>
              <p:cNvSpPr>
                <a:spLocks noChangeArrowheads="1"/>
              </p:cNvSpPr>
              <p:nvPr/>
            </p:nvSpPr>
            <p:spPr bwMode="auto">
              <a:xfrm>
                <a:off x="1898976" y="1037245"/>
                <a:ext cx="3870169" cy="1110226"/>
              </a:xfrm>
              <a:prstGeom prst="cloudCallout">
                <a:avLst>
                  <a:gd name="adj1" fmla="val 66365"/>
                  <a:gd name="adj2" fmla="val 7381"/>
                </a:avLst>
              </a:prstGeom>
              <a:grpFill/>
              <a:ln w="19050" algn="ctr">
                <a:solidFill>
                  <a:srgbClr val="82583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2" name="矩形 4"/>
              <p:cNvSpPr>
                <a:spLocks noChangeArrowheads="1"/>
              </p:cNvSpPr>
              <p:nvPr/>
            </p:nvSpPr>
            <p:spPr bwMode="auto">
              <a:xfrm>
                <a:off x="2128459" y="1172297"/>
                <a:ext cx="3212142" cy="77111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先</a:t>
                </a:r>
                <a:r>
                  <a:rPr lang="zh-CN" altLang="en-US" sz="1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用</a:t>
                </a:r>
                <a:r>
                  <a:rPr lang="zh-CN" altLang="en-US" sz="1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十位</a:t>
                </a:r>
                <a:r>
                  <a:rPr lang="zh-CN" altLang="en-US" sz="1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上的</a:t>
                </a:r>
                <a:r>
                  <a:rPr lang="en-US" altLang="zh-CN" sz="1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8</a:t>
                </a:r>
                <a:r>
                  <a:rPr lang="zh-CN" altLang="en-US" sz="1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除以</a:t>
                </a:r>
                <a:r>
                  <a:rPr lang="en-US" altLang="zh-CN" sz="1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4,</a:t>
                </a:r>
                <a:r>
                  <a:rPr lang="zh-CN" altLang="en-US" sz="1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商是</a:t>
                </a:r>
                <a:r>
                  <a:rPr lang="en-US" altLang="zh-CN" sz="1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2,</a:t>
                </a:r>
                <a:r>
                  <a:rPr lang="zh-CN" altLang="en-US" sz="1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写在商的</a:t>
                </a:r>
                <a:r>
                  <a:rPr lang="zh-CN" altLang="en-US" sz="1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十位</a:t>
                </a:r>
                <a:r>
                  <a:rPr lang="zh-CN" altLang="en-US" sz="1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上</a:t>
                </a:r>
                <a:r>
                  <a:rPr lang="en-US" altLang="zh-CN" sz="18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;</a:t>
                </a:r>
                <a:endParaRPr lang="en-US" altLang="zh-CN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然后</a:t>
                </a:r>
                <a:r>
                  <a:rPr lang="zh-CN" altLang="en-US" sz="1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再用</a:t>
                </a:r>
                <a:r>
                  <a:rPr lang="zh-CN" altLang="en-US" sz="1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个位</a:t>
                </a:r>
                <a:r>
                  <a:rPr lang="zh-CN" altLang="en-US" sz="1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上的</a:t>
                </a:r>
                <a:r>
                  <a:rPr lang="en-US" altLang="zh-CN" sz="1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r>
                  <a:rPr lang="zh-CN" altLang="en-US" sz="1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除以</a:t>
                </a:r>
                <a:r>
                  <a:rPr lang="en-US" altLang="zh-CN" sz="1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4,</a:t>
                </a:r>
                <a:r>
                  <a:rPr lang="zh-CN" altLang="en-US" sz="1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商是</a:t>
                </a:r>
                <a:r>
                  <a:rPr lang="en-US" altLang="zh-CN" sz="1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1,</a:t>
                </a:r>
                <a:r>
                  <a:rPr lang="zh-CN" altLang="en-US" sz="1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写在商的</a:t>
                </a:r>
                <a:r>
                  <a:rPr lang="zh-CN" altLang="en-US" sz="1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个位</a:t>
                </a:r>
                <a:r>
                  <a:rPr lang="zh-CN" altLang="en-US" sz="1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上。</a:t>
                </a:r>
                <a:endPara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pic>
        <p:nvPicPr>
          <p:cNvPr id="33" name="J5.eps" descr="id:2147499920;FounderCES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4527385" y="1235566"/>
            <a:ext cx="1169349" cy="2385913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395535" y="339502"/>
            <a:ext cx="839858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个桃子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平均分给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只猴子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每只猴子分多少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52"/>
          <p:cNvSpPr txBox="1">
            <a:spLocks noChangeArrowheads="1"/>
          </p:cNvSpPr>
          <p:nvPr/>
        </p:nvSpPr>
        <p:spPr bwMode="auto">
          <a:xfrm>
            <a:off x="2826200" y="2715766"/>
            <a:ext cx="36900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56"/>
          <p:cNvSpPr txBox="1">
            <a:spLocks noChangeArrowheads="1"/>
          </p:cNvSpPr>
          <p:nvPr/>
        </p:nvSpPr>
        <p:spPr bwMode="auto">
          <a:xfrm>
            <a:off x="1835696" y="3730555"/>
            <a:ext cx="47148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答：每只猴子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51"/>
          <p:cNvSpPr txBox="1">
            <a:spLocks noChangeArrowheads="1"/>
          </p:cNvSpPr>
          <p:nvPr/>
        </p:nvSpPr>
        <p:spPr bwMode="auto">
          <a:xfrm>
            <a:off x="1835696" y="2728944"/>
            <a:ext cx="13505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36÷3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911993" y="431471"/>
            <a:ext cx="1598974" cy="412087"/>
          </a:xfrm>
          <a:prstGeom prst="roundRect">
            <a:avLst/>
          </a:prstGeom>
          <a:solidFill>
            <a:srgbClr val="FF0000">
              <a:alpha val="31000"/>
            </a:srgb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/>
          </a:p>
        </p:txBody>
      </p:sp>
      <p:sp>
        <p:nvSpPr>
          <p:cNvPr id="28" name="圆角矩形 27"/>
          <p:cNvSpPr/>
          <p:nvPr/>
        </p:nvSpPr>
        <p:spPr>
          <a:xfrm>
            <a:off x="4355976" y="483518"/>
            <a:ext cx="1437456" cy="360040"/>
          </a:xfrm>
          <a:prstGeom prst="roundRect">
            <a:avLst/>
          </a:prstGeom>
          <a:solidFill>
            <a:srgbClr val="FF0000">
              <a:alpha val="31000"/>
            </a:srgb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/>
          </a:p>
        </p:txBody>
      </p:sp>
      <p:cxnSp>
        <p:nvCxnSpPr>
          <p:cNvPr id="29" name="直接连接符 28"/>
          <p:cNvCxnSpPr/>
          <p:nvPr/>
        </p:nvCxnSpPr>
        <p:spPr bwMode="auto">
          <a:xfrm>
            <a:off x="6163243" y="915566"/>
            <a:ext cx="2225181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30" name="组合 29"/>
          <p:cNvGrpSpPr/>
          <p:nvPr/>
        </p:nvGrpSpPr>
        <p:grpSpPr>
          <a:xfrm flipH="1">
            <a:off x="3347861" y="1131590"/>
            <a:ext cx="2904355" cy="573445"/>
            <a:chOff x="2888962" y="3733412"/>
            <a:chExt cx="2943992" cy="813414"/>
          </a:xfrm>
          <a:noFill/>
        </p:grpSpPr>
        <p:sp>
          <p:nvSpPr>
            <p:cNvPr id="31" name="AutoShape 27"/>
            <p:cNvSpPr>
              <a:spLocks noChangeArrowheads="1"/>
            </p:cNvSpPr>
            <p:nvPr/>
          </p:nvSpPr>
          <p:spPr bwMode="auto">
            <a:xfrm>
              <a:off x="2901913" y="3733412"/>
              <a:ext cx="2785058" cy="813414"/>
            </a:xfrm>
            <a:prstGeom prst="wedgeRoundRectCallout">
              <a:avLst>
                <a:gd name="adj1" fmla="val -18007"/>
                <a:gd name="adj2" fmla="val -91869"/>
                <a:gd name="adj3" fmla="val 16667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2888962" y="3805957"/>
              <a:ext cx="2943992" cy="567550"/>
            </a:xfrm>
            <a:prstGeom prst="wedgeRoundRectCallou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求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36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里面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有多少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6" name="TextBox 36"/>
          <p:cNvSpPr txBox="1">
            <a:spLocks noChangeArrowheads="1"/>
          </p:cNvSpPr>
          <p:nvPr/>
        </p:nvSpPr>
        <p:spPr bwMode="auto">
          <a:xfrm>
            <a:off x="6252219" y="1769541"/>
            <a:ext cx="4286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37"/>
          <p:cNvSpPr txBox="1">
            <a:spLocks noChangeArrowheads="1"/>
          </p:cNvSpPr>
          <p:nvPr/>
        </p:nvSpPr>
        <p:spPr bwMode="auto">
          <a:xfrm>
            <a:off x="6252219" y="2548929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5" name="直接连接符 44"/>
          <p:cNvCxnSpPr>
            <a:cxnSpLocks noChangeShapeType="1"/>
          </p:cNvCxnSpPr>
          <p:nvPr/>
        </p:nvCxnSpPr>
        <p:spPr bwMode="auto">
          <a:xfrm>
            <a:off x="6131569" y="3048992"/>
            <a:ext cx="1285875" cy="1587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" name="TextBox 42"/>
          <p:cNvSpPr txBox="1">
            <a:spLocks noChangeArrowheads="1"/>
          </p:cNvSpPr>
          <p:nvPr/>
        </p:nvSpPr>
        <p:spPr bwMode="auto">
          <a:xfrm>
            <a:off x="6787207" y="2977554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43"/>
          <p:cNvSpPr txBox="1">
            <a:spLocks noChangeArrowheads="1"/>
          </p:cNvSpPr>
          <p:nvPr/>
        </p:nvSpPr>
        <p:spPr bwMode="auto">
          <a:xfrm>
            <a:off x="6807671" y="1756841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44"/>
          <p:cNvSpPr txBox="1">
            <a:spLocks noChangeArrowheads="1"/>
          </p:cNvSpPr>
          <p:nvPr/>
        </p:nvSpPr>
        <p:spPr bwMode="auto">
          <a:xfrm>
            <a:off x="6787207" y="3334742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9" name="直接连接符 48"/>
          <p:cNvCxnSpPr>
            <a:cxnSpLocks noChangeShapeType="1"/>
          </p:cNvCxnSpPr>
          <p:nvPr/>
        </p:nvCxnSpPr>
        <p:spPr bwMode="auto">
          <a:xfrm>
            <a:off x="5995044" y="3812579"/>
            <a:ext cx="1439863" cy="1588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0" name="TextBox 47"/>
          <p:cNvSpPr txBox="1">
            <a:spLocks noChangeArrowheads="1"/>
          </p:cNvSpPr>
          <p:nvPr/>
        </p:nvSpPr>
        <p:spPr bwMode="auto">
          <a:xfrm>
            <a:off x="6787207" y="3777654"/>
            <a:ext cx="4286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5652120" y="2151597"/>
            <a:ext cx="1782787" cy="584200"/>
            <a:chOff x="4013349" y="2169021"/>
            <a:chExt cx="1782787" cy="584200"/>
          </a:xfrm>
        </p:grpSpPr>
        <p:grpSp>
          <p:nvGrpSpPr>
            <p:cNvPr id="52" name="组合 32"/>
            <p:cNvGrpSpPr/>
            <p:nvPr/>
          </p:nvGrpSpPr>
          <p:grpSpPr bwMode="auto">
            <a:xfrm>
              <a:off x="4154661" y="2169021"/>
              <a:ext cx="1630362" cy="584200"/>
              <a:chOff x="3655369" y="4287040"/>
              <a:chExt cx="1631011" cy="584775"/>
            </a:xfrm>
          </p:grpSpPr>
          <p:cxnSp>
            <p:nvCxnSpPr>
              <p:cNvPr id="56" name="直接连接符 30"/>
              <p:cNvCxnSpPr>
                <a:cxnSpLocks noChangeShapeType="1"/>
              </p:cNvCxnSpPr>
              <p:nvPr/>
            </p:nvCxnSpPr>
            <p:spPr bwMode="auto">
              <a:xfrm>
                <a:off x="4000496" y="4439607"/>
                <a:ext cx="1285884" cy="1588"/>
              </a:xfrm>
              <a:prstGeom prst="line">
                <a:avLst/>
              </a:prstGeom>
              <a:noFill/>
              <a:ln w="25400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57" name="TextBox 31"/>
              <p:cNvSpPr txBox="1">
                <a:spLocks noChangeArrowheads="1"/>
              </p:cNvSpPr>
              <p:nvPr/>
            </p:nvSpPr>
            <p:spPr bwMode="auto">
              <a:xfrm>
                <a:off x="3655369" y="4287040"/>
                <a:ext cx="857256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)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4013349" y="2219820"/>
              <a:ext cx="1782787" cy="531617"/>
              <a:chOff x="841847" y="2069204"/>
              <a:chExt cx="1782787" cy="531617"/>
            </a:xfrm>
          </p:grpSpPr>
          <p:sp>
            <p:nvSpPr>
              <p:cNvPr id="54" name="TextBox 28"/>
              <p:cNvSpPr txBox="1">
                <a:spLocks noChangeArrowheads="1"/>
              </p:cNvSpPr>
              <p:nvPr/>
            </p:nvSpPr>
            <p:spPr bwMode="auto">
              <a:xfrm>
                <a:off x="1195884" y="2069204"/>
                <a:ext cx="1428750" cy="522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3  6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5" name="TextBox 35"/>
              <p:cNvSpPr txBox="1">
                <a:spLocks noChangeArrowheads="1"/>
              </p:cNvSpPr>
              <p:nvPr/>
            </p:nvSpPr>
            <p:spPr bwMode="auto">
              <a:xfrm>
                <a:off x="841847" y="2078533"/>
                <a:ext cx="428625" cy="522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cxnSp>
        <p:nvCxnSpPr>
          <p:cNvPr id="39" name="直接连接符 38"/>
          <p:cNvCxnSpPr/>
          <p:nvPr/>
        </p:nvCxnSpPr>
        <p:spPr bwMode="auto">
          <a:xfrm>
            <a:off x="539552" y="1347614"/>
            <a:ext cx="79208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12" name="组合 11"/>
          <p:cNvGrpSpPr/>
          <p:nvPr/>
        </p:nvGrpSpPr>
        <p:grpSpPr>
          <a:xfrm>
            <a:off x="611560" y="1563638"/>
            <a:ext cx="2952328" cy="1582166"/>
            <a:chOff x="611560" y="1563638"/>
            <a:chExt cx="2952328" cy="1582166"/>
          </a:xfrm>
        </p:grpSpPr>
        <p:sp>
          <p:nvSpPr>
            <p:cNvPr id="24" name="AutoShape 27"/>
            <p:cNvSpPr>
              <a:spLocks noChangeArrowheads="1"/>
            </p:cNvSpPr>
            <p:nvPr/>
          </p:nvSpPr>
          <p:spPr bwMode="auto">
            <a:xfrm>
              <a:off x="1683581" y="1855852"/>
              <a:ext cx="1880307" cy="412980"/>
            </a:xfrm>
            <a:prstGeom prst="wedgeRoundRectCallout">
              <a:avLst>
                <a:gd name="adj1" fmla="val -70873"/>
                <a:gd name="adj2" fmla="val -20382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  <a:defRPr/>
              </a:pPr>
              <a:r>
                <a:rPr lang="zh-CN" altLang="en-US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用除法计算</a:t>
              </a:r>
              <a:endPara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11560" y="1563638"/>
              <a:ext cx="1104039" cy="1582166"/>
            </a:xfrm>
            <a:prstGeom prst="rect">
              <a:avLst/>
            </a:prstGeom>
          </p:spPr>
        </p:pic>
      </p:grpSp>
      <p:grpSp>
        <p:nvGrpSpPr>
          <p:cNvPr id="43" name="组合 4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4" name="图片 4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7" grpId="0" animBg="1"/>
      <p:bldP spid="28" grpId="0" animBg="1"/>
      <p:bldP spid="36" grpId="0"/>
      <p:bldP spid="37" grpId="0"/>
      <p:bldP spid="46" grpId="0"/>
      <p:bldP spid="47" grpId="0"/>
      <p:bldP spid="48" grpId="0"/>
      <p:bldP spid="5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467544" y="339502"/>
            <a:ext cx="828092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淘气喜爱照相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笑笑帮他整理相册。一共有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46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张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照片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每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页相册能装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张。可以装满多少页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还剩几张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52"/>
          <p:cNvSpPr txBox="1">
            <a:spLocks noChangeArrowheads="1"/>
          </p:cNvSpPr>
          <p:nvPr/>
        </p:nvSpPr>
        <p:spPr bwMode="auto">
          <a:xfrm>
            <a:off x="2754192" y="2700271"/>
            <a:ext cx="36900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页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（张）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56"/>
          <p:cNvSpPr txBox="1">
            <a:spLocks noChangeArrowheads="1"/>
          </p:cNvSpPr>
          <p:nvPr/>
        </p:nvSpPr>
        <p:spPr bwMode="auto">
          <a:xfrm>
            <a:off x="1945357" y="3715060"/>
            <a:ext cx="47148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答：可以装满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页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还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剩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51"/>
          <p:cNvSpPr txBox="1">
            <a:spLocks noChangeArrowheads="1"/>
          </p:cNvSpPr>
          <p:nvPr/>
        </p:nvSpPr>
        <p:spPr bwMode="auto">
          <a:xfrm>
            <a:off x="1763688" y="2713449"/>
            <a:ext cx="13505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46÷4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AutoShape 27"/>
          <p:cNvSpPr>
            <a:spLocks noChangeArrowheads="1"/>
          </p:cNvSpPr>
          <p:nvPr/>
        </p:nvSpPr>
        <p:spPr bwMode="auto">
          <a:xfrm>
            <a:off x="1683581" y="2211710"/>
            <a:ext cx="1808299" cy="412980"/>
          </a:xfrm>
          <a:prstGeom prst="wedgeRoundRectCallout">
            <a:avLst>
              <a:gd name="adj1" fmla="val -70873"/>
              <a:gd name="adj2" fmla="val -20382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用除法计算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3670923" y="971562"/>
            <a:ext cx="1407757" cy="314600"/>
          </a:xfrm>
          <a:prstGeom prst="roundRect">
            <a:avLst/>
          </a:prstGeom>
          <a:solidFill>
            <a:srgbClr val="FF0000">
              <a:alpha val="31000"/>
            </a:srgb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/>
          </a:p>
        </p:txBody>
      </p:sp>
      <p:sp>
        <p:nvSpPr>
          <p:cNvPr id="28" name="圆角矩形 27"/>
          <p:cNvSpPr/>
          <p:nvPr/>
        </p:nvSpPr>
        <p:spPr>
          <a:xfrm>
            <a:off x="8115589" y="483518"/>
            <a:ext cx="560867" cy="420710"/>
          </a:xfrm>
          <a:prstGeom prst="roundRect">
            <a:avLst/>
          </a:prstGeom>
          <a:solidFill>
            <a:srgbClr val="FF0000">
              <a:alpha val="31000"/>
            </a:srgb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/>
          </a:p>
        </p:txBody>
      </p:sp>
      <p:cxnSp>
        <p:nvCxnSpPr>
          <p:cNvPr id="29" name="直接连接符 28"/>
          <p:cNvCxnSpPr/>
          <p:nvPr/>
        </p:nvCxnSpPr>
        <p:spPr bwMode="auto">
          <a:xfrm>
            <a:off x="5652120" y="1413791"/>
            <a:ext cx="2660105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30" name="组合 29"/>
          <p:cNvGrpSpPr/>
          <p:nvPr/>
        </p:nvGrpSpPr>
        <p:grpSpPr>
          <a:xfrm>
            <a:off x="3694569" y="1660025"/>
            <a:ext cx="2952328" cy="567180"/>
            <a:chOff x="2757897" y="3667235"/>
            <a:chExt cx="2952328" cy="879591"/>
          </a:xfrm>
          <a:noFill/>
        </p:grpSpPr>
        <p:sp>
          <p:nvSpPr>
            <p:cNvPr id="31" name="AutoShape 27"/>
            <p:cNvSpPr>
              <a:spLocks noChangeArrowheads="1"/>
            </p:cNvSpPr>
            <p:nvPr/>
          </p:nvSpPr>
          <p:spPr bwMode="auto">
            <a:xfrm>
              <a:off x="2901913" y="3733411"/>
              <a:ext cx="2785058" cy="813415"/>
            </a:xfrm>
            <a:prstGeom prst="wedgeRoundRectCallout">
              <a:avLst>
                <a:gd name="adj1" fmla="val -30435"/>
                <a:gd name="adj2" fmla="val -108787"/>
                <a:gd name="adj3" fmla="val 16667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2757897" y="3667235"/>
              <a:ext cx="2952328" cy="510778"/>
            </a:xfrm>
            <a:prstGeom prst="wedgeRoundRectCallou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求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46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里面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有多少个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TextBox 36"/>
          <p:cNvSpPr txBox="1">
            <a:spLocks noChangeArrowheads="1"/>
          </p:cNvSpPr>
          <p:nvPr/>
        </p:nvSpPr>
        <p:spPr bwMode="auto">
          <a:xfrm>
            <a:off x="6972299" y="1995686"/>
            <a:ext cx="4286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37"/>
          <p:cNvSpPr txBox="1">
            <a:spLocks noChangeArrowheads="1"/>
          </p:cNvSpPr>
          <p:nvPr/>
        </p:nvSpPr>
        <p:spPr bwMode="auto">
          <a:xfrm>
            <a:off x="6972299" y="2775074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6" name="直接连接符 25"/>
          <p:cNvCxnSpPr>
            <a:cxnSpLocks noChangeShapeType="1"/>
          </p:cNvCxnSpPr>
          <p:nvPr/>
        </p:nvCxnSpPr>
        <p:spPr bwMode="auto">
          <a:xfrm>
            <a:off x="6851649" y="3275137"/>
            <a:ext cx="1285875" cy="1587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" name="TextBox 42"/>
          <p:cNvSpPr txBox="1">
            <a:spLocks noChangeArrowheads="1"/>
          </p:cNvSpPr>
          <p:nvPr/>
        </p:nvSpPr>
        <p:spPr bwMode="auto">
          <a:xfrm>
            <a:off x="7507287" y="3203699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43"/>
          <p:cNvSpPr txBox="1">
            <a:spLocks noChangeArrowheads="1"/>
          </p:cNvSpPr>
          <p:nvPr/>
        </p:nvSpPr>
        <p:spPr bwMode="auto">
          <a:xfrm>
            <a:off x="7452320" y="2008153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44"/>
          <p:cNvSpPr txBox="1">
            <a:spLocks noChangeArrowheads="1"/>
          </p:cNvSpPr>
          <p:nvPr/>
        </p:nvSpPr>
        <p:spPr bwMode="auto">
          <a:xfrm>
            <a:off x="7507287" y="3560887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6372200" y="2377742"/>
            <a:ext cx="1782787" cy="584200"/>
            <a:chOff x="4013349" y="2169021"/>
            <a:chExt cx="1782787" cy="584200"/>
          </a:xfrm>
        </p:grpSpPr>
        <p:grpSp>
          <p:nvGrpSpPr>
            <p:cNvPr id="39" name="组合 32"/>
            <p:cNvGrpSpPr/>
            <p:nvPr/>
          </p:nvGrpSpPr>
          <p:grpSpPr bwMode="auto">
            <a:xfrm>
              <a:off x="4154661" y="2169021"/>
              <a:ext cx="1630362" cy="584200"/>
              <a:chOff x="3655369" y="4287040"/>
              <a:chExt cx="1631011" cy="584775"/>
            </a:xfrm>
          </p:grpSpPr>
          <p:cxnSp>
            <p:nvCxnSpPr>
              <p:cNvPr id="43" name="直接连接符 30"/>
              <p:cNvCxnSpPr>
                <a:cxnSpLocks noChangeShapeType="1"/>
              </p:cNvCxnSpPr>
              <p:nvPr/>
            </p:nvCxnSpPr>
            <p:spPr bwMode="auto">
              <a:xfrm>
                <a:off x="4000496" y="4439607"/>
                <a:ext cx="1285884" cy="1588"/>
              </a:xfrm>
              <a:prstGeom prst="line">
                <a:avLst/>
              </a:prstGeom>
              <a:noFill/>
              <a:ln w="25400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44" name="TextBox 31"/>
              <p:cNvSpPr txBox="1">
                <a:spLocks noChangeArrowheads="1"/>
              </p:cNvSpPr>
              <p:nvPr/>
            </p:nvSpPr>
            <p:spPr bwMode="auto">
              <a:xfrm>
                <a:off x="3655369" y="4287040"/>
                <a:ext cx="857256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)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4013349" y="2219820"/>
              <a:ext cx="1782787" cy="531617"/>
              <a:chOff x="841847" y="2069204"/>
              <a:chExt cx="1782787" cy="531617"/>
            </a:xfrm>
          </p:grpSpPr>
          <p:sp>
            <p:nvSpPr>
              <p:cNvPr id="41" name="TextBox 28"/>
              <p:cNvSpPr txBox="1">
                <a:spLocks noChangeArrowheads="1"/>
              </p:cNvSpPr>
              <p:nvPr/>
            </p:nvSpPr>
            <p:spPr bwMode="auto">
              <a:xfrm>
                <a:off x="1195884" y="2069204"/>
                <a:ext cx="1428750" cy="522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4  6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2" name="TextBox 35"/>
              <p:cNvSpPr txBox="1">
                <a:spLocks noChangeArrowheads="1"/>
              </p:cNvSpPr>
              <p:nvPr/>
            </p:nvSpPr>
            <p:spPr bwMode="auto">
              <a:xfrm>
                <a:off x="841847" y="2078533"/>
                <a:ext cx="428625" cy="522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cxnSp>
        <p:nvCxnSpPr>
          <p:cNvPr id="36" name="直接连接符 35"/>
          <p:cNvCxnSpPr>
            <a:cxnSpLocks noChangeShapeType="1"/>
          </p:cNvCxnSpPr>
          <p:nvPr/>
        </p:nvCxnSpPr>
        <p:spPr bwMode="auto">
          <a:xfrm>
            <a:off x="6858502" y="4069750"/>
            <a:ext cx="1285875" cy="1587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7" name="TextBox 44"/>
          <p:cNvSpPr txBox="1">
            <a:spLocks noChangeArrowheads="1"/>
          </p:cNvSpPr>
          <p:nvPr/>
        </p:nvSpPr>
        <p:spPr bwMode="auto">
          <a:xfrm>
            <a:off x="7521152" y="3990011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09626" y="1923678"/>
            <a:ext cx="1104039" cy="1582166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7" name="图片 4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4" grpId="0" animBg="1"/>
      <p:bldP spid="27" grpId="0" animBg="1"/>
      <p:bldP spid="28" grpId="0" animBg="1"/>
      <p:bldP spid="21" grpId="0"/>
      <p:bldP spid="22" grpId="0"/>
      <p:bldP spid="33" grpId="0"/>
      <p:bldP spid="34" grpId="0"/>
      <p:bldP spid="35" grpId="0"/>
      <p:bldP spid="3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395536" y="339502"/>
            <a:ext cx="841631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一排学生从前往后按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1,2,3,1,2,3,…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依次重复报数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从前往后数小明是第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他应该报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几？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 bwMode="auto">
          <a:xfrm>
            <a:off x="6372200" y="1347614"/>
            <a:ext cx="1944216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" name="圆角矩形 8"/>
          <p:cNvSpPr/>
          <p:nvPr/>
        </p:nvSpPr>
        <p:spPr>
          <a:xfrm>
            <a:off x="4146559" y="528958"/>
            <a:ext cx="2945721" cy="314600"/>
          </a:xfrm>
          <a:prstGeom prst="roundRect">
            <a:avLst/>
          </a:prstGeom>
          <a:solidFill>
            <a:srgbClr val="FF0000">
              <a:alpha val="31000"/>
            </a:srgb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/>
          </a:p>
        </p:txBody>
      </p:sp>
      <p:sp>
        <p:nvSpPr>
          <p:cNvPr id="15" name="TextBox 52"/>
          <p:cNvSpPr txBox="1">
            <a:spLocks noChangeArrowheads="1"/>
          </p:cNvSpPr>
          <p:nvPr/>
        </p:nvSpPr>
        <p:spPr bwMode="auto">
          <a:xfrm>
            <a:off x="2458231" y="3132130"/>
            <a:ext cx="38652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（组）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56"/>
          <p:cNvSpPr txBox="1">
            <a:spLocks noChangeArrowheads="1"/>
          </p:cNvSpPr>
          <p:nvPr/>
        </p:nvSpPr>
        <p:spPr bwMode="auto">
          <a:xfrm>
            <a:off x="1553117" y="3937867"/>
            <a:ext cx="507491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他应该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报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51"/>
          <p:cNvSpPr txBox="1">
            <a:spLocks noChangeArrowheads="1"/>
          </p:cNvSpPr>
          <p:nvPr/>
        </p:nvSpPr>
        <p:spPr bwMode="auto">
          <a:xfrm>
            <a:off x="1547664" y="3132458"/>
            <a:ext cx="17343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34÷3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4860032" y="961006"/>
            <a:ext cx="1152128" cy="386608"/>
          </a:xfrm>
          <a:prstGeom prst="roundRect">
            <a:avLst/>
          </a:prstGeom>
          <a:solidFill>
            <a:srgbClr val="FF0000">
              <a:alpha val="31000"/>
            </a:srgb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/>
          </a:p>
        </p:txBody>
      </p:sp>
      <p:grpSp>
        <p:nvGrpSpPr>
          <p:cNvPr id="22" name="组合 4"/>
          <p:cNvGrpSpPr/>
          <p:nvPr/>
        </p:nvGrpSpPr>
        <p:grpSpPr bwMode="auto">
          <a:xfrm>
            <a:off x="4716016" y="1884166"/>
            <a:ext cx="2808311" cy="1038389"/>
            <a:chOff x="2918290" y="1104380"/>
            <a:chExt cx="2487999" cy="667083"/>
          </a:xfrm>
          <a:noFill/>
        </p:grpSpPr>
        <p:sp>
          <p:nvSpPr>
            <p:cNvPr id="23" name="云形标注 82"/>
            <p:cNvSpPr>
              <a:spLocks noChangeArrowheads="1"/>
            </p:cNvSpPr>
            <p:nvPr/>
          </p:nvSpPr>
          <p:spPr bwMode="auto">
            <a:xfrm>
              <a:off x="2918290" y="1104380"/>
              <a:ext cx="2422311" cy="667083"/>
            </a:xfrm>
            <a:prstGeom prst="cloudCallout">
              <a:avLst>
                <a:gd name="adj1" fmla="val 64155"/>
                <a:gd name="adj2" fmla="val 11273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矩形 4"/>
            <p:cNvSpPr>
              <a:spLocks noChangeArrowheads="1"/>
            </p:cNvSpPr>
            <p:nvPr/>
          </p:nvSpPr>
          <p:spPr bwMode="auto">
            <a:xfrm>
              <a:off x="2982085" y="1223400"/>
              <a:ext cx="2424204" cy="4152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第</a:t>
              </a:r>
              <a:r>
                <a:rPr lang="en-US" altLang="zh-CN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34</a:t>
              </a: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个同学是在第几个周期的第几个</a:t>
              </a:r>
              <a:r>
                <a:rPr lang="zh-CN" altLang="en-US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同学？</a:t>
              </a:r>
              <a:endPara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4"/>
          <p:cNvGrpSpPr/>
          <p:nvPr/>
        </p:nvGrpSpPr>
        <p:grpSpPr bwMode="auto">
          <a:xfrm>
            <a:off x="2034220" y="2011904"/>
            <a:ext cx="2486563" cy="1038389"/>
            <a:chOff x="2366021" y="1091504"/>
            <a:chExt cx="2965708" cy="667083"/>
          </a:xfrm>
          <a:noFill/>
        </p:grpSpPr>
        <p:sp>
          <p:nvSpPr>
            <p:cNvPr id="27" name="云形标注 82"/>
            <p:cNvSpPr>
              <a:spLocks noChangeArrowheads="1"/>
            </p:cNvSpPr>
            <p:nvPr/>
          </p:nvSpPr>
          <p:spPr bwMode="auto">
            <a:xfrm>
              <a:off x="2366021" y="1091504"/>
              <a:ext cx="2965708" cy="667083"/>
            </a:xfrm>
            <a:prstGeom prst="cloudCallout">
              <a:avLst>
                <a:gd name="adj1" fmla="val -64917"/>
                <a:gd name="adj2" fmla="val 8497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矩形 4"/>
            <p:cNvSpPr>
              <a:spLocks noChangeArrowheads="1"/>
            </p:cNvSpPr>
            <p:nvPr/>
          </p:nvSpPr>
          <p:spPr bwMode="auto">
            <a:xfrm>
              <a:off x="2629427" y="1127345"/>
              <a:ext cx="2702302" cy="59316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个同学为一个报数周期</a:t>
              </a:r>
              <a:r>
                <a: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即按</a:t>
              </a:r>
              <a:r>
                <a: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1,2,3</a:t>
              </a: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的顺序循环</a:t>
              </a:r>
              <a:r>
                <a:rPr lang="zh-CN" altLang="en-US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报数。</a:t>
              </a:r>
              <a:endPara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836103" y="3507854"/>
            <a:ext cx="2552195" cy="813414"/>
            <a:chOff x="4109752" y="3593593"/>
            <a:chExt cx="2643688" cy="813414"/>
          </a:xfrm>
          <a:noFill/>
        </p:grpSpPr>
        <p:sp>
          <p:nvSpPr>
            <p:cNvPr id="33" name="AutoShape 27"/>
            <p:cNvSpPr>
              <a:spLocks noChangeArrowheads="1"/>
            </p:cNvSpPr>
            <p:nvPr/>
          </p:nvSpPr>
          <p:spPr bwMode="auto">
            <a:xfrm>
              <a:off x="4109752" y="3593593"/>
              <a:ext cx="2569220" cy="813414"/>
            </a:xfrm>
            <a:prstGeom prst="cloudCallout">
              <a:avLst>
                <a:gd name="adj1" fmla="val -54830"/>
                <a:gd name="adj2" fmla="val -40312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292120" y="3605787"/>
              <a:ext cx="2461320" cy="707886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zh-CN" altLang="zh-CN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第</a:t>
              </a:r>
              <a:r>
                <a:rPr lang="en-US" altLang="zh-CN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12</a:t>
              </a:r>
              <a:r>
                <a:rPr lang="zh-CN" altLang="zh-CN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个报数周期的第一个</a:t>
              </a:r>
              <a:r>
                <a:rPr lang="zh-CN" altLang="zh-CN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同学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1043608" y="1789495"/>
            <a:ext cx="576064" cy="1479729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7728619" y="1884166"/>
            <a:ext cx="755766" cy="1342635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  <p:bldP spid="15" grpId="0"/>
      <p:bldP spid="16" grpId="0"/>
      <p:bldP spid="17" grpId="0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403648" y="1923678"/>
            <a:ext cx="3242439" cy="46935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两位数除以一位数</a:t>
            </a: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en-US" altLang="zh-CN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03648" y="3435846"/>
            <a:ext cx="5787159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上，如果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有余数，余数要比除数小。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03648" y="2427734"/>
            <a:ext cx="6258277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先用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上的数除以一位数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商写在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403648" y="2931790"/>
            <a:ext cx="6147199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再用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上的数继续除以一位数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商写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6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J1.eps" descr="id:2147499706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1040829" y="1419622"/>
            <a:ext cx="885907" cy="1095727"/>
          </a:xfrm>
          <a:prstGeom prst="rect">
            <a:avLst/>
          </a:prstGeom>
        </p:spPr>
      </p:pic>
      <p:pic>
        <p:nvPicPr>
          <p:cNvPr id="57" name="J1.eps" descr="id:2147499706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2024362" y="1419622"/>
            <a:ext cx="885907" cy="1095727"/>
          </a:xfrm>
          <a:prstGeom prst="rect">
            <a:avLst/>
          </a:prstGeom>
        </p:spPr>
      </p:pic>
      <p:pic>
        <p:nvPicPr>
          <p:cNvPr id="58" name="J1.eps" descr="id:2147499706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3007895" y="1419622"/>
            <a:ext cx="885907" cy="1095727"/>
          </a:xfrm>
          <a:prstGeom prst="rect">
            <a:avLst/>
          </a:prstGeom>
        </p:spPr>
      </p:pic>
      <p:pic>
        <p:nvPicPr>
          <p:cNvPr id="59" name="J1.eps" descr="id:2147499706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3991428" y="1419622"/>
            <a:ext cx="885907" cy="1095727"/>
          </a:xfrm>
          <a:prstGeom prst="rect">
            <a:avLst/>
          </a:prstGeom>
        </p:spPr>
      </p:pic>
      <p:pic>
        <p:nvPicPr>
          <p:cNvPr id="60" name="J1.eps" descr="id:2147499706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4974961" y="1419622"/>
            <a:ext cx="885907" cy="1095727"/>
          </a:xfrm>
          <a:prstGeom prst="rect">
            <a:avLst/>
          </a:prstGeom>
        </p:spPr>
      </p:pic>
      <p:pic>
        <p:nvPicPr>
          <p:cNvPr id="61" name="J1.eps" descr="id:2147499706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5958494" y="1419622"/>
            <a:ext cx="885907" cy="1095727"/>
          </a:xfrm>
          <a:prstGeom prst="rect">
            <a:avLst/>
          </a:prstGeom>
        </p:spPr>
      </p:pic>
      <p:pic>
        <p:nvPicPr>
          <p:cNvPr id="64" name="J2.eps" descr="id:2147499748;FounderCES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7302065" y="1499433"/>
            <a:ext cx="510295" cy="93610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60788" y="2715766"/>
            <a:ext cx="7455684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这些桃子平均分给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只猴子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每只分到多少个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28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分一分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算一算。</a:t>
            </a:r>
            <a:endParaRPr lang="zh-CN" altLang="zh-CN" sz="2800" b="1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2512931" y="2377630"/>
            <a:ext cx="2075699" cy="475856"/>
            <a:chOff x="2961870" y="3745392"/>
            <a:chExt cx="2938290" cy="909495"/>
          </a:xfrm>
          <a:noFill/>
        </p:grpSpPr>
        <p:sp>
          <p:nvSpPr>
            <p:cNvPr id="66" name="AutoShape 27"/>
            <p:cNvSpPr>
              <a:spLocks noChangeArrowheads="1"/>
            </p:cNvSpPr>
            <p:nvPr/>
          </p:nvSpPr>
          <p:spPr bwMode="auto">
            <a:xfrm>
              <a:off x="2961870" y="3745392"/>
              <a:ext cx="2938290" cy="909495"/>
            </a:xfrm>
            <a:prstGeom prst="cloudCallout">
              <a:avLst>
                <a:gd name="adj1" fmla="val 9809"/>
                <a:gd name="adj2" fmla="val 90581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3357831" y="3769520"/>
              <a:ext cx="2440397" cy="764723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用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除法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计算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3550780" y="3925011"/>
            <a:ext cx="11313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68÷2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555776" y="284061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平均分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 bwMode="auto">
          <a:xfrm>
            <a:off x="582707" y="905952"/>
            <a:ext cx="1576748" cy="1013783"/>
            <a:chOff x="1257085" y="967627"/>
            <a:chExt cx="2254465" cy="1450605"/>
          </a:xfrm>
        </p:grpSpPr>
        <p:pic>
          <p:nvPicPr>
            <p:cNvPr id="27" name="图片 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文本框 3"/>
            <p:cNvSpPr txBox="1">
              <a:spLocks noChangeArrowheads="1"/>
            </p:cNvSpPr>
            <p:nvPr/>
          </p:nvSpPr>
          <p:spPr bwMode="auto">
            <a:xfrm>
              <a:off x="1614646" y="1451440"/>
              <a:ext cx="1442084" cy="572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方法一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9" name="圆角矩形 17"/>
          <p:cNvSpPr/>
          <p:nvPr/>
        </p:nvSpPr>
        <p:spPr>
          <a:xfrm>
            <a:off x="2059367" y="1196843"/>
            <a:ext cx="2847596" cy="432000"/>
          </a:xfrm>
          <a:prstGeom prst="roundRect">
            <a:avLst/>
          </a:prstGeom>
          <a:noFill/>
          <a:ln w="19050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r>
              <a:rPr kumimoji="0" lang="zh-CN" altLang="en-US" sz="2800" b="1" i="0" u="none" strike="noStrike" kern="0" cap="none" spc="300" normalizeH="0" baseline="0" noProof="0" dirty="0" smtClean="0">
                <a:ln>
                  <a:noFill/>
                </a:ln>
                <a:solidFill>
                  <a:srgbClr val="DD275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借助小棒计算</a:t>
            </a:r>
            <a:endParaRPr kumimoji="0" lang="zh-CN" altLang="en-US" sz="2800" b="1" i="0" u="none" strike="noStrike" kern="0" cap="none" spc="300" normalizeH="0" baseline="0" noProof="0" dirty="0">
              <a:ln>
                <a:noFill/>
              </a:ln>
              <a:solidFill>
                <a:srgbClr val="DD275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Picture 30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6457"/>
          <a:stretch>
            <a:fillRect/>
          </a:stretch>
        </p:blipFill>
        <p:spPr bwMode="auto">
          <a:xfrm>
            <a:off x="6716713" y="2139131"/>
            <a:ext cx="16827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41" descr="捆棒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63" y="2067694"/>
            <a:ext cx="52705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41" descr="捆棒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84300" y="2067694"/>
            <a:ext cx="528638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41" descr="捆棒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14563" y="2067694"/>
            <a:ext cx="52705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41" descr="捆棒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27363" y="2067694"/>
            <a:ext cx="528637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41" descr="捆棒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7625" y="2067694"/>
            <a:ext cx="52705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41" descr="捆棒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3438" y="2067694"/>
            <a:ext cx="52705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30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6457"/>
          <a:stretch>
            <a:fillRect/>
          </a:stretch>
        </p:blipFill>
        <p:spPr bwMode="auto">
          <a:xfrm>
            <a:off x="5456238" y="2139131"/>
            <a:ext cx="169862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30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6457"/>
          <a:stretch>
            <a:fillRect/>
          </a:stretch>
        </p:blipFill>
        <p:spPr bwMode="auto">
          <a:xfrm>
            <a:off x="5884863" y="2139131"/>
            <a:ext cx="169862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0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6457"/>
          <a:stretch>
            <a:fillRect/>
          </a:stretch>
        </p:blipFill>
        <p:spPr bwMode="auto">
          <a:xfrm>
            <a:off x="6313488" y="2139131"/>
            <a:ext cx="169862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30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6457"/>
          <a:stretch>
            <a:fillRect/>
          </a:stretch>
        </p:blipFill>
        <p:spPr bwMode="auto">
          <a:xfrm>
            <a:off x="7216775" y="2139131"/>
            <a:ext cx="16827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30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6457"/>
          <a:stretch>
            <a:fillRect/>
          </a:stretch>
        </p:blipFill>
        <p:spPr bwMode="auto">
          <a:xfrm>
            <a:off x="7670800" y="2139131"/>
            <a:ext cx="169863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30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6457"/>
          <a:stretch>
            <a:fillRect/>
          </a:stretch>
        </p:blipFill>
        <p:spPr bwMode="auto">
          <a:xfrm>
            <a:off x="8161338" y="2139131"/>
            <a:ext cx="169862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30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6457"/>
          <a:stretch>
            <a:fillRect/>
          </a:stretch>
        </p:blipFill>
        <p:spPr bwMode="auto">
          <a:xfrm>
            <a:off x="8616950" y="2139131"/>
            <a:ext cx="169863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8" name="组合 27"/>
          <p:cNvGrpSpPr/>
          <p:nvPr/>
        </p:nvGrpSpPr>
        <p:grpSpPr bwMode="auto">
          <a:xfrm>
            <a:off x="899592" y="3087216"/>
            <a:ext cx="7011987" cy="1284734"/>
            <a:chOff x="869099" y="4500570"/>
            <a:chExt cx="7012799" cy="1428760"/>
          </a:xfrm>
        </p:grpSpPr>
        <p:sp>
          <p:nvSpPr>
            <p:cNvPr id="49" name="矩形 21"/>
            <p:cNvSpPr>
              <a:spLocks noChangeArrowheads="1"/>
            </p:cNvSpPr>
            <p:nvPr/>
          </p:nvSpPr>
          <p:spPr bwMode="auto">
            <a:xfrm>
              <a:off x="4655313" y="4500570"/>
              <a:ext cx="3226585" cy="1428760"/>
            </a:xfrm>
            <a:prstGeom prst="rect">
              <a:avLst/>
            </a:prstGeom>
            <a:noFill/>
            <a:ln w="25400" algn="ctr">
              <a:solidFill>
                <a:schemeClr val="tx1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400">
                <a:ea typeface="华文行楷" panose="02010800040101010101" pitchFamily="2" charset="-122"/>
              </a:endParaRPr>
            </a:p>
          </p:txBody>
        </p:sp>
        <p:sp>
          <p:nvSpPr>
            <p:cNvPr id="50" name="矩形 26"/>
            <p:cNvSpPr>
              <a:spLocks noChangeArrowheads="1"/>
            </p:cNvSpPr>
            <p:nvPr/>
          </p:nvSpPr>
          <p:spPr bwMode="auto">
            <a:xfrm>
              <a:off x="869099" y="4500570"/>
              <a:ext cx="3226585" cy="1428760"/>
            </a:xfrm>
            <a:prstGeom prst="rect">
              <a:avLst/>
            </a:prstGeom>
            <a:noFill/>
            <a:ln w="25400" algn="ctr">
              <a:solidFill>
                <a:schemeClr val="tx1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400">
                <a:ea typeface="华文行楷" panose="02010800040101010101" pitchFamily="2" charset="-122"/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3456971" y="1590012"/>
            <a:ext cx="15470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68÷2=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4589313" y="1590012"/>
            <a:ext cx="11313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34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4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7" name="图片 46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1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4.44444E-6 L 0.05416 0.23797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8" y="11883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44444E-6 L 0.375 0.23797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50" y="11883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4.44444E-6 L -0.08594 0.23797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06" y="11883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44444E-6 L 0.25034 0.23797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17" y="11883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44444E-6 L -0.21059 0.23797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38" y="11883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44444E-6 L 0.12084 0.23797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42" y="118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4.07407E-6 L -0.31059 0.23457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38" y="11728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4.07407E-6 L -0.00747 0.23457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2" y="11728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4.07407E-6 L 0.0441 0.23457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5" y="11728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07407E-6 L -0.4165 0.23457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33" y="11728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4.07407E-6 L -0.3651 0.23457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64" y="11728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07407E-6 L -0.0724 0.23457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28" y="11728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07407E-6 L -0.48056 0.23457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28" y="11728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07407E-6 L -0.12864 0.23457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41" y="117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55" grpId="0"/>
      <p:bldP spid="5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 bwMode="auto">
          <a:xfrm>
            <a:off x="582707" y="905952"/>
            <a:ext cx="1576748" cy="1013783"/>
            <a:chOff x="1257085" y="967627"/>
            <a:chExt cx="2254465" cy="1450605"/>
          </a:xfrm>
        </p:grpSpPr>
        <p:pic>
          <p:nvPicPr>
            <p:cNvPr id="26" name="图片 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文本框 3"/>
            <p:cNvSpPr txBox="1">
              <a:spLocks noChangeArrowheads="1"/>
            </p:cNvSpPr>
            <p:nvPr/>
          </p:nvSpPr>
          <p:spPr bwMode="auto">
            <a:xfrm>
              <a:off x="1614646" y="1451440"/>
              <a:ext cx="1442084" cy="572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二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8" name="圆角矩形 17"/>
          <p:cNvSpPr/>
          <p:nvPr/>
        </p:nvSpPr>
        <p:spPr>
          <a:xfrm>
            <a:off x="2059367" y="1131638"/>
            <a:ext cx="1259823" cy="432000"/>
          </a:xfrm>
          <a:prstGeom prst="roundRect">
            <a:avLst/>
          </a:prstGeom>
          <a:noFill/>
          <a:ln w="19050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r>
              <a:rPr lang="zh-CN" altLang="en-US" sz="2800" b="1" kern="0" spc="300" dirty="0">
                <a:solidFill>
                  <a:srgbClr val="DD27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口算</a:t>
            </a:r>
            <a:endParaRPr kumimoji="0" lang="zh-CN" altLang="en-US" sz="2800" b="1" i="0" u="none" strike="noStrike" kern="0" cap="none" spc="300" normalizeH="0" baseline="0" noProof="0" dirty="0">
              <a:ln>
                <a:noFill/>
              </a:ln>
              <a:solidFill>
                <a:srgbClr val="DD275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104632" y="1252845"/>
            <a:ext cx="15470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68÷2=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236974" y="1252845"/>
            <a:ext cx="11313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34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1"/>
          <p:cNvSpPr txBox="1">
            <a:spLocks noChangeArrowheads="1"/>
          </p:cNvSpPr>
          <p:nvPr/>
        </p:nvSpPr>
        <p:spPr bwMode="auto">
          <a:xfrm>
            <a:off x="3966851" y="2465646"/>
            <a:ext cx="2179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60÷2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30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文本框 1"/>
          <p:cNvSpPr txBox="1">
            <a:spLocks noChangeArrowheads="1"/>
          </p:cNvSpPr>
          <p:nvPr/>
        </p:nvSpPr>
        <p:spPr bwMode="auto">
          <a:xfrm>
            <a:off x="3966851" y="3014433"/>
            <a:ext cx="21796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8÷2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文本框 1"/>
          <p:cNvSpPr txBox="1">
            <a:spLocks noChangeArrowheads="1"/>
          </p:cNvSpPr>
          <p:nvPr/>
        </p:nvSpPr>
        <p:spPr bwMode="auto">
          <a:xfrm>
            <a:off x="3966851" y="3561631"/>
            <a:ext cx="21796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30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34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563888" y="1874543"/>
            <a:ext cx="2591877" cy="523857"/>
            <a:chOff x="2916227" y="2211710"/>
            <a:chExt cx="2591877" cy="523857"/>
          </a:xfrm>
        </p:grpSpPr>
        <p:sp>
          <p:nvSpPr>
            <p:cNvPr id="41" name="圆角矩形 10"/>
            <p:cNvSpPr/>
            <p:nvPr/>
          </p:nvSpPr>
          <p:spPr>
            <a:xfrm>
              <a:off x="2916227" y="2211710"/>
              <a:ext cx="2584424" cy="492952"/>
            </a:xfrm>
            <a:prstGeom prst="roundRect">
              <a:avLst/>
            </a:prstGeom>
            <a:noFill/>
            <a:ln w="25400" cap="flat" cmpd="sng" algn="ctr">
              <a:solidFill>
                <a:srgbClr val="0000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TextBox 51"/>
            <p:cNvSpPr txBox="1">
              <a:spLocks noChangeArrowheads="1"/>
            </p:cNvSpPr>
            <p:nvPr/>
          </p:nvSpPr>
          <p:spPr bwMode="auto">
            <a:xfrm>
              <a:off x="3015182" y="2212347"/>
              <a:ext cx="249292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en-US" altLang="zh-CN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68 </a:t>
              </a: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＝</a:t>
              </a:r>
              <a:r>
                <a:rPr lang="en-US" altLang="zh-CN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60 + 8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3" name="圆角矩形 10"/>
          <p:cNvSpPr/>
          <p:nvPr/>
        </p:nvSpPr>
        <p:spPr>
          <a:xfrm>
            <a:off x="3563888" y="2549410"/>
            <a:ext cx="2582600" cy="1534508"/>
          </a:xfrm>
          <a:prstGeom prst="roundRect">
            <a:avLst/>
          </a:prstGeom>
          <a:noFill/>
          <a:ln w="25400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/>
      <p:bldP spid="30" grpId="0"/>
      <p:bldP spid="31" grpId="0"/>
      <p:bldP spid="32" grpId="0"/>
      <p:bldP spid="33" grpId="0"/>
      <p:bldP spid="4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 bwMode="auto">
          <a:xfrm>
            <a:off x="582707" y="905952"/>
            <a:ext cx="1576748" cy="1013783"/>
            <a:chOff x="1257085" y="967627"/>
            <a:chExt cx="2254465" cy="1450605"/>
          </a:xfrm>
        </p:grpSpPr>
        <p:pic>
          <p:nvPicPr>
            <p:cNvPr id="26" name="图片 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文本框 3"/>
            <p:cNvSpPr txBox="1">
              <a:spLocks noChangeArrowheads="1"/>
            </p:cNvSpPr>
            <p:nvPr/>
          </p:nvSpPr>
          <p:spPr bwMode="auto">
            <a:xfrm>
              <a:off x="1614646" y="1451440"/>
              <a:ext cx="1442084" cy="572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三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8" name="圆角矩形 17"/>
          <p:cNvSpPr/>
          <p:nvPr/>
        </p:nvSpPr>
        <p:spPr>
          <a:xfrm>
            <a:off x="1979712" y="1196843"/>
            <a:ext cx="1824501" cy="432000"/>
          </a:xfrm>
          <a:prstGeom prst="roundRect">
            <a:avLst/>
          </a:prstGeom>
          <a:noFill/>
          <a:ln w="19050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r>
              <a:rPr kumimoji="0" lang="zh-CN" altLang="en-US" sz="2800" b="1" i="0" u="none" strike="noStrike" kern="0" cap="none" spc="300" normalizeH="0" baseline="0" noProof="0" dirty="0" smtClean="0">
                <a:ln>
                  <a:noFill/>
                </a:ln>
                <a:solidFill>
                  <a:srgbClr val="DD275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竖式计算</a:t>
            </a:r>
            <a:endParaRPr kumimoji="0" lang="zh-CN" altLang="en-US" sz="2800" b="1" i="0" u="none" strike="noStrike" kern="0" cap="none" spc="300" normalizeH="0" baseline="0" noProof="0" dirty="0">
              <a:ln>
                <a:noFill/>
              </a:ln>
              <a:solidFill>
                <a:srgbClr val="DD275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817011" y="1375729"/>
            <a:ext cx="15470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68÷2=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949353" y="1375729"/>
            <a:ext cx="11313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34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8"/>
          <p:cNvSpPr txBox="1">
            <a:spLocks noChangeArrowheads="1"/>
          </p:cNvSpPr>
          <p:nvPr/>
        </p:nvSpPr>
        <p:spPr bwMode="auto">
          <a:xfrm>
            <a:off x="3993083" y="2175103"/>
            <a:ext cx="14287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6  8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组合 32"/>
          <p:cNvGrpSpPr/>
          <p:nvPr/>
        </p:nvGrpSpPr>
        <p:grpSpPr bwMode="auto">
          <a:xfrm>
            <a:off x="3791471" y="2113191"/>
            <a:ext cx="1630362" cy="584200"/>
            <a:chOff x="3655369" y="4287040"/>
            <a:chExt cx="1631011" cy="584775"/>
          </a:xfrm>
        </p:grpSpPr>
        <p:cxnSp>
          <p:nvCxnSpPr>
            <p:cNvPr id="23" name="直接连接符 30"/>
            <p:cNvCxnSpPr>
              <a:cxnSpLocks noChangeShapeType="1"/>
            </p:cNvCxnSpPr>
            <p:nvPr/>
          </p:nvCxnSpPr>
          <p:spPr bwMode="auto">
            <a:xfrm>
              <a:off x="4000496" y="4439607"/>
              <a:ext cx="1285884" cy="1588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4" name="TextBox 31"/>
            <p:cNvSpPr txBox="1">
              <a:spLocks noChangeArrowheads="1"/>
            </p:cNvSpPr>
            <p:nvPr/>
          </p:nvSpPr>
          <p:spPr bwMode="auto">
            <a:xfrm>
              <a:off x="3655369" y="4287040"/>
              <a:ext cx="857256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b="1">
                  <a:latin typeface="黑体" panose="02010609060101010101" pitchFamily="49" charset="-122"/>
                  <a:ea typeface="黑体" panose="02010609060101010101" pitchFamily="49" charset="-122"/>
                </a:rPr>
                <a:t>)</a:t>
              </a:r>
              <a:endParaRPr lang="zh-CN" altLang="en-US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3635896" y="2175103"/>
            <a:ext cx="4286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4243908" y="1794103"/>
            <a:ext cx="4286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4243908" y="2573491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9" name="直接连接符 38"/>
          <p:cNvCxnSpPr>
            <a:cxnSpLocks noChangeShapeType="1"/>
          </p:cNvCxnSpPr>
          <p:nvPr/>
        </p:nvCxnSpPr>
        <p:spPr bwMode="auto">
          <a:xfrm>
            <a:off x="4123258" y="3073554"/>
            <a:ext cx="1285875" cy="1587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0" name="TextBox 41"/>
          <p:cNvSpPr txBox="1">
            <a:spLocks noChangeArrowheads="1"/>
          </p:cNvSpPr>
          <p:nvPr/>
        </p:nvSpPr>
        <p:spPr bwMode="auto">
          <a:xfrm>
            <a:off x="4267721" y="3002116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" name="TextBox 42"/>
          <p:cNvSpPr txBox="1">
            <a:spLocks noChangeArrowheads="1"/>
          </p:cNvSpPr>
          <p:nvPr/>
        </p:nvSpPr>
        <p:spPr bwMode="auto">
          <a:xfrm>
            <a:off x="4778896" y="3002116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" name="TextBox 43"/>
          <p:cNvSpPr txBox="1">
            <a:spLocks noChangeArrowheads="1"/>
          </p:cNvSpPr>
          <p:nvPr/>
        </p:nvSpPr>
        <p:spPr bwMode="auto">
          <a:xfrm>
            <a:off x="4718571" y="1781403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" name="TextBox 44"/>
          <p:cNvSpPr txBox="1">
            <a:spLocks noChangeArrowheads="1"/>
          </p:cNvSpPr>
          <p:nvPr/>
        </p:nvSpPr>
        <p:spPr bwMode="auto">
          <a:xfrm>
            <a:off x="4778896" y="3359304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7" name="直接连接符 46"/>
          <p:cNvCxnSpPr>
            <a:cxnSpLocks noChangeShapeType="1"/>
          </p:cNvCxnSpPr>
          <p:nvPr/>
        </p:nvCxnSpPr>
        <p:spPr bwMode="auto">
          <a:xfrm>
            <a:off x="3986733" y="3837141"/>
            <a:ext cx="1439863" cy="1588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4778896" y="3802216"/>
            <a:ext cx="4286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 flipH="1" flipV="1">
            <a:off x="4530969" y="2541816"/>
            <a:ext cx="916361" cy="139625"/>
          </a:xfrm>
          <a:prstGeom prst="straightConnector1">
            <a:avLst/>
          </a:prstGeom>
          <a:ln w="1905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箭头连接符 48"/>
          <p:cNvCxnSpPr/>
          <p:nvPr/>
        </p:nvCxnSpPr>
        <p:spPr>
          <a:xfrm flipH="1" flipV="1">
            <a:off x="5454475" y="2686149"/>
            <a:ext cx="576063" cy="4076"/>
          </a:xfrm>
          <a:prstGeom prst="straightConnector1">
            <a:avLst/>
          </a:prstGeom>
          <a:ln w="19050">
            <a:solidFill>
              <a:srgbClr val="FF0000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5989463" y="2501483"/>
            <a:ext cx="13497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zh-CN" altLang="en-US" sz="1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个桃子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1" name="直接箭头连接符 50"/>
          <p:cNvCxnSpPr/>
          <p:nvPr/>
        </p:nvCxnSpPr>
        <p:spPr>
          <a:xfrm flipH="1" flipV="1">
            <a:off x="5076056" y="2434691"/>
            <a:ext cx="972000" cy="4076"/>
          </a:xfrm>
          <a:prstGeom prst="straightConnector1">
            <a:avLst/>
          </a:prstGeom>
          <a:ln w="19050">
            <a:solidFill>
              <a:srgbClr val="FF0000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/>
          <p:cNvSpPr/>
          <p:nvPr/>
        </p:nvSpPr>
        <p:spPr>
          <a:xfrm>
            <a:off x="5971084" y="2213451"/>
            <a:ext cx="13497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1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个桃子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右大括号 8"/>
          <p:cNvSpPr/>
          <p:nvPr/>
        </p:nvSpPr>
        <p:spPr>
          <a:xfrm>
            <a:off x="7006012" y="2314059"/>
            <a:ext cx="216024" cy="475456"/>
          </a:xfrm>
          <a:prstGeom prst="righ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53" name="矩形 52"/>
          <p:cNvSpPr/>
          <p:nvPr/>
        </p:nvSpPr>
        <p:spPr>
          <a:xfrm>
            <a:off x="7020272" y="2357467"/>
            <a:ext cx="13497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（桃子总数）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4" name="直接箭头连接符 53"/>
          <p:cNvCxnSpPr>
            <a:stCxn id="55" idx="1"/>
          </p:cNvCxnSpPr>
          <p:nvPr/>
        </p:nvCxnSpPr>
        <p:spPr>
          <a:xfrm flipH="1" flipV="1">
            <a:off x="4572002" y="2861523"/>
            <a:ext cx="1458536" cy="103366"/>
          </a:xfrm>
          <a:prstGeom prst="straightConnector1">
            <a:avLst/>
          </a:prstGeom>
          <a:ln w="19050">
            <a:solidFill>
              <a:srgbClr val="FF0000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矩形 54"/>
          <p:cNvSpPr/>
          <p:nvPr/>
        </p:nvSpPr>
        <p:spPr>
          <a:xfrm>
            <a:off x="6030538" y="2780223"/>
            <a:ext cx="17098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1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1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en-US" sz="1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的乘积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6" name="直接箭头连接符 55"/>
          <p:cNvCxnSpPr/>
          <p:nvPr/>
        </p:nvCxnSpPr>
        <p:spPr>
          <a:xfrm flipH="1" flipV="1">
            <a:off x="5076056" y="3649535"/>
            <a:ext cx="1044000" cy="4076"/>
          </a:xfrm>
          <a:prstGeom prst="straightConnector1">
            <a:avLst/>
          </a:prstGeom>
          <a:ln w="19050">
            <a:solidFill>
              <a:srgbClr val="FF0000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/>
        </p:nvSpPr>
        <p:spPr>
          <a:xfrm>
            <a:off x="6080704" y="3444438"/>
            <a:ext cx="17098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1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1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1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的乘积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8" name="直接箭头连接符 57"/>
          <p:cNvCxnSpPr/>
          <p:nvPr/>
        </p:nvCxnSpPr>
        <p:spPr>
          <a:xfrm flipH="1" flipV="1">
            <a:off x="5076056" y="2074651"/>
            <a:ext cx="972000" cy="4076"/>
          </a:xfrm>
          <a:prstGeom prst="straightConnector1">
            <a:avLst/>
          </a:prstGeom>
          <a:ln w="19050">
            <a:solidFill>
              <a:srgbClr val="FF0000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矩形 58"/>
          <p:cNvSpPr/>
          <p:nvPr/>
        </p:nvSpPr>
        <p:spPr>
          <a:xfrm>
            <a:off x="5971084" y="1853411"/>
            <a:ext cx="13497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商（每份数）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0" name="直接箭头连接符 59"/>
          <p:cNvCxnSpPr/>
          <p:nvPr/>
        </p:nvCxnSpPr>
        <p:spPr>
          <a:xfrm flipH="1" flipV="1">
            <a:off x="5135510" y="4090875"/>
            <a:ext cx="972000" cy="4076"/>
          </a:xfrm>
          <a:prstGeom prst="straightConnector1">
            <a:avLst/>
          </a:prstGeom>
          <a:ln w="19050">
            <a:solidFill>
              <a:srgbClr val="FF0000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矩形 60"/>
          <p:cNvSpPr/>
          <p:nvPr/>
        </p:nvSpPr>
        <p:spPr>
          <a:xfrm>
            <a:off x="6030538" y="3869635"/>
            <a:ext cx="23395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en-US" altLang="zh-CN" sz="1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68</a:t>
            </a:r>
            <a:r>
              <a:rPr lang="zh-CN" altLang="en-US" sz="1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个桃全部分完，</a:t>
            </a:r>
            <a:endParaRPr lang="en-US" altLang="zh-CN" sz="18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1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没有剩余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221028" y="611341"/>
            <a:ext cx="3885307" cy="848023"/>
            <a:chOff x="3886740" y="908573"/>
            <a:chExt cx="3885307" cy="848023"/>
          </a:xfrm>
          <a:noFill/>
        </p:grpSpPr>
        <p:sp>
          <p:nvSpPr>
            <p:cNvPr id="62" name="云形标注 61"/>
            <p:cNvSpPr/>
            <p:nvPr/>
          </p:nvSpPr>
          <p:spPr>
            <a:xfrm flipH="1" flipV="1">
              <a:off x="3886740" y="908573"/>
              <a:ext cx="3885307" cy="848023"/>
            </a:xfrm>
            <a:prstGeom prst="cloudCallout">
              <a:avLst>
                <a:gd name="adj1" fmla="val 15066"/>
                <a:gd name="adj2" fmla="val -92182"/>
              </a:avLst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4288346" y="999768"/>
              <a:ext cx="3280683" cy="707886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注意商中的数与被除数中相应的数对齐。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2" name="图片 4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"/>
                            </p:stCondLst>
                            <p:childTnLst>
                              <p:par>
                                <p:cTn id="1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000"/>
                            </p:stCondLst>
                            <p:childTnLst>
                              <p:par>
                                <p:cTn id="1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/>
      <p:bldP spid="30" grpId="0"/>
      <p:bldP spid="21" grpId="0"/>
      <p:bldP spid="36" grpId="0"/>
      <p:bldP spid="37" grpId="0"/>
      <p:bldP spid="38" grpId="0"/>
      <p:bldP spid="40" grpId="0"/>
      <p:bldP spid="40" grpId="1"/>
      <p:bldP spid="44" grpId="0"/>
      <p:bldP spid="45" grpId="0"/>
      <p:bldP spid="46" grpId="0"/>
      <p:bldP spid="48" grpId="0"/>
      <p:bldP spid="50" grpId="0"/>
      <p:bldP spid="52" grpId="0"/>
      <p:bldP spid="9" grpId="0" animBg="1"/>
      <p:bldP spid="53" grpId="0"/>
      <p:bldP spid="55" grpId="0"/>
      <p:bldP spid="57" grpId="0"/>
      <p:bldP spid="5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2555776" y="2205975"/>
            <a:ext cx="154707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68÷2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635895" y="2210797"/>
            <a:ext cx="22060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34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（个）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39551" y="339502"/>
            <a:ext cx="825456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这些桃子平均分给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只猴子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每只分到多少个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分一分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算一算。</a:t>
            </a:r>
            <a:endParaRPr lang="zh-CN" altLang="zh-CN" sz="3200" b="1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TextBox 30"/>
          <p:cNvSpPr txBox="1">
            <a:spLocks noChangeArrowheads="1"/>
          </p:cNvSpPr>
          <p:nvPr/>
        </p:nvSpPr>
        <p:spPr bwMode="auto">
          <a:xfrm>
            <a:off x="2555776" y="3067095"/>
            <a:ext cx="37444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答：每只分到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" name="图片 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 bwMode="auto">
          <a:xfrm>
            <a:off x="899592" y="1131591"/>
            <a:ext cx="7607562" cy="2016224"/>
          </a:xfrm>
          <a:prstGeom prst="roundRect">
            <a:avLst/>
          </a:prstGeom>
          <a:noFill/>
          <a:ln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0" tIns="0" rIns="0" bIns="0" numCol="1" rtlCol="0" anchor="t" anchorCtr="0" compatLnSpc="1"/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笔算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两位数除以一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位数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被除数十位上的数是除数的整数倍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的计算方法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十位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上的数除以一位数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商写在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十位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再用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上的数除以一位数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商写在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" name="图片 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16"/>
          <p:cNvSpPr txBox="1">
            <a:spLocks noChangeArrowheads="1"/>
          </p:cNvSpPr>
          <p:nvPr/>
        </p:nvSpPr>
        <p:spPr bwMode="auto">
          <a:xfrm>
            <a:off x="539552" y="349980"/>
            <a:ext cx="790469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又来了一只猴子，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68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个桃子平均分给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只猴子，每只分到多少个，还剩多少个？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0"/>
          <p:cNvSpPr txBox="1">
            <a:spLocks noChangeArrowheads="1"/>
          </p:cNvSpPr>
          <p:nvPr/>
        </p:nvSpPr>
        <p:spPr bwMode="auto">
          <a:xfrm>
            <a:off x="3203848" y="1555502"/>
            <a:ext cx="1571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68÷3=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" name="Picture 30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6457"/>
          <a:stretch>
            <a:fillRect/>
          </a:stretch>
        </p:blipFill>
        <p:spPr bwMode="auto">
          <a:xfrm>
            <a:off x="6756202" y="2283148"/>
            <a:ext cx="16827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41" descr="捆棒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2211710"/>
            <a:ext cx="52705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41" descr="捆棒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3789" y="2211710"/>
            <a:ext cx="528638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41" descr="捆棒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54052" y="2211710"/>
            <a:ext cx="52705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41" descr="捆棒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66852" y="2211710"/>
            <a:ext cx="528637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41" descr="捆棒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97114" y="2211710"/>
            <a:ext cx="52705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41" descr="捆棒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2927" y="2211710"/>
            <a:ext cx="52705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30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6457"/>
          <a:stretch>
            <a:fillRect/>
          </a:stretch>
        </p:blipFill>
        <p:spPr bwMode="auto">
          <a:xfrm>
            <a:off x="5495727" y="2283148"/>
            <a:ext cx="169862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30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6457"/>
          <a:stretch>
            <a:fillRect/>
          </a:stretch>
        </p:blipFill>
        <p:spPr bwMode="auto">
          <a:xfrm>
            <a:off x="5924352" y="2283148"/>
            <a:ext cx="169862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0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6457"/>
          <a:stretch>
            <a:fillRect/>
          </a:stretch>
        </p:blipFill>
        <p:spPr bwMode="auto">
          <a:xfrm>
            <a:off x="6352977" y="2283148"/>
            <a:ext cx="169862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30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6457"/>
          <a:stretch>
            <a:fillRect/>
          </a:stretch>
        </p:blipFill>
        <p:spPr bwMode="auto">
          <a:xfrm>
            <a:off x="7256264" y="2283148"/>
            <a:ext cx="16827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30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6457"/>
          <a:stretch>
            <a:fillRect/>
          </a:stretch>
        </p:blipFill>
        <p:spPr bwMode="auto">
          <a:xfrm>
            <a:off x="7710289" y="2283148"/>
            <a:ext cx="169863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2" name="组合 40"/>
          <p:cNvGrpSpPr/>
          <p:nvPr/>
        </p:nvGrpSpPr>
        <p:grpSpPr bwMode="auto">
          <a:xfrm>
            <a:off x="861814" y="3291830"/>
            <a:ext cx="7143750" cy="1008112"/>
            <a:chOff x="964914" y="4668859"/>
            <a:chExt cx="7143800" cy="1428760"/>
          </a:xfrm>
        </p:grpSpPr>
        <p:sp>
          <p:nvSpPr>
            <p:cNvPr id="43" name="矩形 34"/>
            <p:cNvSpPr>
              <a:spLocks noChangeArrowheads="1"/>
            </p:cNvSpPr>
            <p:nvPr/>
          </p:nvSpPr>
          <p:spPr bwMode="auto">
            <a:xfrm>
              <a:off x="964914" y="4668859"/>
              <a:ext cx="1969824" cy="1428760"/>
            </a:xfrm>
            <a:prstGeom prst="rect">
              <a:avLst/>
            </a:prstGeom>
            <a:noFill/>
            <a:ln w="25400" algn="ctr">
              <a:solidFill>
                <a:schemeClr val="tx1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400">
                <a:ea typeface="华文行楷" panose="02010800040101010101" pitchFamily="2" charset="-122"/>
              </a:endParaRPr>
            </a:p>
          </p:txBody>
        </p:sp>
        <p:sp>
          <p:nvSpPr>
            <p:cNvPr id="44" name="矩形 35"/>
            <p:cNvSpPr>
              <a:spLocks noChangeArrowheads="1"/>
            </p:cNvSpPr>
            <p:nvPr/>
          </p:nvSpPr>
          <p:spPr bwMode="auto">
            <a:xfrm>
              <a:off x="3536682" y="4668859"/>
              <a:ext cx="1969824" cy="1428760"/>
            </a:xfrm>
            <a:prstGeom prst="rect">
              <a:avLst/>
            </a:prstGeom>
            <a:noFill/>
            <a:ln w="25400" algn="ctr">
              <a:solidFill>
                <a:schemeClr val="tx1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400">
                <a:ea typeface="华文行楷" panose="02010800040101010101" pitchFamily="2" charset="-122"/>
              </a:endParaRPr>
            </a:p>
          </p:txBody>
        </p:sp>
        <p:sp>
          <p:nvSpPr>
            <p:cNvPr id="45" name="矩形 36"/>
            <p:cNvSpPr>
              <a:spLocks noChangeArrowheads="1"/>
            </p:cNvSpPr>
            <p:nvPr/>
          </p:nvSpPr>
          <p:spPr bwMode="auto">
            <a:xfrm>
              <a:off x="6138890" y="4668859"/>
              <a:ext cx="1969824" cy="1428760"/>
            </a:xfrm>
            <a:prstGeom prst="rect">
              <a:avLst/>
            </a:prstGeom>
            <a:noFill/>
            <a:ln w="25400" algn="ctr">
              <a:solidFill>
                <a:schemeClr val="tx1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400">
                <a:ea typeface="华文行楷" panose="02010800040101010101" pitchFamily="2" charset="-122"/>
              </a:endParaRPr>
            </a:p>
          </p:txBody>
        </p:sp>
      </p:grpSp>
      <p:pic>
        <p:nvPicPr>
          <p:cNvPr id="46" name="Picture 30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6457"/>
          <a:stretch>
            <a:fillRect/>
          </a:stretch>
        </p:blipFill>
        <p:spPr bwMode="auto">
          <a:xfrm>
            <a:off x="8165902" y="2283148"/>
            <a:ext cx="169862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30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6457"/>
          <a:stretch>
            <a:fillRect/>
          </a:stretch>
        </p:blipFill>
        <p:spPr bwMode="auto">
          <a:xfrm>
            <a:off x="8621514" y="2283148"/>
            <a:ext cx="169863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2" name="组合 51"/>
          <p:cNvGrpSpPr/>
          <p:nvPr/>
        </p:nvGrpSpPr>
        <p:grpSpPr bwMode="auto">
          <a:xfrm>
            <a:off x="690996" y="1275606"/>
            <a:ext cx="1576748" cy="1013783"/>
            <a:chOff x="1257085" y="967627"/>
            <a:chExt cx="2254465" cy="1450605"/>
          </a:xfrm>
        </p:grpSpPr>
        <p:pic>
          <p:nvPicPr>
            <p:cNvPr id="53" name="图片 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4" name="文本框 3"/>
            <p:cNvSpPr txBox="1">
              <a:spLocks noChangeArrowheads="1"/>
            </p:cNvSpPr>
            <p:nvPr/>
          </p:nvSpPr>
          <p:spPr bwMode="auto">
            <a:xfrm>
              <a:off x="1614646" y="1451440"/>
              <a:ext cx="1442084" cy="572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方法一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4589313" y="1580416"/>
            <a:ext cx="17122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22……2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7284E-6 L 0.04271 0.23487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5" y="11728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7284E-6 L 0.24496 0.23487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40" y="11728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7284E-6 L 0.42222 0.23487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11" y="11728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1.7284E-6 L -0.18664 0.23487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40" y="11728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7284E-6 L 0.01407 0.23487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4" y="11728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7284E-6 L 0.20382 0.23487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91" y="117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09877E-6 L -0.38541 0.23148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1" y="11574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2.09877E-6 L -0.47587 0.23148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802" y="11574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2.09877E-6 L -0.14097 0.23148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49" y="11574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09877E-6 L 0.09566 0.23148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74" y="11574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09877E-6 L -0.24705 0.23148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61" y="11574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09877E-6 L -0.01337 0.23148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" y="11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 bwMode="auto">
          <a:xfrm>
            <a:off x="582707" y="483518"/>
            <a:ext cx="1576748" cy="1013783"/>
            <a:chOff x="1257085" y="967627"/>
            <a:chExt cx="2254465" cy="1450605"/>
          </a:xfrm>
        </p:grpSpPr>
        <p:pic>
          <p:nvPicPr>
            <p:cNvPr id="26" name="图片 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文本框 3"/>
            <p:cNvSpPr txBox="1">
              <a:spLocks noChangeArrowheads="1"/>
            </p:cNvSpPr>
            <p:nvPr/>
          </p:nvSpPr>
          <p:spPr bwMode="auto">
            <a:xfrm>
              <a:off x="1614646" y="1451440"/>
              <a:ext cx="1442084" cy="572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二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8" name="圆角矩形 17"/>
          <p:cNvSpPr/>
          <p:nvPr/>
        </p:nvSpPr>
        <p:spPr>
          <a:xfrm>
            <a:off x="2059367" y="774409"/>
            <a:ext cx="1648537" cy="432000"/>
          </a:xfrm>
          <a:prstGeom prst="roundRect">
            <a:avLst/>
          </a:prstGeom>
          <a:noFill/>
          <a:ln w="19050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r>
              <a:rPr kumimoji="0" lang="zh-CN" altLang="en-US" sz="2400" b="1" i="0" u="none" strike="noStrike" kern="0" cap="none" spc="300" normalizeH="0" baseline="0" noProof="0" dirty="0" smtClean="0">
                <a:ln>
                  <a:noFill/>
                </a:ln>
                <a:solidFill>
                  <a:srgbClr val="DD275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竖式计算</a:t>
            </a:r>
            <a:endParaRPr kumimoji="0" lang="zh-CN" altLang="en-US" sz="2400" b="1" i="0" u="none" strike="noStrike" kern="0" cap="none" spc="300" normalizeH="0" baseline="0" noProof="0" dirty="0">
              <a:ln>
                <a:noFill/>
              </a:ln>
              <a:solidFill>
                <a:srgbClr val="DD275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600987" y="1351167"/>
            <a:ext cx="15470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68÷3=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733329" y="1351167"/>
            <a:ext cx="17122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22……2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8"/>
          <p:cNvSpPr txBox="1">
            <a:spLocks noChangeArrowheads="1"/>
          </p:cNvSpPr>
          <p:nvPr/>
        </p:nvSpPr>
        <p:spPr bwMode="auto">
          <a:xfrm>
            <a:off x="3777059" y="2150541"/>
            <a:ext cx="14287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6  8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组合 32"/>
          <p:cNvGrpSpPr/>
          <p:nvPr/>
        </p:nvGrpSpPr>
        <p:grpSpPr bwMode="auto">
          <a:xfrm>
            <a:off x="3575447" y="2088629"/>
            <a:ext cx="1630362" cy="584200"/>
            <a:chOff x="3655369" y="4287040"/>
            <a:chExt cx="1631011" cy="584775"/>
          </a:xfrm>
        </p:grpSpPr>
        <p:cxnSp>
          <p:nvCxnSpPr>
            <p:cNvPr id="23" name="直接连接符 30"/>
            <p:cNvCxnSpPr>
              <a:cxnSpLocks noChangeShapeType="1"/>
            </p:cNvCxnSpPr>
            <p:nvPr/>
          </p:nvCxnSpPr>
          <p:spPr bwMode="auto">
            <a:xfrm>
              <a:off x="4000496" y="4439607"/>
              <a:ext cx="1285884" cy="1588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4" name="TextBox 31"/>
            <p:cNvSpPr txBox="1">
              <a:spLocks noChangeArrowheads="1"/>
            </p:cNvSpPr>
            <p:nvPr/>
          </p:nvSpPr>
          <p:spPr bwMode="auto">
            <a:xfrm>
              <a:off x="3655369" y="4287040"/>
              <a:ext cx="857256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b="1">
                  <a:latin typeface="黑体" panose="02010609060101010101" pitchFamily="49" charset="-122"/>
                  <a:ea typeface="黑体" panose="02010609060101010101" pitchFamily="49" charset="-122"/>
                </a:rPr>
                <a:t>)</a:t>
              </a:r>
              <a:endParaRPr lang="zh-CN" altLang="en-US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3419872" y="2150541"/>
            <a:ext cx="4286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4027884" y="1769541"/>
            <a:ext cx="4286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4027884" y="2548929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9" name="直接连接符 38"/>
          <p:cNvCxnSpPr>
            <a:cxnSpLocks noChangeShapeType="1"/>
          </p:cNvCxnSpPr>
          <p:nvPr/>
        </p:nvCxnSpPr>
        <p:spPr bwMode="auto">
          <a:xfrm>
            <a:off x="3907234" y="3048992"/>
            <a:ext cx="1285875" cy="1587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4" name="TextBox 42"/>
          <p:cNvSpPr txBox="1">
            <a:spLocks noChangeArrowheads="1"/>
          </p:cNvSpPr>
          <p:nvPr/>
        </p:nvSpPr>
        <p:spPr bwMode="auto">
          <a:xfrm>
            <a:off x="4562872" y="2977554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" name="TextBox 43"/>
          <p:cNvSpPr txBox="1">
            <a:spLocks noChangeArrowheads="1"/>
          </p:cNvSpPr>
          <p:nvPr/>
        </p:nvSpPr>
        <p:spPr bwMode="auto">
          <a:xfrm>
            <a:off x="4502547" y="1756841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" name="TextBox 44"/>
          <p:cNvSpPr txBox="1">
            <a:spLocks noChangeArrowheads="1"/>
          </p:cNvSpPr>
          <p:nvPr/>
        </p:nvSpPr>
        <p:spPr bwMode="auto">
          <a:xfrm>
            <a:off x="4562872" y="3334742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7" name="直接连接符 46"/>
          <p:cNvCxnSpPr>
            <a:cxnSpLocks noChangeShapeType="1"/>
          </p:cNvCxnSpPr>
          <p:nvPr/>
        </p:nvCxnSpPr>
        <p:spPr bwMode="auto">
          <a:xfrm>
            <a:off x="3770709" y="3812579"/>
            <a:ext cx="1439863" cy="1588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4562872" y="3777654"/>
            <a:ext cx="4286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1" name="直接箭头连接符 50"/>
          <p:cNvCxnSpPr/>
          <p:nvPr/>
        </p:nvCxnSpPr>
        <p:spPr>
          <a:xfrm>
            <a:off x="3275856" y="2037143"/>
            <a:ext cx="786308" cy="0"/>
          </a:xfrm>
          <a:prstGeom prst="straightConnector1">
            <a:avLst/>
          </a:prstGeom>
          <a:ln w="19050">
            <a:solidFill>
              <a:srgbClr val="FF0000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/>
          <p:cNvSpPr/>
          <p:nvPr/>
        </p:nvSpPr>
        <p:spPr>
          <a:xfrm>
            <a:off x="1979712" y="1811600"/>
            <a:ext cx="13497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每份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8" name="直接箭头连接符 57"/>
          <p:cNvCxnSpPr/>
          <p:nvPr/>
        </p:nvCxnSpPr>
        <p:spPr>
          <a:xfrm flipH="1" flipV="1">
            <a:off x="4860032" y="2050089"/>
            <a:ext cx="972000" cy="4076"/>
          </a:xfrm>
          <a:prstGeom prst="straightConnector1">
            <a:avLst/>
          </a:prstGeom>
          <a:ln w="19050">
            <a:solidFill>
              <a:srgbClr val="FF0000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矩形 58"/>
          <p:cNvSpPr/>
          <p:nvPr/>
        </p:nvSpPr>
        <p:spPr>
          <a:xfrm>
            <a:off x="5755060" y="1828849"/>
            <a:ext cx="24893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第二次分，每份的数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0" name="直接箭头连接符 59"/>
          <p:cNvCxnSpPr/>
          <p:nvPr/>
        </p:nvCxnSpPr>
        <p:spPr>
          <a:xfrm flipH="1" flipV="1">
            <a:off x="4919486" y="4066313"/>
            <a:ext cx="972000" cy="4076"/>
          </a:xfrm>
          <a:prstGeom prst="straightConnector1">
            <a:avLst/>
          </a:prstGeom>
          <a:ln w="19050">
            <a:solidFill>
              <a:srgbClr val="FF0000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矩形 60"/>
          <p:cNvSpPr/>
          <p:nvPr/>
        </p:nvSpPr>
        <p:spPr>
          <a:xfrm>
            <a:off x="5832032" y="3881647"/>
            <a:ext cx="12602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余数为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60097" y="2244633"/>
            <a:ext cx="2688119" cy="1435500"/>
            <a:chOff x="3886740" y="908573"/>
            <a:chExt cx="3885307" cy="848023"/>
          </a:xfrm>
          <a:noFill/>
        </p:grpSpPr>
        <p:sp>
          <p:nvSpPr>
            <p:cNvPr id="62" name="云形标注 61"/>
            <p:cNvSpPr/>
            <p:nvPr/>
          </p:nvSpPr>
          <p:spPr>
            <a:xfrm flipH="1" flipV="1">
              <a:off x="3886740" y="908573"/>
              <a:ext cx="3885307" cy="848023"/>
            </a:xfrm>
            <a:prstGeom prst="cloudCallout">
              <a:avLst>
                <a:gd name="adj1" fmla="val -78869"/>
                <a:gd name="adj2" fmla="val -54197"/>
              </a:avLst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4083080" y="1052393"/>
              <a:ext cx="3547341" cy="56364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从高位到低位依次除起，每求出一位商，余数必须比除数小。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/>
      <p:bldP spid="30" grpId="0"/>
      <p:bldP spid="21" grpId="0"/>
      <p:bldP spid="36" grpId="0"/>
      <p:bldP spid="37" grpId="0"/>
      <p:bldP spid="38" grpId="0"/>
      <p:bldP spid="44" grpId="0"/>
      <p:bldP spid="45" grpId="0"/>
      <p:bldP spid="46" grpId="0"/>
      <p:bldP spid="48" grpId="0"/>
      <p:bldP spid="52" grpId="0"/>
      <p:bldP spid="59" grpId="0"/>
    </p:bldLst>
  </p:timing>
</p:sld>
</file>

<file path=ppt/tags/tag1.xml><?xml version="1.0" encoding="utf-8"?>
<p:tagLst xmlns:p="http://schemas.openxmlformats.org/presentationml/2006/main">
  <p:tag name="KSO_WPP_MARK_KEY" val="1d587537-cbd8-4e09-9a38-48ec6ed3fb0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1219</Words>
  <Application>WPS 演示</Application>
  <PresentationFormat>全屏显示(16:9)</PresentationFormat>
  <Paragraphs>375</Paragraphs>
  <Slides>18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Arial</vt:lpstr>
      <vt:lpstr>宋体</vt:lpstr>
      <vt:lpstr>Wingdings</vt:lpstr>
      <vt:lpstr>黑体</vt:lpstr>
      <vt:lpstr>华文楷体</vt:lpstr>
      <vt:lpstr>微软雅黑</vt:lpstr>
      <vt:lpstr>楷体</vt:lpstr>
      <vt:lpstr>Times New Roman</vt:lpstr>
      <vt:lpstr>幼圆</vt:lpstr>
      <vt:lpstr>等线</vt:lpstr>
      <vt:lpstr>华文行楷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dcterms:created xsi:type="dcterms:W3CDTF">2017-03-17T02:28:00Z</dcterms:created>
  <dcterms:modified xsi:type="dcterms:W3CDTF">2023-02-03T07:09:14Z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882400E82601473CB7B8A97899871CC2</vt:lpwstr>
  </property>
</Properties>
</file>