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4"/>
  </p:notesMasterIdLst>
  <p:sldIdLst>
    <p:sldId id="296" r:id="rId3"/>
    <p:sldId id="321" r:id="rId5"/>
    <p:sldId id="433" r:id="rId6"/>
    <p:sldId id="431" r:id="rId7"/>
    <p:sldId id="417" r:id="rId8"/>
    <p:sldId id="432" r:id="rId9"/>
    <p:sldId id="418" r:id="rId10"/>
    <p:sldId id="426" r:id="rId11"/>
    <p:sldId id="434" r:id="rId12"/>
    <p:sldId id="435" r:id="rId13"/>
    <p:sldId id="420" r:id="rId14"/>
    <p:sldId id="422" r:id="rId15"/>
    <p:sldId id="423" r:id="rId16"/>
    <p:sldId id="424" r:id="rId17"/>
    <p:sldId id="425" r:id="rId18"/>
    <p:sldId id="428" r:id="rId19"/>
    <p:sldId id="429" r:id="rId20"/>
    <p:sldId id="307" r:id="rId21"/>
    <p:sldId id="293" r:id="rId2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黑体" panose="02010609060101010101" pitchFamily="2" charset="-122"/>
      <p:regular r:id="rId31"/>
    </p:embeddedFont>
    <p:embeddedFont>
      <p:font typeface="楷体" panose="02010609060101010101" pitchFamily="49" charset="-122"/>
      <p:regular r:id="rId32"/>
    </p:embeddedFont>
    <p:embeddedFont>
      <p:font typeface="等线" panose="02010600030101010101" pitchFamily="2" charset="-122"/>
      <p:regular r:id="rId33"/>
    </p:embeddedFont>
  </p:embeddedFontLst>
  <p:custDataLst>
    <p:tags r:id="rId3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75FF"/>
    <a:srgbClr val="FF7145"/>
    <a:srgbClr val="FDFFE5"/>
    <a:srgbClr val="D5FAFF"/>
    <a:srgbClr val="FFE5FC"/>
    <a:srgbClr val="DAFFD5"/>
    <a:srgbClr val="E109C2"/>
    <a:srgbClr val="187E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43" autoAdjust="0"/>
    <p:restoredTop sz="81668" autoAdjust="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.xml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935F935-DC8C-45C0-866E-B6BB515000C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1843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DABE0D8-6A17-403B-B0C8-22CEA60C2CF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71847CD-4405-4E1E-BEED-C19C2ECA0EC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培优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任意多边形: 形状 2"/>
          <p:cNvSpPr/>
          <p:nvPr userDrawn="1"/>
        </p:nvSpPr>
        <p:spPr>
          <a:xfrm>
            <a:off x="8640763" y="4633913"/>
            <a:ext cx="519112" cy="519112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8728075" y="4725988"/>
            <a:ext cx="428625" cy="428625"/>
          </a:xfrm>
          <a:custGeom>
            <a:avLst/>
            <a:gdLst>
              <a:gd name="connsiteX0" fmla="*/ 409575 w 409576"/>
              <a:gd name="connsiteY0" fmla="*/ 0 h 409576"/>
              <a:gd name="connsiteX1" fmla="*/ 409576 w 409576"/>
              <a:gd name="connsiteY1" fmla="*/ 0 h 409576"/>
              <a:gd name="connsiteX2" fmla="*/ 409576 w 409576"/>
              <a:gd name="connsiteY2" fmla="*/ 409576 h 409576"/>
              <a:gd name="connsiteX3" fmla="*/ 0 w 409576"/>
              <a:gd name="connsiteY3" fmla="*/ 409576 h 409576"/>
              <a:gd name="connsiteX4" fmla="*/ 0 w 409576"/>
              <a:gd name="connsiteY4" fmla="*/ 409575 h 409576"/>
              <a:gd name="connsiteX5" fmla="*/ 409575 w 409576"/>
              <a:gd name="connsiteY5" fmla="*/ 0 h 4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576" h="409576">
                <a:moveTo>
                  <a:pt x="409575" y="0"/>
                </a:moveTo>
                <a:lnTo>
                  <a:pt x="409576" y="0"/>
                </a:lnTo>
                <a:lnTo>
                  <a:pt x="409576" y="409576"/>
                </a:lnTo>
                <a:lnTo>
                  <a:pt x="0" y="409576"/>
                </a:lnTo>
                <a:lnTo>
                  <a:pt x="0" y="409575"/>
                </a:lnTo>
                <a:cubicBezTo>
                  <a:pt x="0" y="183373"/>
                  <a:pt x="183373" y="0"/>
                  <a:pt x="409575" y="0"/>
                </a:cubicBezTo>
                <a:close/>
              </a:path>
            </a:pathLst>
          </a:custGeom>
          <a:solidFill>
            <a:srgbClr val="FFEEBD"/>
          </a:solidFill>
          <a:ln>
            <a:noFill/>
          </a:ln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5" name="任意多边形: 形状 4"/>
          <p:cNvSpPr/>
          <p:nvPr userDrawn="1"/>
        </p:nvSpPr>
        <p:spPr>
          <a:xfrm>
            <a:off x="-12700" y="4787900"/>
            <a:ext cx="403225" cy="3714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rgbClr val="D6CEC4"/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6" name="任意多边形: 形状 6"/>
          <p:cNvSpPr/>
          <p:nvPr userDrawn="1"/>
        </p:nvSpPr>
        <p:spPr>
          <a:xfrm>
            <a:off x="-12700" y="4864100"/>
            <a:ext cx="320675" cy="295275"/>
          </a:xfrm>
          <a:custGeom>
            <a:avLst/>
            <a:gdLst>
              <a:gd name="connsiteX0" fmla="*/ 47624 w 623887"/>
              <a:gd name="connsiteY0" fmla="*/ 0 h 576942"/>
              <a:gd name="connsiteX1" fmla="*/ 623887 w 623887"/>
              <a:gd name="connsiteY1" fmla="*/ 576263 h 576942"/>
              <a:gd name="connsiteX2" fmla="*/ 623819 w 623887"/>
              <a:gd name="connsiteY2" fmla="*/ 576942 h 576942"/>
              <a:gd name="connsiteX3" fmla="*/ 0 w 623887"/>
              <a:gd name="connsiteY3" fmla="*/ 576942 h 576942"/>
              <a:gd name="connsiteX4" fmla="*/ 0 w 623887"/>
              <a:gd name="connsiteY4" fmla="*/ 4801 h 57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" h="576942">
                <a:moveTo>
                  <a:pt x="47624" y="0"/>
                </a:moveTo>
                <a:cubicBezTo>
                  <a:pt x="365885" y="0"/>
                  <a:pt x="623887" y="258002"/>
                  <a:pt x="623887" y="576263"/>
                </a:cubicBezTo>
                <a:lnTo>
                  <a:pt x="623819" y="576942"/>
                </a:lnTo>
                <a:lnTo>
                  <a:pt x="0" y="576942"/>
                </a:lnTo>
                <a:lnTo>
                  <a:pt x="0" y="48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" dist="127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 rot="20431318">
            <a:off x="8631238" y="4895850"/>
            <a:ext cx="522287" cy="128588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8"/>
          <p:cNvGrpSpPr/>
          <p:nvPr userDrawn="1"/>
        </p:nvGrpSpPr>
        <p:grpSpPr bwMode="auto">
          <a:xfrm>
            <a:off x="-25400" y="-22225"/>
            <a:ext cx="415925" cy="415925"/>
            <a:chOff x="-25416" y="-21437"/>
            <a:chExt cx="415814" cy="415814"/>
          </a:xfrm>
        </p:grpSpPr>
        <p:sp>
          <p:nvSpPr>
            <p:cNvPr id="9" name="任意多边形: 形状 9"/>
            <p:cNvSpPr/>
            <p:nvPr userDrawn="1"/>
          </p:nvSpPr>
          <p:spPr>
            <a:xfrm>
              <a:off x="-25416" y="-21437"/>
              <a:ext cx="415814" cy="41581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89C1C5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10" name="任意多边形: 形状 10"/>
            <p:cNvSpPr/>
            <p:nvPr userDrawn="1"/>
          </p:nvSpPr>
          <p:spPr>
            <a:xfrm>
              <a:off x="-25416" y="-21437"/>
              <a:ext cx="338048" cy="338048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  <p:sp>
          <p:nvSpPr>
            <p:cNvPr id="11" name="任意多边形: 形状 11"/>
            <p:cNvSpPr/>
            <p:nvPr userDrawn="1"/>
          </p:nvSpPr>
          <p:spPr>
            <a:xfrm>
              <a:off x="-25416" y="-21437"/>
              <a:ext cx="247584" cy="247584"/>
            </a:xfrm>
            <a:custGeom>
              <a:avLst/>
              <a:gdLst>
                <a:gd name="connsiteX0" fmla="*/ 0 w 533399"/>
                <a:gd name="connsiteY0" fmla="*/ 0 h 533399"/>
                <a:gd name="connsiteX1" fmla="*/ 529558 w 533399"/>
                <a:gd name="connsiteY1" fmla="*/ 0 h 533399"/>
                <a:gd name="connsiteX2" fmla="*/ 533399 w 533399"/>
                <a:gd name="connsiteY2" fmla="*/ 38099 h 533399"/>
                <a:gd name="connsiteX3" fmla="*/ 38099 w 533399"/>
                <a:gd name="connsiteY3" fmla="*/ 533399 h 533399"/>
                <a:gd name="connsiteX4" fmla="*/ 0 w 533399"/>
                <a:gd name="connsiteY4" fmla="*/ 529558 h 53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399" h="533399">
                  <a:moveTo>
                    <a:pt x="0" y="0"/>
                  </a:moveTo>
                  <a:lnTo>
                    <a:pt x="529558" y="0"/>
                  </a:lnTo>
                  <a:lnTo>
                    <a:pt x="533399" y="38099"/>
                  </a:lnTo>
                  <a:cubicBezTo>
                    <a:pt x="533399" y="311646"/>
                    <a:pt x="311646" y="533399"/>
                    <a:pt x="38099" y="533399"/>
                  </a:cubicBezTo>
                  <a:lnTo>
                    <a:pt x="0" y="529558"/>
                  </a:lnTo>
                  <a:close/>
                </a:path>
              </a:pathLst>
            </a:custGeom>
            <a:solidFill>
              <a:srgbClr val="A5D0D3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/>
            </a:p>
          </p:txBody>
        </p:sp>
      </p:grpSp>
      <p:pic>
        <p:nvPicPr>
          <p:cNvPr id="12" name="图片 11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2563" y="4710113"/>
            <a:ext cx="406400" cy="355600"/>
          </a:xfrm>
          <a:prstGeom prst="rect">
            <a:avLst/>
          </a:prstGeom>
          <a:noFill/>
          <a:ln>
            <a:noFill/>
          </a:ln>
          <a:effectLst>
            <a:outerShdw blurRad="12700" dist="12700" dir="18900000" algn="bl" rotWithShape="0">
              <a:srgbClr val="000000">
                <a:alpha val="39999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20911277">
            <a:off x="8929688" y="4965700"/>
            <a:ext cx="193675" cy="119063"/>
          </a:xfrm>
          <a:prstGeom prst="rect">
            <a:avLst/>
          </a:prstGeom>
          <a:effectLst>
            <a:outerShdw blurRad="12700" dist="127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5"/>
          <p:cNvGrpSpPr/>
          <p:nvPr/>
        </p:nvGrpSpPr>
        <p:grpSpPr bwMode="auto">
          <a:xfrm>
            <a:off x="3254230" y="1049969"/>
            <a:ext cx="2290762" cy="935038"/>
            <a:chOff x="2413092" y="1117122"/>
            <a:chExt cx="2291198" cy="935037"/>
          </a:xfrm>
        </p:grpSpPr>
        <p:pic>
          <p:nvPicPr>
            <p:cNvPr id="19461" name="图片 1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13092" y="1240188"/>
              <a:ext cx="743054" cy="736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62" name="组合 3"/>
            <p:cNvGrpSpPr/>
            <p:nvPr/>
          </p:nvGrpSpPr>
          <p:grpSpPr bwMode="auto">
            <a:xfrm>
              <a:off x="2493960" y="1117122"/>
              <a:ext cx="2210330" cy="935037"/>
              <a:chOff x="4716160" y="1200099"/>
              <a:chExt cx="2210844" cy="934823"/>
            </a:xfrm>
          </p:grpSpPr>
          <p:sp>
            <p:nvSpPr>
              <p:cNvPr id="17" name="Rectangle 7"/>
              <p:cNvSpPr txBox="1"/>
              <p:nvPr/>
            </p:nvSpPr>
            <p:spPr>
              <a:xfrm>
                <a:off x="4716269" y="1473086"/>
                <a:ext cx="581271" cy="4190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000" b="1" dirty="0">
                    <a:solidFill>
                      <a:schemeClr val="accent5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000" b="1" dirty="0">
                  <a:solidFill>
                    <a:schemeClr val="accent5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9464" name="Rectangle 7"/>
              <p:cNvSpPr txBox="1">
                <a:spLocks noChangeArrowheads="1"/>
              </p:cNvSpPr>
              <p:nvPr/>
            </p:nvSpPr>
            <p:spPr bwMode="auto">
              <a:xfrm>
                <a:off x="5453036" y="1200099"/>
                <a:ext cx="1473968" cy="934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4800" b="1" dirty="0">
                    <a:latin typeface="Arial" panose="020B0604020202020204" pitchFamily="34" charset="0"/>
                    <a:ea typeface="黑体" panose="02010609060101010101" pitchFamily="2" charset="-122"/>
                  </a:rPr>
                  <a:t>除法</a:t>
                </a:r>
                <a:endParaRPr lang="zh-CN" altLang="en-US" sz="4800" b="1" dirty="0">
                  <a:latin typeface="Arial" panose="020B0604020202020204" pitchFamily="34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0" y="2216977"/>
            <a:ext cx="9153119" cy="99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2000"/>
              </a:lnSpc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6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橘子</a:t>
            </a:r>
            <a:endParaRPr lang="zh-CN" altLang="en-US" sz="6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0" y="371387"/>
            <a:ext cx="383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北师版数学三年级下册</a:t>
            </a:r>
            <a:endParaRPr lang="zh-CN" altLang="en-US" sz="24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9"/>
          <p:cNvSpPr txBox="1">
            <a:spLocks noChangeArrowheads="1"/>
          </p:cNvSpPr>
          <p:nvPr/>
        </p:nvSpPr>
        <p:spPr bwMode="auto">
          <a:xfrm>
            <a:off x="309563" y="533400"/>
            <a:ext cx="4635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1225" y="11922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908050" y="2079625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65175" y="2614613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54138" y="25765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54138" y="11922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350963" y="29876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65175" y="35433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58900" y="34909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03288" y="25765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00113" y="29876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09" name="组合 23"/>
          <p:cNvGrpSpPr/>
          <p:nvPr/>
        </p:nvGrpSpPr>
        <p:grpSpPr bwMode="auto">
          <a:xfrm>
            <a:off x="314325" y="1681163"/>
            <a:ext cx="1619250" cy="590550"/>
            <a:chOff x="1120775" y="1769726"/>
            <a:chExt cx="1619250" cy="591125"/>
          </a:xfrm>
        </p:grpSpPr>
        <p:pic>
          <p:nvPicPr>
            <p:cNvPr id="29766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 bwMode="auto">
            <a:xfrm>
              <a:off x="1709738" y="1776082"/>
              <a:ext cx="1030287" cy="5847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8 1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1120775" y="1769726"/>
              <a:ext cx="334963" cy="5847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679700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2676525" y="2078038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533650" y="2613025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122613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122613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119438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533650" y="35433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127375" y="34893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671763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668588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20" name="组合 34"/>
          <p:cNvGrpSpPr/>
          <p:nvPr/>
        </p:nvGrpSpPr>
        <p:grpSpPr bwMode="auto">
          <a:xfrm>
            <a:off x="2082800" y="1679575"/>
            <a:ext cx="1619250" cy="592138"/>
            <a:chOff x="1120775" y="1769726"/>
            <a:chExt cx="1619250" cy="591125"/>
          </a:xfrm>
        </p:grpSpPr>
        <p:pic>
          <p:nvPicPr>
            <p:cNvPr id="29763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 bwMode="auto">
            <a:xfrm>
              <a:off x="1709738" y="1776065"/>
              <a:ext cx="1030287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9 0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1120775" y="1769726"/>
              <a:ext cx="334963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422775" y="11922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4419600" y="2079625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276725" y="2614613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865688" y="25765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865688" y="11922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2513" y="29876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276725" y="35433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4870450" y="34909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414838" y="25765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411663" y="29876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31" name="组合 48"/>
          <p:cNvGrpSpPr/>
          <p:nvPr/>
        </p:nvGrpSpPr>
        <p:grpSpPr bwMode="auto">
          <a:xfrm>
            <a:off x="3825875" y="1681163"/>
            <a:ext cx="1619250" cy="590550"/>
            <a:chOff x="1120775" y="1769726"/>
            <a:chExt cx="1619250" cy="591125"/>
          </a:xfrm>
        </p:grpSpPr>
        <p:pic>
          <p:nvPicPr>
            <p:cNvPr id="29760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矩形 50"/>
            <p:cNvSpPr/>
            <p:nvPr/>
          </p:nvSpPr>
          <p:spPr bwMode="auto">
            <a:xfrm>
              <a:off x="1709738" y="1776082"/>
              <a:ext cx="1030287" cy="5847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9 8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>
              <a:off x="1120775" y="1769726"/>
              <a:ext cx="334963" cy="5847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191250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6188075" y="2078038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045200" y="2613025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6634163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6634163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630988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045200" y="35433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6638925" y="34893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183313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180138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42" name="组合 62"/>
          <p:cNvGrpSpPr/>
          <p:nvPr/>
        </p:nvGrpSpPr>
        <p:grpSpPr bwMode="auto">
          <a:xfrm>
            <a:off x="5594350" y="1679575"/>
            <a:ext cx="1619250" cy="592138"/>
            <a:chOff x="1120775" y="1769726"/>
            <a:chExt cx="1619250" cy="591125"/>
          </a:xfrm>
        </p:grpSpPr>
        <p:pic>
          <p:nvPicPr>
            <p:cNvPr id="29757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" name="矩形 64"/>
            <p:cNvSpPr/>
            <p:nvPr/>
          </p:nvSpPr>
          <p:spPr bwMode="auto">
            <a:xfrm>
              <a:off x="1709738" y="1776065"/>
              <a:ext cx="1030287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8 4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1120775" y="1769726"/>
              <a:ext cx="334963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7894638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7891463" y="2078038"/>
            <a:ext cx="7794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748588" y="2613025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8337550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8337550" y="11906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8334375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748588" y="35433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8342313" y="34893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7886700" y="25749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矩形 75"/>
          <p:cNvSpPr>
            <a:spLocks noChangeArrowheads="1"/>
          </p:cNvSpPr>
          <p:nvPr/>
        </p:nvSpPr>
        <p:spPr bwMode="auto">
          <a:xfrm>
            <a:off x="7883525" y="29860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53" name="组合 76"/>
          <p:cNvGrpSpPr/>
          <p:nvPr/>
        </p:nvGrpSpPr>
        <p:grpSpPr bwMode="auto">
          <a:xfrm>
            <a:off x="7297738" y="1679575"/>
            <a:ext cx="1619250" cy="592138"/>
            <a:chOff x="1120775" y="1769726"/>
            <a:chExt cx="1619250" cy="591125"/>
          </a:xfrm>
        </p:grpSpPr>
        <p:pic>
          <p:nvPicPr>
            <p:cNvPr id="29754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矩形 78"/>
            <p:cNvSpPr/>
            <p:nvPr/>
          </p:nvSpPr>
          <p:spPr bwMode="auto">
            <a:xfrm>
              <a:off x="1709737" y="1776065"/>
              <a:ext cx="1030288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9 6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1120775" y="1769726"/>
              <a:ext cx="334962" cy="5847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"/>
                            </p:stCondLst>
                            <p:childTnLst>
                              <p:par>
                                <p:cTn id="2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48" grpId="0"/>
      <p:bldP spid="53" grpId="0"/>
      <p:bldP spid="54" grpId="0"/>
      <p:bldP spid="56" grpId="0"/>
      <p:bldP spid="57" grpId="0"/>
      <p:bldP spid="58" grpId="0"/>
      <p:bldP spid="60" grpId="0"/>
      <p:bldP spid="61" grpId="0"/>
      <p:bldP spid="62" grpId="0"/>
      <p:bldP spid="67" grpId="0"/>
      <p:bldP spid="68" grpId="0"/>
      <p:bldP spid="70" grpId="0"/>
      <p:bldP spid="71" grpId="0"/>
      <p:bldP spid="72" grpId="0"/>
      <p:bldP spid="74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6"/>
          <p:cNvSpPr txBox="1">
            <a:spLocks noChangeArrowheads="1"/>
          </p:cNvSpPr>
          <p:nvPr/>
        </p:nvSpPr>
        <p:spPr bwMode="auto">
          <a:xfrm flipH="1">
            <a:off x="466725" y="252413"/>
            <a:ext cx="523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723" name="组合 5"/>
          <p:cNvGrpSpPr/>
          <p:nvPr/>
        </p:nvGrpSpPr>
        <p:grpSpPr bwMode="auto">
          <a:xfrm>
            <a:off x="466725" y="836613"/>
            <a:ext cx="8207375" cy="3540125"/>
            <a:chOff x="133350" y="922338"/>
            <a:chExt cx="8877300" cy="3829050"/>
          </a:xfrm>
        </p:grpSpPr>
        <p:sp>
          <p:nvSpPr>
            <p:cNvPr id="5" name="矩形: 圆角 4"/>
            <p:cNvSpPr/>
            <p:nvPr/>
          </p:nvSpPr>
          <p:spPr>
            <a:xfrm>
              <a:off x="133350" y="958396"/>
              <a:ext cx="8832656" cy="3786124"/>
            </a:xfrm>
            <a:prstGeom prst="roundRect">
              <a:avLst>
                <a:gd name="adj" fmla="val 7123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0729" name="Picture 2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3350" y="922338"/>
              <a:ext cx="8877300" cy="382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35"/>
          <p:cNvSpPr txBox="1">
            <a:spLocks noChangeArrowheads="1"/>
          </p:cNvSpPr>
          <p:nvPr/>
        </p:nvSpPr>
        <p:spPr bwMode="auto">
          <a:xfrm>
            <a:off x="3357563" y="3349625"/>
            <a:ext cx="48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1654175" y="3773488"/>
            <a:ext cx="7223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7762875" y="3292475"/>
            <a:ext cx="482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TextBox 35"/>
          <p:cNvSpPr txBox="1">
            <a:spLocks noChangeArrowheads="1"/>
          </p:cNvSpPr>
          <p:nvPr/>
        </p:nvSpPr>
        <p:spPr bwMode="auto">
          <a:xfrm>
            <a:off x="5667375" y="3773488"/>
            <a:ext cx="720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6"/>
          <p:cNvSpPr txBox="1">
            <a:spLocks noChangeArrowheads="1"/>
          </p:cNvSpPr>
          <p:nvPr/>
        </p:nvSpPr>
        <p:spPr bwMode="auto">
          <a:xfrm flipH="1">
            <a:off x="277813" y="1009650"/>
            <a:ext cx="858837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latinLnBrk="1" hangingPunct="1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两家药店卖同一种口服液，哪家药店更便宜？</a:t>
            </a:r>
            <a:endParaRPr lang="en-US" altLang="zh-CN" sz="32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1747" name="组合 6"/>
          <p:cNvGrpSpPr/>
          <p:nvPr/>
        </p:nvGrpSpPr>
        <p:grpSpPr bwMode="auto">
          <a:xfrm>
            <a:off x="457200" y="1789113"/>
            <a:ext cx="8229600" cy="1749425"/>
            <a:chOff x="457200" y="1649060"/>
            <a:chExt cx="8229600" cy="1749357"/>
          </a:xfrm>
        </p:grpSpPr>
        <p:pic>
          <p:nvPicPr>
            <p:cNvPr id="31748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7200" y="1745083"/>
              <a:ext cx="8229600" cy="1653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9" name="文本框 36"/>
            <p:cNvSpPr txBox="1">
              <a:spLocks noChangeArrowheads="1"/>
            </p:cNvSpPr>
            <p:nvPr/>
          </p:nvSpPr>
          <p:spPr bwMode="auto">
            <a:xfrm flipH="1">
              <a:off x="2530474" y="1649060"/>
              <a:ext cx="1743075" cy="50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1" hangingPunct="1">
                <a:lnSpc>
                  <a:spcPct val="120000"/>
                </a:lnSpc>
              </a:pPr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康全药店</a:t>
              </a:r>
              <a:endPara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750" name="文本框 36"/>
            <p:cNvSpPr txBox="1">
              <a:spLocks noChangeArrowheads="1"/>
            </p:cNvSpPr>
            <p:nvPr/>
          </p:nvSpPr>
          <p:spPr bwMode="auto">
            <a:xfrm flipH="1">
              <a:off x="4991100" y="1649060"/>
              <a:ext cx="1743075" cy="508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1" hangingPunct="1">
                <a:lnSpc>
                  <a:spcPct val="120000"/>
                </a:lnSpc>
              </a:pPr>
              <a:r>
                <a:rPr lang="zh-CN" altLang="en-US" sz="2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益民药店</a:t>
              </a:r>
              <a:endParaRPr lang="en-US" altLang="zh-CN" sz="26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1130300" y="550863"/>
            <a:ext cx="68834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康全药店：每盒口服</a:t>
            </a:r>
            <a:r>
              <a:rPr lang="zh-CN" altLang="en-US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瓶，</a:t>
            </a:r>
            <a:r>
              <a:rPr lang="zh-CN" altLang="en-US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2300288" y="1257300"/>
            <a:ext cx="50911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瓶口服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80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6" name="文本框 3"/>
          <p:cNvSpPr txBox="1">
            <a:spLocks noChangeArrowheads="1"/>
          </p:cNvSpPr>
          <p:nvPr/>
        </p:nvSpPr>
        <p:spPr bwMode="auto">
          <a:xfrm>
            <a:off x="1130300" y="1965325"/>
            <a:ext cx="67579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益民药店：每盒口服液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瓶，</a:t>
            </a:r>
            <a:r>
              <a:rPr lang="zh-CN" altLang="en-US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</a:t>
            </a: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3200" b="1" spc="3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文本框 4"/>
          <p:cNvSpPr txBox="1">
            <a:spLocks noChangeArrowheads="1"/>
          </p:cNvSpPr>
          <p:nvPr/>
        </p:nvSpPr>
        <p:spPr bwMode="auto">
          <a:xfrm>
            <a:off x="2300288" y="2674938"/>
            <a:ext cx="525621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瓶口服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72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6 </a:t>
            </a: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等线" panose="02010600030101010101" pitchFamily="2" charset="-122"/>
            </a:endParaRPr>
          </a:p>
        </p:txBody>
      </p:sp>
      <p:sp>
        <p:nvSpPr>
          <p:cNvPr id="33798" name="文本框 5"/>
          <p:cNvSpPr txBox="1">
            <a:spLocks noChangeArrowheads="1"/>
          </p:cNvSpPr>
          <p:nvPr/>
        </p:nvSpPr>
        <p:spPr bwMode="auto">
          <a:xfrm>
            <a:off x="3363913" y="3384550"/>
            <a:ext cx="24145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0</a:t>
            </a:r>
            <a:r>
              <a: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元</a:t>
            </a: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元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等线" panose="02010600030101010101" pitchFamily="2" charset="-122"/>
            </a:endParaRPr>
          </a:p>
        </p:txBody>
      </p:sp>
      <p:sp>
        <p:nvSpPr>
          <p:cNvPr id="32775" name="文本框 6"/>
          <p:cNvSpPr txBox="1">
            <a:spLocks noChangeArrowheads="1"/>
          </p:cNvSpPr>
          <p:nvPr/>
        </p:nvSpPr>
        <p:spPr bwMode="auto">
          <a:xfrm>
            <a:off x="2151063" y="4094163"/>
            <a:ext cx="484187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等线" panose="02010600030101010101" pitchFamily="2" charset="-122"/>
              </a:rPr>
              <a:t>答：康全药店口服液便宜。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等线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752475" y="341313"/>
            <a:ext cx="59499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猜一猜，可能有多少颗珠子？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3795" name="组合 1"/>
          <p:cNvGrpSpPr/>
          <p:nvPr/>
        </p:nvGrpSpPr>
        <p:grpSpPr bwMode="auto">
          <a:xfrm>
            <a:off x="752475" y="1128713"/>
            <a:ext cx="7639050" cy="1598612"/>
            <a:chOff x="685799" y="1128713"/>
            <a:chExt cx="7639051" cy="1598612"/>
          </a:xfrm>
        </p:grpSpPr>
        <p:grpSp>
          <p:nvGrpSpPr>
            <p:cNvPr id="33796" name="组合 2"/>
            <p:cNvGrpSpPr/>
            <p:nvPr/>
          </p:nvGrpSpPr>
          <p:grpSpPr bwMode="auto">
            <a:xfrm>
              <a:off x="685799" y="1128713"/>
              <a:ext cx="4195763" cy="1598612"/>
              <a:chOff x="420" y="3813"/>
              <a:chExt cx="9048" cy="3317"/>
            </a:xfrm>
          </p:grpSpPr>
          <p:pic>
            <p:nvPicPr>
              <p:cNvPr id="33800" name="图片 6" descr="11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20" y="4198"/>
                <a:ext cx="1543" cy="29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01" name="图片 8" descr="13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438" y="3813"/>
                <a:ext cx="7030" cy="2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797" name="组合 3"/>
            <p:cNvGrpSpPr/>
            <p:nvPr/>
          </p:nvGrpSpPr>
          <p:grpSpPr bwMode="auto">
            <a:xfrm>
              <a:off x="4789488" y="1371600"/>
              <a:ext cx="3535362" cy="1355725"/>
              <a:chOff x="6118" y="6648"/>
              <a:chExt cx="7439" cy="2872"/>
            </a:xfrm>
          </p:grpSpPr>
          <p:pic>
            <p:nvPicPr>
              <p:cNvPr id="33798" name="图片 7" descr="1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1963" y="6648"/>
                <a:ext cx="1595" cy="2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799" name="图片 9" descr="14.png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118" y="7130"/>
                <a:ext cx="5797" cy="2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222250" y="1868488"/>
            <a:ext cx="8699500" cy="3052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               70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90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所以每种颜色的珠子可能有18，19，20，21或22颗。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19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20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84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 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22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en-US" sz="30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4=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答：可能</a:t>
            </a:r>
            <a:r>
              <a:rPr lang="zh-CN" altLang="en-US" sz="30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72，76，80，8</a:t>
            </a:r>
            <a:r>
              <a:rPr lang="zh-CN" altLang="en-US" sz="30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4或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颗珠子。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819" name="组合 2"/>
          <p:cNvGrpSpPr/>
          <p:nvPr/>
        </p:nvGrpSpPr>
        <p:grpSpPr bwMode="auto">
          <a:xfrm>
            <a:off x="446088" y="325438"/>
            <a:ext cx="4094162" cy="1547812"/>
            <a:chOff x="420" y="3813"/>
            <a:chExt cx="9048" cy="3317"/>
          </a:xfrm>
        </p:grpSpPr>
        <p:pic>
          <p:nvPicPr>
            <p:cNvPr id="34823" name="图片 6" descr="1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0" y="4198"/>
              <a:ext cx="1543" cy="2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4" name="图片 8" descr="13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38" y="3813"/>
              <a:ext cx="7030" cy="2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20" name="组合 3"/>
          <p:cNvGrpSpPr/>
          <p:nvPr/>
        </p:nvGrpSpPr>
        <p:grpSpPr bwMode="auto">
          <a:xfrm>
            <a:off x="4598988" y="463550"/>
            <a:ext cx="3408362" cy="1336675"/>
            <a:chOff x="6118" y="6648"/>
            <a:chExt cx="7439" cy="2872"/>
          </a:xfrm>
        </p:grpSpPr>
        <p:pic>
          <p:nvPicPr>
            <p:cNvPr id="34821" name="图片 7" descr="1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963" y="6648"/>
              <a:ext cx="1595" cy="2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2" name="图片 9" descr="14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118" y="7130"/>
              <a:ext cx="5797" cy="2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366713" y="857250"/>
            <a:ext cx="8410575" cy="1876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5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1. 小红在计算一道除法算式时，把被除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看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成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了4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，结果得到的商比正确的商</a:t>
            </a:r>
            <a:r>
              <a:rPr lang="en-US" altLang="zh-CN" sz="3200" b="1" spc="3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少3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，正确的商应是多少？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2019300" y="2733675"/>
            <a:ext cx="5251450" cy="1303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解：除数：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−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正确的商：54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3=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2486025" y="4037013"/>
            <a:ext cx="4171950" cy="66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正确的商应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8"/>
          <p:cNvGrpSpPr/>
          <p:nvPr/>
        </p:nvGrpSpPr>
        <p:grpSpPr bwMode="auto">
          <a:xfrm>
            <a:off x="1055688" y="2016125"/>
            <a:ext cx="2997200" cy="701675"/>
            <a:chOff x="756076" y="1055912"/>
            <a:chExt cx="2997591" cy="700576"/>
          </a:xfrm>
        </p:grpSpPr>
        <p:sp>
          <p:nvSpPr>
            <p:cNvPr id="36886" name="文本框 2"/>
            <p:cNvSpPr txBox="1">
              <a:spLocks noChangeArrowheads="1"/>
            </p:cNvSpPr>
            <p:nvPr/>
          </p:nvSpPr>
          <p:spPr bwMode="auto">
            <a:xfrm>
              <a:off x="756076" y="1055912"/>
              <a:ext cx="1536274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28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015127" y="1223923"/>
              <a:ext cx="479488" cy="478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88" name="文本框 4"/>
            <p:cNvSpPr txBox="1">
              <a:spLocks noChangeArrowheads="1"/>
            </p:cNvSpPr>
            <p:nvPr/>
          </p:nvSpPr>
          <p:spPr bwMode="auto">
            <a:xfrm>
              <a:off x="2494530" y="1055912"/>
              <a:ext cx="1259137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45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867" name="组合 6"/>
          <p:cNvGrpSpPr/>
          <p:nvPr/>
        </p:nvGrpSpPr>
        <p:grpSpPr bwMode="auto">
          <a:xfrm>
            <a:off x="549275" y="1157288"/>
            <a:ext cx="7224713" cy="700087"/>
            <a:chOff x="197928" y="3440113"/>
            <a:chExt cx="7225222" cy="700576"/>
          </a:xfrm>
        </p:grpSpPr>
        <p:sp>
          <p:nvSpPr>
            <p:cNvPr id="2" name="文本框 1"/>
            <p:cNvSpPr txBox="1"/>
            <p:nvPr/>
          </p:nvSpPr>
          <p:spPr>
            <a:xfrm>
              <a:off x="197928" y="3440113"/>
              <a:ext cx="7225222" cy="7005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2. 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在     里填上“</a:t>
              </a:r>
              <a:r>
                <a:rPr lang="en-US" altLang="zh-CN" sz="3200" b="1" spc="45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&gt;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” “</a:t>
              </a:r>
              <a:r>
                <a:rPr lang="en-US" altLang="zh-CN" sz="3200" b="1" spc="45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&lt;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”或“</a:t>
              </a: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” 。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64784" y="3638689"/>
              <a:ext cx="406429" cy="40668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892" name="文本框 3"/>
          <p:cNvSpPr txBox="1">
            <a:spLocks noChangeArrowheads="1"/>
          </p:cNvSpPr>
          <p:nvPr/>
        </p:nvSpPr>
        <p:spPr bwMode="auto">
          <a:xfrm>
            <a:off x="2343150" y="1974850"/>
            <a:ext cx="422275" cy="742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3200" b="1" spc="45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6869" name="组合 19"/>
          <p:cNvGrpSpPr/>
          <p:nvPr/>
        </p:nvGrpSpPr>
        <p:grpSpPr bwMode="auto">
          <a:xfrm>
            <a:off x="5091113" y="2016125"/>
            <a:ext cx="2997200" cy="701675"/>
            <a:chOff x="756076" y="1055912"/>
            <a:chExt cx="2997591" cy="700576"/>
          </a:xfrm>
        </p:grpSpPr>
        <p:sp>
          <p:nvSpPr>
            <p:cNvPr id="36881" name="文本框 20"/>
            <p:cNvSpPr txBox="1">
              <a:spLocks noChangeArrowheads="1"/>
            </p:cNvSpPr>
            <p:nvPr/>
          </p:nvSpPr>
          <p:spPr bwMode="auto">
            <a:xfrm>
              <a:off x="756076" y="1055912"/>
              <a:ext cx="1536274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48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015127" y="1223923"/>
              <a:ext cx="479488" cy="47867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83" name="文本框 22"/>
            <p:cNvSpPr txBox="1">
              <a:spLocks noChangeArrowheads="1"/>
            </p:cNvSpPr>
            <p:nvPr/>
          </p:nvSpPr>
          <p:spPr bwMode="auto">
            <a:xfrm>
              <a:off x="2494530" y="1055912"/>
              <a:ext cx="1259137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64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文本框 3"/>
          <p:cNvSpPr txBox="1">
            <a:spLocks noChangeArrowheads="1"/>
          </p:cNvSpPr>
          <p:nvPr/>
        </p:nvSpPr>
        <p:spPr bwMode="auto">
          <a:xfrm>
            <a:off x="6392863" y="2132013"/>
            <a:ext cx="422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6871" name="组合 24"/>
          <p:cNvGrpSpPr/>
          <p:nvPr/>
        </p:nvGrpSpPr>
        <p:grpSpPr bwMode="auto">
          <a:xfrm>
            <a:off x="1055688" y="2876550"/>
            <a:ext cx="2997200" cy="700088"/>
            <a:chOff x="756076" y="1055912"/>
            <a:chExt cx="2997591" cy="700576"/>
          </a:xfrm>
        </p:grpSpPr>
        <p:sp>
          <p:nvSpPr>
            <p:cNvPr id="36878" name="文本框 25"/>
            <p:cNvSpPr txBox="1">
              <a:spLocks noChangeArrowheads="1"/>
            </p:cNvSpPr>
            <p:nvPr/>
          </p:nvSpPr>
          <p:spPr bwMode="auto">
            <a:xfrm>
              <a:off x="756076" y="1055912"/>
              <a:ext cx="1536274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015127" y="1224304"/>
              <a:ext cx="479488" cy="47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80" name="文本框 27"/>
            <p:cNvSpPr txBox="1">
              <a:spLocks noChangeArrowheads="1"/>
            </p:cNvSpPr>
            <p:nvPr/>
          </p:nvSpPr>
          <p:spPr bwMode="auto">
            <a:xfrm>
              <a:off x="2494530" y="1055912"/>
              <a:ext cx="1259137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3"/>
          <p:cNvSpPr txBox="1">
            <a:spLocks noChangeArrowheads="1"/>
          </p:cNvSpPr>
          <p:nvPr/>
        </p:nvSpPr>
        <p:spPr bwMode="auto">
          <a:xfrm>
            <a:off x="2343150" y="2835275"/>
            <a:ext cx="422275" cy="741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3200" b="1" spc="45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6873" name="组合 29"/>
          <p:cNvGrpSpPr/>
          <p:nvPr/>
        </p:nvGrpSpPr>
        <p:grpSpPr bwMode="auto">
          <a:xfrm>
            <a:off x="5091113" y="2876550"/>
            <a:ext cx="2997200" cy="700088"/>
            <a:chOff x="756076" y="1055912"/>
            <a:chExt cx="2997591" cy="700576"/>
          </a:xfrm>
        </p:grpSpPr>
        <p:sp>
          <p:nvSpPr>
            <p:cNvPr id="36875" name="文本框 30"/>
            <p:cNvSpPr txBox="1">
              <a:spLocks noChangeArrowheads="1"/>
            </p:cNvSpPr>
            <p:nvPr/>
          </p:nvSpPr>
          <p:spPr bwMode="auto">
            <a:xfrm>
              <a:off x="756076" y="1055912"/>
              <a:ext cx="1536274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90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015127" y="1224304"/>
              <a:ext cx="479488" cy="47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877" name="文本框 32"/>
            <p:cNvSpPr txBox="1">
              <a:spLocks noChangeArrowheads="1"/>
            </p:cNvSpPr>
            <p:nvPr/>
          </p:nvSpPr>
          <p:spPr bwMode="auto">
            <a:xfrm>
              <a:off x="2494530" y="1055912"/>
              <a:ext cx="1259137" cy="700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42</a:t>
              </a:r>
              <a:r>
                <a:rPr lang="en-US" altLang="zh-CN" sz="32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文本框 3"/>
          <p:cNvSpPr txBox="1">
            <a:spLocks noChangeArrowheads="1"/>
          </p:cNvSpPr>
          <p:nvPr/>
        </p:nvSpPr>
        <p:spPr bwMode="auto">
          <a:xfrm>
            <a:off x="6378575" y="2835275"/>
            <a:ext cx="422275" cy="7413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3200" b="1" spc="45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24" grpId="0"/>
      <p:bldP spid="29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444500" y="827088"/>
            <a:ext cx="825341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两位数除以一位数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十位不能被整除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的笔算方法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54038" y="1524000"/>
            <a:ext cx="8035925" cy="3105150"/>
            <a:chOff x="615950" y="1460500"/>
            <a:chExt cx="8034338" cy="3105150"/>
          </a:xfrm>
        </p:grpSpPr>
        <p:sp>
          <p:nvSpPr>
            <p:cNvPr id="37892" name="文本框 1"/>
            <p:cNvSpPr txBox="1">
              <a:spLocks noChangeArrowheads="1"/>
            </p:cNvSpPr>
            <p:nvPr/>
          </p:nvSpPr>
          <p:spPr bwMode="auto">
            <a:xfrm>
              <a:off x="747712" y="1511300"/>
              <a:ext cx="7648575" cy="296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两位数除以一位数（十位不能被整除）的笔算方法和两位数除以一位数（十位能被整除）的笔算方法大致相同，也是从十位除起，只是十位除后的余数要和个位上的数合在一起，再除以除数。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615950" y="1460500"/>
              <a:ext cx="8034338" cy="3105150"/>
            </a:xfrm>
            <a:prstGeom prst="roundRect">
              <a:avLst/>
            </a:prstGeom>
            <a:noFill/>
            <a:ln w="19050">
              <a:solidFill>
                <a:srgbClr val="9975FF"/>
              </a:solidFill>
              <a:prstDash val="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7"/>
          <p:cNvGrpSpPr/>
          <p:nvPr/>
        </p:nvGrpSpPr>
        <p:grpSpPr bwMode="auto">
          <a:xfrm>
            <a:off x="2862263" y="433388"/>
            <a:ext cx="3059112" cy="881062"/>
            <a:chOff x="480055" y="460538"/>
            <a:chExt cx="3058366" cy="880582"/>
          </a:xfrm>
        </p:grpSpPr>
        <p:pic>
          <p:nvPicPr>
            <p:cNvPr id="12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80055" y="460538"/>
              <a:ext cx="3058366" cy="880582"/>
            </a:xfrm>
            <a:prstGeom prst="rect">
              <a:avLst/>
            </a:prstGeom>
            <a:noFill/>
            <a:ln>
              <a:noFill/>
            </a:ln>
            <a:effectLst>
              <a:outerShdw blurRad="25400" sx="101000" sy="101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6"/>
            <p:cNvSpPr txBox="1">
              <a:spLocks noChangeArrowheads="1"/>
            </p:cNvSpPr>
            <p:nvPr/>
          </p:nvSpPr>
          <p:spPr bwMode="auto">
            <a:xfrm>
              <a:off x="1300592" y="628721"/>
              <a:ext cx="2129905" cy="64576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dirty="0">
                  <a:solidFill>
                    <a:srgbClr val="FF6161"/>
                  </a:solidFill>
                  <a:effectLst>
                    <a:outerShdw blurRad="12700" dist="12700" sx="101000" sy="101000" algn="ctr" rotWithShape="0">
                      <a:prstClr val="black">
                        <a:alpha val="40000"/>
                      </a:prst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课后作业</a:t>
              </a:r>
              <a:endParaRPr lang="zh-CN" altLang="en-US" sz="3600" b="1" dirty="0">
                <a:solidFill>
                  <a:srgbClr val="FF6161"/>
                </a:solidFill>
                <a:effectLst>
                  <a:outerShdw blurRad="12700" dist="12700" sx="101000" sy="101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8915" name="组合 3"/>
          <p:cNvGrpSpPr/>
          <p:nvPr/>
        </p:nvGrpSpPr>
        <p:grpSpPr bwMode="auto">
          <a:xfrm>
            <a:off x="935038" y="1455738"/>
            <a:ext cx="7273925" cy="3086100"/>
            <a:chOff x="935038" y="1455738"/>
            <a:chExt cx="7273925" cy="3086099"/>
          </a:xfrm>
        </p:grpSpPr>
        <p:sp>
          <p:nvSpPr>
            <p:cNvPr id="39940" name="文本框 3"/>
            <p:cNvSpPr txBox="1">
              <a:spLocks noChangeArrowheads="1"/>
            </p:cNvSpPr>
            <p:nvPr/>
          </p:nvSpPr>
          <p:spPr bwMode="auto">
            <a:xfrm>
              <a:off x="935038" y="1455738"/>
              <a:ext cx="7273925" cy="11144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5000"/>
                </a:lnSpc>
                <a:defRPr/>
              </a:pP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妈妈带</a:t>
              </a:r>
              <a:r>
                <a:rPr lang="zh-CN" altLang="en-US" sz="2800" b="1" spc="3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en-US" altLang="zh-CN" sz="2800" b="1" spc="3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元钱，给玲玲买一双鞋后，剩下的钱能买多少双袜子？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8917" name="图片 9"/>
            <p:cNvPicPr>
              <a:picLocks noChangeAspect="1" noChangeArrowheads="1"/>
            </p:cNvPicPr>
            <p:nvPr/>
          </p:nvPicPr>
          <p:blipFill>
            <a:blip r:embed="rId2" cstate="email"/>
            <a:srcRect b="32307"/>
            <a:stretch>
              <a:fillRect/>
            </a:stretch>
          </p:blipFill>
          <p:spPr bwMode="auto">
            <a:xfrm>
              <a:off x="4727575" y="3048000"/>
              <a:ext cx="3481388" cy="908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18" name="文本框 3"/>
            <p:cNvSpPr txBox="1">
              <a:spLocks noChangeArrowheads="1"/>
            </p:cNvSpPr>
            <p:nvPr/>
          </p:nvSpPr>
          <p:spPr bwMode="auto">
            <a:xfrm>
              <a:off x="5372894" y="3965782"/>
              <a:ext cx="881061" cy="576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919" name="文本框 3"/>
            <p:cNvSpPr txBox="1">
              <a:spLocks noChangeArrowheads="1"/>
            </p:cNvSpPr>
            <p:nvPr/>
          </p:nvSpPr>
          <p:spPr bwMode="auto">
            <a:xfrm>
              <a:off x="6903244" y="3965782"/>
              <a:ext cx="1191419" cy="576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5000"/>
                </a:lnSpc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/>
          <p:nvPr/>
        </p:nvGrpSpPr>
        <p:grpSpPr bwMode="auto">
          <a:xfrm>
            <a:off x="488950" y="887413"/>
            <a:ext cx="8334375" cy="2368550"/>
            <a:chOff x="419117" y="604926"/>
            <a:chExt cx="8333337" cy="2369473"/>
          </a:xfrm>
        </p:grpSpPr>
        <p:grpSp>
          <p:nvGrpSpPr>
            <p:cNvPr id="21512" name="组合 49"/>
            <p:cNvGrpSpPr/>
            <p:nvPr/>
          </p:nvGrpSpPr>
          <p:grpSpPr bwMode="auto">
            <a:xfrm>
              <a:off x="2303578" y="918442"/>
              <a:ext cx="1079719" cy="867817"/>
              <a:chOff x="2517776" y="575635"/>
              <a:chExt cx="1644650" cy="1321333"/>
            </a:xfrm>
          </p:grpSpPr>
          <p:pic>
            <p:nvPicPr>
              <p:cNvPr id="21533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34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13" name="组合 1"/>
            <p:cNvGrpSpPr/>
            <p:nvPr/>
          </p:nvGrpSpPr>
          <p:grpSpPr bwMode="auto">
            <a:xfrm>
              <a:off x="1542151" y="2127516"/>
              <a:ext cx="2218654" cy="846883"/>
              <a:chOff x="1854870" y="2451942"/>
              <a:chExt cx="2218654" cy="846883"/>
            </a:xfrm>
          </p:grpSpPr>
          <p:pic>
            <p:nvPicPr>
              <p:cNvPr id="21525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8720" y="245194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6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24883" y="25043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7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756695" y="258529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8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693070" y="26440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9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94733" y="29107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0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12133" y="3039317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1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59683" y="298058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2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54870" y="2723405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1514" name="图片 42" descr="2.pn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17" y="869924"/>
              <a:ext cx="1322018" cy="16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图片 44" descr="7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912692" y="604926"/>
              <a:ext cx="2839762" cy="1915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16" name="组合 49"/>
            <p:cNvGrpSpPr/>
            <p:nvPr/>
          </p:nvGrpSpPr>
          <p:grpSpPr bwMode="auto">
            <a:xfrm>
              <a:off x="3760805" y="918441"/>
              <a:ext cx="1079719" cy="867817"/>
              <a:chOff x="2517776" y="575635"/>
              <a:chExt cx="1644650" cy="1321333"/>
            </a:xfrm>
          </p:grpSpPr>
          <p:pic>
            <p:nvPicPr>
              <p:cNvPr id="21523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4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17" name="组合 49"/>
            <p:cNvGrpSpPr/>
            <p:nvPr/>
          </p:nvGrpSpPr>
          <p:grpSpPr bwMode="auto">
            <a:xfrm>
              <a:off x="3915606" y="2070421"/>
              <a:ext cx="1079719" cy="867817"/>
              <a:chOff x="2517776" y="575635"/>
              <a:chExt cx="1644650" cy="1321333"/>
            </a:xfrm>
          </p:grpSpPr>
          <p:pic>
            <p:nvPicPr>
              <p:cNvPr id="21521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2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18" name="组合 49"/>
            <p:cNvGrpSpPr/>
            <p:nvPr/>
          </p:nvGrpSpPr>
          <p:grpSpPr bwMode="auto">
            <a:xfrm>
              <a:off x="5372833" y="2070420"/>
              <a:ext cx="1079719" cy="867817"/>
              <a:chOff x="2517776" y="575635"/>
              <a:chExt cx="1644650" cy="1321333"/>
            </a:xfrm>
          </p:grpSpPr>
          <p:pic>
            <p:nvPicPr>
              <p:cNvPr id="21519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0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507" name="组合 5"/>
          <p:cNvGrpSpPr/>
          <p:nvPr/>
        </p:nvGrpSpPr>
        <p:grpSpPr bwMode="auto">
          <a:xfrm>
            <a:off x="1128713" y="3367088"/>
            <a:ext cx="6886575" cy="1331912"/>
            <a:chOff x="717200" y="3116263"/>
            <a:chExt cx="6885337" cy="133191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717200" y="3116263"/>
              <a:ext cx="834875" cy="1331911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1509" name="组合 4"/>
            <p:cNvGrpSpPr/>
            <p:nvPr/>
          </p:nvGrpSpPr>
          <p:grpSpPr bwMode="auto">
            <a:xfrm>
              <a:off x="1670051" y="3405188"/>
              <a:ext cx="5932486" cy="717455"/>
              <a:chOff x="1670051" y="3405188"/>
              <a:chExt cx="5932486" cy="717455"/>
            </a:xfrm>
          </p:grpSpPr>
          <p:sp>
            <p:nvSpPr>
              <p:cNvPr id="21510" name="文本框 45"/>
              <p:cNvSpPr txBox="1">
                <a:spLocks noChangeArrowheads="1"/>
              </p:cNvSpPr>
              <p:nvPr/>
            </p:nvSpPr>
            <p:spPr bwMode="auto">
              <a:xfrm>
                <a:off x="1727958" y="3446697"/>
                <a:ext cx="5874579" cy="626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3200" b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从图中你发现了哪些数学信息？</a:t>
                </a:r>
                <a:endParaRPr lang="zh-CN" altLang="en-US" sz="32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4" name="矩形: 圆角 3"/>
              <p:cNvSpPr/>
              <p:nvPr/>
            </p:nvSpPr>
            <p:spPr>
              <a:xfrm>
                <a:off x="1669529" y="3405188"/>
                <a:ext cx="5875868" cy="717549"/>
              </a:xfrm>
              <a:prstGeom prst="roundRect">
                <a:avLst/>
              </a:prstGeom>
              <a:noFill/>
              <a:ln w="19050">
                <a:solidFill>
                  <a:srgbClr val="FF7145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52"/>
          <p:cNvGrpSpPr/>
          <p:nvPr/>
        </p:nvGrpSpPr>
        <p:grpSpPr bwMode="auto">
          <a:xfrm>
            <a:off x="706438" y="846138"/>
            <a:ext cx="7731125" cy="1195387"/>
            <a:chOff x="-396628" y="2376086"/>
            <a:chExt cx="7731100" cy="1196889"/>
          </a:xfrm>
        </p:grpSpPr>
        <p:sp>
          <p:nvSpPr>
            <p:cNvPr id="22555" name="TextBox 43"/>
            <p:cNvSpPr txBox="1">
              <a:spLocks noChangeArrowheads="1"/>
            </p:cNvSpPr>
            <p:nvPr/>
          </p:nvSpPr>
          <p:spPr bwMode="auto">
            <a:xfrm>
              <a:off x="-15628" y="2376086"/>
              <a:ext cx="7350100" cy="119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用小棒代替橘子帮他们分一分，算一算。每人能分到多少个？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-396628" y="2498941"/>
              <a:ext cx="381000" cy="381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2531" name="组合 2"/>
          <p:cNvGrpSpPr/>
          <p:nvPr/>
        </p:nvGrpSpPr>
        <p:grpSpPr bwMode="auto">
          <a:xfrm>
            <a:off x="573088" y="2098675"/>
            <a:ext cx="7997825" cy="2368550"/>
            <a:chOff x="419117" y="604926"/>
            <a:chExt cx="7995648" cy="2369473"/>
          </a:xfrm>
        </p:grpSpPr>
        <p:grpSp>
          <p:nvGrpSpPr>
            <p:cNvPr id="22532" name="组合 49"/>
            <p:cNvGrpSpPr/>
            <p:nvPr/>
          </p:nvGrpSpPr>
          <p:grpSpPr bwMode="auto">
            <a:xfrm>
              <a:off x="2303578" y="918442"/>
              <a:ext cx="1079719" cy="867817"/>
              <a:chOff x="2517776" y="575635"/>
              <a:chExt cx="1644650" cy="1321333"/>
            </a:xfrm>
          </p:grpSpPr>
          <p:pic>
            <p:nvPicPr>
              <p:cNvPr id="22553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54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533" name="组合 1"/>
            <p:cNvGrpSpPr/>
            <p:nvPr/>
          </p:nvGrpSpPr>
          <p:grpSpPr bwMode="auto">
            <a:xfrm>
              <a:off x="1542151" y="2127516"/>
              <a:ext cx="2218654" cy="846883"/>
              <a:chOff x="1854870" y="2451942"/>
              <a:chExt cx="2218654" cy="846883"/>
            </a:xfrm>
          </p:grpSpPr>
          <p:pic>
            <p:nvPicPr>
              <p:cNvPr id="22545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8720" y="245194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6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24883" y="25043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7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756695" y="258529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8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693070" y="26440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49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94733" y="29107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50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12133" y="3039317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51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59683" y="298058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52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54870" y="2723405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2534" name="图片 42" descr="2.pn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117" y="869924"/>
              <a:ext cx="1322018" cy="16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图片 44" descr="7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575003" y="604926"/>
              <a:ext cx="2839762" cy="1915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36" name="组合 49"/>
            <p:cNvGrpSpPr/>
            <p:nvPr/>
          </p:nvGrpSpPr>
          <p:grpSpPr bwMode="auto">
            <a:xfrm>
              <a:off x="3760805" y="918441"/>
              <a:ext cx="1079719" cy="867817"/>
              <a:chOff x="2517776" y="575635"/>
              <a:chExt cx="1644650" cy="1321333"/>
            </a:xfrm>
          </p:grpSpPr>
          <p:pic>
            <p:nvPicPr>
              <p:cNvPr id="22543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4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537" name="组合 49"/>
            <p:cNvGrpSpPr/>
            <p:nvPr/>
          </p:nvGrpSpPr>
          <p:grpSpPr bwMode="auto">
            <a:xfrm>
              <a:off x="3915606" y="2070421"/>
              <a:ext cx="1079719" cy="867817"/>
              <a:chOff x="2517776" y="575635"/>
              <a:chExt cx="1644650" cy="1321333"/>
            </a:xfrm>
          </p:grpSpPr>
          <p:pic>
            <p:nvPicPr>
              <p:cNvPr id="22541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2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538" name="组合 49"/>
            <p:cNvGrpSpPr/>
            <p:nvPr/>
          </p:nvGrpSpPr>
          <p:grpSpPr bwMode="auto">
            <a:xfrm>
              <a:off x="5372833" y="2070420"/>
              <a:ext cx="1079719" cy="867817"/>
              <a:chOff x="2517776" y="575635"/>
              <a:chExt cx="1644650" cy="1321333"/>
            </a:xfrm>
          </p:grpSpPr>
          <p:pic>
            <p:nvPicPr>
              <p:cNvPr id="22539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0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2"/>
                <a:ext cx="1365026" cy="7497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6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6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5680075" y="2540000"/>
            <a:ext cx="2273300" cy="1962150"/>
          </a:xfrm>
          <a:prstGeom prst="roundRect">
            <a:avLst/>
          </a:prstGeom>
          <a:solidFill>
            <a:srgbClr val="FDFFE5"/>
          </a:solidFill>
          <a:ln>
            <a:solidFill>
              <a:srgbClr val="FDFFE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 bwMode="auto">
          <a:xfrm>
            <a:off x="3403600" y="1052513"/>
            <a:ext cx="2378075" cy="1098550"/>
            <a:chOff x="5032376" y="2441576"/>
            <a:chExt cx="2378078" cy="1098550"/>
          </a:xfrm>
        </p:grpSpPr>
        <p:pic>
          <p:nvPicPr>
            <p:cNvPr id="23617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32376" y="2441576"/>
              <a:ext cx="138112" cy="1098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8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80026" y="2442370"/>
              <a:ext cx="138112" cy="109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9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527676" y="2443164"/>
              <a:ext cx="138112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0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775326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1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024564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2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273802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3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523040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4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772278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5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021516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26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270754" y="2443164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0" name="组合 199"/>
          <p:cNvGrpSpPr/>
          <p:nvPr/>
        </p:nvGrpSpPr>
        <p:grpSpPr bwMode="auto">
          <a:xfrm>
            <a:off x="2435225" y="976313"/>
            <a:ext cx="1655763" cy="1254125"/>
            <a:chOff x="2435028" y="976313"/>
            <a:chExt cx="1655762" cy="1254125"/>
          </a:xfrm>
        </p:grpSpPr>
        <p:pic>
          <p:nvPicPr>
            <p:cNvPr id="23614" name="图片 68" descr="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35028" y="976313"/>
              <a:ext cx="485775" cy="125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5" name="图片 70" descr="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8115" y="977106"/>
              <a:ext cx="487363" cy="125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6" name="图片 71" descr="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03428" y="977107"/>
              <a:ext cx="487362" cy="125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图片 72" descr="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7513" y="977900"/>
            <a:ext cx="487362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组合 45"/>
          <p:cNvGrpSpPr/>
          <p:nvPr/>
        </p:nvGrpSpPr>
        <p:grpSpPr bwMode="auto">
          <a:xfrm>
            <a:off x="5032375" y="1054100"/>
            <a:ext cx="1879600" cy="1098550"/>
            <a:chOff x="5032376" y="1054100"/>
            <a:chExt cx="1879602" cy="1098550"/>
          </a:xfrm>
        </p:grpSpPr>
        <p:pic>
          <p:nvPicPr>
            <p:cNvPr id="23606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32376" y="1054100"/>
              <a:ext cx="138112" cy="1098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7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80026" y="1054894"/>
              <a:ext cx="138112" cy="1096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8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527676" y="1055688"/>
              <a:ext cx="138112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09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775326" y="1055688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0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024564" y="1055688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1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273802" y="1055688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2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523040" y="1055688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613" name="图片 69" descr="5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772278" y="1055688"/>
              <a:ext cx="139700" cy="1095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" name="矩形: 圆角 265"/>
          <p:cNvSpPr/>
          <p:nvPr/>
        </p:nvSpPr>
        <p:spPr>
          <a:xfrm>
            <a:off x="3325813" y="908050"/>
            <a:ext cx="1489075" cy="13970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7" name="矩形: 圆角 266"/>
          <p:cNvSpPr/>
          <p:nvPr/>
        </p:nvSpPr>
        <p:spPr>
          <a:xfrm>
            <a:off x="4856163" y="908050"/>
            <a:ext cx="1454150" cy="13970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8" name="矩形: 圆角 267"/>
          <p:cNvSpPr/>
          <p:nvPr/>
        </p:nvSpPr>
        <p:spPr>
          <a:xfrm>
            <a:off x="6346825" y="908050"/>
            <a:ext cx="1455738" cy="1397000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69" name="组合 268"/>
          <p:cNvGrpSpPr/>
          <p:nvPr/>
        </p:nvGrpSpPr>
        <p:grpSpPr bwMode="auto">
          <a:xfrm>
            <a:off x="1011238" y="976313"/>
            <a:ext cx="7118350" cy="1252537"/>
            <a:chOff x="1010447" y="2450307"/>
            <a:chExt cx="7119166" cy="1252538"/>
          </a:xfrm>
        </p:grpSpPr>
        <p:grpSp>
          <p:nvGrpSpPr>
            <p:cNvPr id="23579" name="组合 269"/>
            <p:cNvGrpSpPr/>
            <p:nvPr/>
          </p:nvGrpSpPr>
          <p:grpSpPr bwMode="auto">
            <a:xfrm>
              <a:off x="1010447" y="2450307"/>
              <a:ext cx="2108993" cy="1252538"/>
              <a:chOff x="1295002" y="2450307"/>
              <a:chExt cx="2108993" cy="1252538"/>
            </a:xfrm>
          </p:grpSpPr>
          <p:grpSp>
            <p:nvGrpSpPr>
              <p:cNvPr id="23598" name="组合 288"/>
              <p:cNvGrpSpPr/>
              <p:nvPr/>
            </p:nvGrpSpPr>
            <p:grpSpPr bwMode="auto">
              <a:xfrm>
                <a:off x="2022869" y="2527301"/>
                <a:ext cx="1381126" cy="1098550"/>
                <a:chOff x="3403995" y="1053307"/>
                <a:chExt cx="1381126" cy="1098550"/>
              </a:xfrm>
            </p:grpSpPr>
            <p:pic>
              <p:nvPicPr>
                <p:cNvPr id="23600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403995" y="1053307"/>
                  <a:ext cx="138112" cy="1098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601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651645" y="1054101"/>
                  <a:ext cx="138112" cy="10969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602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899295" y="1054895"/>
                  <a:ext cx="138112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603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146945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604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396183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605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645421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3599" name="图片 70" descr="4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95002" y="2450307"/>
                <a:ext cx="487363" cy="1252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580" name="组合 270"/>
            <p:cNvGrpSpPr/>
            <p:nvPr/>
          </p:nvGrpSpPr>
          <p:grpSpPr bwMode="auto">
            <a:xfrm>
              <a:off x="3517503" y="2450307"/>
              <a:ext cx="2108993" cy="1252538"/>
              <a:chOff x="1295002" y="2450307"/>
              <a:chExt cx="2108993" cy="1252538"/>
            </a:xfrm>
          </p:grpSpPr>
          <p:grpSp>
            <p:nvGrpSpPr>
              <p:cNvPr id="23590" name="组合 280"/>
              <p:cNvGrpSpPr/>
              <p:nvPr/>
            </p:nvGrpSpPr>
            <p:grpSpPr bwMode="auto">
              <a:xfrm>
                <a:off x="2022869" y="2527301"/>
                <a:ext cx="1381126" cy="1098550"/>
                <a:chOff x="3403995" y="1053307"/>
                <a:chExt cx="1381126" cy="1098550"/>
              </a:xfrm>
            </p:grpSpPr>
            <p:pic>
              <p:nvPicPr>
                <p:cNvPr id="23592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403995" y="1053307"/>
                  <a:ext cx="138112" cy="1098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93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651645" y="1054101"/>
                  <a:ext cx="138112" cy="10969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94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899295" y="1054895"/>
                  <a:ext cx="138112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95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146945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96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396183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97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645421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3591" name="图片 70" descr="4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95002" y="2450307"/>
                <a:ext cx="487363" cy="1252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581" name="组合 271"/>
            <p:cNvGrpSpPr/>
            <p:nvPr/>
          </p:nvGrpSpPr>
          <p:grpSpPr bwMode="auto">
            <a:xfrm>
              <a:off x="6020620" y="2450307"/>
              <a:ext cx="2108993" cy="1252538"/>
              <a:chOff x="1295002" y="2450307"/>
              <a:chExt cx="2108993" cy="1252538"/>
            </a:xfrm>
          </p:grpSpPr>
          <p:grpSp>
            <p:nvGrpSpPr>
              <p:cNvPr id="23582" name="组合 272"/>
              <p:cNvGrpSpPr/>
              <p:nvPr/>
            </p:nvGrpSpPr>
            <p:grpSpPr bwMode="auto">
              <a:xfrm>
                <a:off x="2022869" y="2527301"/>
                <a:ext cx="1381126" cy="1098550"/>
                <a:chOff x="3403995" y="1053307"/>
                <a:chExt cx="1381126" cy="1098550"/>
              </a:xfrm>
            </p:grpSpPr>
            <p:pic>
              <p:nvPicPr>
                <p:cNvPr id="23584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403995" y="1053307"/>
                  <a:ext cx="138112" cy="1098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85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651645" y="1054101"/>
                  <a:ext cx="138112" cy="10969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86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3899295" y="1054895"/>
                  <a:ext cx="138112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87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146945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88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396183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589" name="图片 69" descr="5.png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4645421" y="1054895"/>
                  <a:ext cx="139700" cy="1095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23583" name="图片 70" descr="4.pn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95002" y="2450307"/>
                <a:ext cx="487363" cy="1252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2" name="文本框 45"/>
          <p:cNvSpPr txBox="1">
            <a:spLocks noChangeArrowheads="1"/>
          </p:cNvSpPr>
          <p:nvPr/>
        </p:nvSpPr>
        <p:spPr bwMode="auto">
          <a:xfrm>
            <a:off x="963613" y="3833813"/>
            <a:ext cx="43688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答：每人能分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4" name="文本框 1"/>
          <p:cNvSpPr txBox="1">
            <a:spLocks noChangeArrowheads="1"/>
          </p:cNvSpPr>
          <p:nvPr/>
        </p:nvSpPr>
        <p:spPr bwMode="auto">
          <a:xfrm>
            <a:off x="5846763" y="2638425"/>
            <a:ext cx="20462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30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3=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6" name="文本框 1"/>
          <p:cNvSpPr txBox="1">
            <a:spLocks noChangeArrowheads="1"/>
          </p:cNvSpPr>
          <p:nvPr/>
        </p:nvSpPr>
        <p:spPr bwMode="auto">
          <a:xfrm>
            <a:off x="5846763" y="3236913"/>
            <a:ext cx="2046287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3=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8" name="文本框 1"/>
          <p:cNvSpPr txBox="1">
            <a:spLocks noChangeArrowheads="1"/>
          </p:cNvSpPr>
          <p:nvPr/>
        </p:nvSpPr>
        <p:spPr bwMode="auto">
          <a:xfrm>
            <a:off x="5846763" y="3833813"/>
            <a:ext cx="2046287" cy="5826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0+</a:t>
            </a: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6=</a:t>
            </a:r>
            <a:r>
              <a:rPr lang="en-US" altLang="zh-CN" sz="32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16</a:t>
            </a:r>
            <a:endParaRPr lang="en-US" altLang="zh-CN" sz="32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208088" y="2835275"/>
            <a:ext cx="3970337" cy="590550"/>
            <a:chOff x="1208034" y="2779305"/>
            <a:chExt cx="3970520" cy="590572"/>
          </a:xfrm>
        </p:grpSpPr>
        <p:sp>
          <p:nvSpPr>
            <p:cNvPr id="3" name="矩形: 圆角 2"/>
            <p:cNvSpPr/>
            <p:nvPr/>
          </p:nvSpPr>
          <p:spPr>
            <a:xfrm>
              <a:off x="1208034" y="2833282"/>
              <a:ext cx="530249" cy="5302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7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808137" y="2833282"/>
              <a:ext cx="530249" cy="53024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2413002" y="2839632"/>
              <a:ext cx="530249" cy="5302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7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3386184" y="2833282"/>
              <a:ext cx="530249" cy="5302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71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" name="文本框 1"/>
            <p:cNvSpPr txBox="1">
              <a:spLocks noChangeArrowheads="1"/>
            </p:cNvSpPr>
            <p:nvPr/>
          </p:nvSpPr>
          <p:spPr bwMode="auto">
            <a:xfrm>
              <a:off x="2967065" y="2779305"/>
              <a:ext cx="395305" cy="5842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=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文本框 1"/>
            <p:cNvSpPr txBox="1">
              <a:spLocks noChangeArrowheads="1"/>
            </p:cNvSpPr>
            <p:nvPr/>
          </p:nvSpPr>
          <p:spPr bwMode="auto">
            <a:xfrm>
              <a:off x="3864043" y="2785655"/>
              <a:ext cx="1314511" cy="5842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  )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文本框 1"/>
          <p:cNvSpPr txBox="1">
            <a:spLocks noChangeArrowheads="1"/>
          </p:cNvSpPr>
          <p:nvPr/>
        </p:nvSpPr>
        <p:spPr bwMode="auto">
          <a:xfrm>
            <a:off x="1160463" y="2862263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48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1766888" y="2862263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1"/>
          <p:cNvSpPr txBox="1">
            <a:spLocks noChangeArrowheads="1"/>
          </p:cNvSpPr>
          <p:nvPr/>
        </p:nvSpPr>
        <p:spPr bwMode="auto">
          <a:xfrm>
            <a:off x="2505075" y="2862263"/>
            <a:ext cx="5222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1"/>
          <p:cNvSpPr txBox="1">
            <a:spLocks noChangeArrowheads="1"/>
          </p:cNvSpPr>
          <p:nvPr/>
        </p:nvSpPr>
        <p:spPr bwMode="auto">
          <a:xfrm>
            <a:off x="3355975" y="2862263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9" name="文本框 1"/>
          <p:cNvSpPr txBox="1">
            <a:spLocks noChangeArrowheads="1"/>
          </p:cNvSpPr>
          <p:nvPr/>
        </p:nvSpPr>
        <p:spPr bwMode="auto">
          <a:xfrm>
            <a:off x="4181475" y="2862263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60494E-6 L -0.11667 -0.0006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-3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60494E-6 L 0.09445 0.00062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6" grpId="0" animBg="1"/>
      <p:bldP spid="266" grpId="1" animBg="1"/>
      <p:bldP spid="267" grpId="0" animBg="1"/>
      <p:bldP spid="267" grpId="1" animBg="1"/>
      <p:bldP spid="268" grpId="0" animBg="1"/>
      <p:bldP spid="268" grpId="1" animBg="1"/>
      <p:bldP spid="302" grpId="0"/>
      <p:bldP spid="304" grpId="0"/>
      <p:bldP spid="306" grpId="0"/>
      <p:bldP spid="308" grpId="0"/>
      <p:bldP spid="75" grpId="0"/>
      <p:bldP spid="76" grpId="0"/>
      <p:bldP spid="77" grpId="0"/>
      <p:bldP spid="78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3"/>
          <p:cNvGrpSpPr/>
          <p:nvPr/>
        </p:nvGrpSpPr>
        <p:grpSpPr bwMode="auto">
          <a:xfrm>
            <a:off x="649288" y="1196975"/>
            <a:ext cx="5870575" cy="2416175"/>
            <a:chOff x="941776" y="215664"/>
            <a:chExt cx="6702503" cy="2758735"/>
          </a:xfrm>
        </p:grpSpPr>
        <p:grpSp>
          <p:nvGrpSpPr>
            <p:cNvPr id="24615" name="组合 49"/>
            <p:cNvGrpSpPr/>
            <p:nvPr/>
          </p:nvGrpSpPr>
          <p:grpSpPr bwMode="auto">
            <a:xfrm>
              <a:off x="2303578" y="918442"/>
              <a:ext cx="1079719" cy="867817"/>
              <a:chOff x="2517776" y="575635"/>
              <a:chExt cx="1644650" cy="1321333"/>
            </a:xfrm>
          </p:grpSpPr>
          <p:pic>
            <p:nvPicPr>
              <p:cNvPr id="24636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37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3"/>
                <a:ext cx="1365026" cy="695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616" name="组合 46"/>
            <p:cNvGrpSpPr/>
            <p:nvPr/>
          </p:nvGrpSpPr>
          <p:grpSpPr bwMode="auto">
            <a:xfrm>
              <a:off x="1542151" y="2127516"/>
              <a:ext cx="2218654" cy="846883"/>
              <a:chOff x="1854870" y="2451942"/>
              <a:chExt cx="2218654" cy="846883"/>
            </a:xfrm>
          </p:grpSpPr>
          <p:pic>
            <p:nvPicPr>
              <p:cNvPr id="24628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78720" y="245194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29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24883" y="25043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0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756695" y="2585292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1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693070" y="26440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2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294733" y="291073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3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812133" y="3039317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4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259683" y="2980580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5" name="图片 58" descr="8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54870" y="2723405"/>
                <a:ext cx="316829" cy="259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4617" name="图片 42" descr="2.pn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41776" y="442496"/>
              <a:ext cx="1322018" cy="163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8" name="图片 48" descr="7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04517" y="215664"/>
              <a:ext cx="2839762" cy="1915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619" name="组合 49"/>
            <p:cNvGrpSpPr/>
            <p:nvPr/>
          </p:nvGrpSpPr>
          <p:grpSpPr bwMode="auto">
            <a:xfrm>
              <a:off x="3760805" y="918441"/>
              <a:ext cx="1079719" cy="867817"/>
              <a:chOff x="2517776" y="575635"/>
              <a:chExt cx="1644650" cy="1321333"/>
            </a:xfrm>
          </p:grpSpPr>
          <p:pic>
            <p:nvPicPr>
              <p:cNvPr id="24626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27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3"/>
                <a:ext cx="1365026" cy="695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620" name="组合 49"/>
            <p:cNvGrpSpPr/>
            <p:nvPr/>
          </p:nvGrpSpPr>
          <p:grpSpPr bwMode="auto">
            <a:xfrm>
              <a:off x="3915606" y="2070421"/>
              <a:ext cx="1079719" cy="867817"/>
              <a:chOff x="2517776" y="575635"/>
              <a:chExt cx="1644650" cy="1321333"/>
            </a:xfrm>
          </p:grpSpPr>
          <p:pic>
            <p:nvPicPr>
              <p:cNvPr id="24624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25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3"/>
                <a:ext cx="1365026" cy="695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621" name="组合 49"/>
            <p:cNvGrpSpPr/>
            <p:nvPr/>
          </p:nvGrpSpPr>
          <p:grpSpPr bwMode="auto">
            <a:xfrm>
              <a:off x="5372833" y="2070420"/>
              <a:ext cx="1079719" cy="867817"/>
              <a:chOff x="2517776" y="575635"/>
              <a:chExt cx="1644650" cy="1321333"/>
            </a:xfrm>
          </p:grpSpPr>
          <p:pic>
            <p:nvPicPr>
              <p:cNvPr id="24622" name="图片 50" descr="3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17776" y="575635"/>
                <a:ext cx="1644650" cy="1321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23" name="TextBox 51"/>
              <p:cNvSpPr txBox="1">
                <a:spLocks noChangeArrowheads="1"/>
              </p:cNvSpPr>
              <p:nvPr/>
            </p:nvSpPr>
            <p:spPr bwMode="auto">
              <a:xfrm>
                <a:off x="2766768" y="1095233"/>
                <a:ext cx="1365026" cy="695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en-US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</a:t>
                </a:r>
                <a:endParaRPr lang="zh-CN" altLang="en-US" sz="2000" b="1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 bwMode="auto">
          <a:xfrm>
            <a:off x="6637338" y="1001713"/>
            <a:ext cx="1531937" cy="1865312"/>
            <a:chOff x="6816424" y="1122684"/>
            <a:chExt cx="1531454" cy="1863332"/>
          </a:xfrm>
        </p:grpSpPr>
        <p:grpSp>
          <p:nvGrpSpPr>
            <p:cNvPr id="24608" name="组合 97"/>
            <p:cNvGrpSpPr/>
            <p:nvPr/>
          </p:nvGrpSpPr>
          <p:grpSpPr bwMode="auto">
            <a:xfrm>
              <a:off x="6816424" y="2348193"/>
              <a:ext cx="1531454" cy="637823"/>
              <a:chOff x="6816424" y="2348193"/>
              <a:chExt cx="1531454" cy="637823"/>
            </a:xfrm>
          </p:grpSpPr>
          <p:pic>
            <p:nvPicPr>
              <p:cNvPr id="24611" name="图片 13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174516" y="2438204"/>
                <a:ext cx="1173362" cy="516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4612" name="组合 1"/>
              <p:cNvGrpSpPr/>
              <p:nvPr/>
            </p:nvGrpSpPr>
            <p:grpSpPr bwMode="auto">
              <a:xfrm>
                <a:off x="6816424" y="2348193"/>
                <a:ext cx="1503610" cy="637823"/>
                <a:chOff x="1950312" y="1952406"/>
                <a:chExt cx="1503381" cy="637564"/>
              </a:xfrm>
            </p:grpSpPr>
            <p:sp>
              <p:nvSpPr>
                <p:cNvPr id="24613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2532883" y="1958747"/>
                  <a:ext cx="920810" cy="6312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4  8</a:t>
                  </a:r>
                  <a:endParaRPr lang="zh-CN" altLang="en-US" sz="3200" b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4614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1950312" y="1952406"/>
                  <a:ext cx="389668" cy="6312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3</a:t>
                  </a:r>
                  <a:endParaRPr lang="en-US" altLang="zh-CN" sz="3200" b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</p:grpSp>
        </p:grpSp>
        <p:sp>
          <p:nvSpPr>
            <p:cNvPr id="24609" name="TextBox 31"/>
            <p:cNvSpPr txBox="1">
              <a:spLocks noChangeArrowheads="1"/>
            </p:cNvSpPr>
            <p:nvPr/>
          </p:nvSpPr>
          <p:spPr bwMode="auto">
            <a:xfrm>
              <a:off x="7355160" y="1122684"/>
              <a:ext cx="497927" cy="915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3365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610" name="TextBox 31"/>
            <p:cNvSpPr txBox="1">
              <a:spLocks noChangeArrowheads="1"/>
            </p:cNvSpPr>
            <p:nvPr/>
          </p:nvSpPr>
          <p:spPr bwMode="auto">
            <a:xfrm>
              <a:off x="7788101" y="1125512"/>
              <a:ext cx="396462" cy="915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3365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TextBox 31"/>
          <p:cNvSpPr txBox="1">
            <a:spLocks noChangeArrowheads="1"/>
          </p:cNvSpPr>
          <p:nvPr/>
        </p:nvSpPr>
        <p:spPr bwMode="auto">
          <a:xfrm>
            <a:off x="7216775" y="1731963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Box 31"/>
          <p:cNvSpPr txBox="1">
            <a:spLocks noChangeArrowheads="1"/>
          </p:cNvSpPr>
          <p:nvPr/>
        </p:nvSpPr>
        <p:spPr bwMode="auto">
          <a:xfrm>
            <a:off x="7237413" y="2681288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104" name="直接连接符 103"/>
          <p:cNvCxnSpPr/>
          <p:nvPr/>
        </p:nvCxnSpPr>
        <p:spPr bwMode="auto">
          <a:xfrm>
            <a:off x="7023100" y="3290888"/>
            <a:ext cx="11731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 bwMode="auto">
          <a:xfrm>
            <a:off x="7023100" y="4187825"/>
            <a:ext cx="11731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28"/>
          <p:cNvSpPr txBox="1">
            <a:spLocks noChangeArrowheads="1"/>
          </p:cNvSpPr>
          <p:nvPr/>
        </p:nvSpPr>
        <p:spPr bwMode="auto">
          <a:xfrm>
            <a:off x="7646988" y="3176588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Box 28"/>
          <p:cNvSpPr txBox="1">
            <a:spLocks noChangeArrowheads="1"/>
          </p:cNvSpPr>
          <p:nvPr/>
        </p:nvSpPr>
        <p:spPr bwMode="auto">
          <a:xfrm>
            <a:off x="7237413" y="3176588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Box 28"/>
          <p:cNvSpPr txBox="1">
            <a:spLocks noChangeArrowheads="1"/>
          </p:cNvSpPr>
          <p:nvPr/>
        </p:nvSpPr>
        <p:spPr bwMode="auto">
          <a:xfrm>
            <a:off x="7618413" y="1731963"/>
            <a:ext cx="3952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TextBox 28"/>
          <p:cNvSpPr txBox="1">
            <a:spLocks noChangeArrowheads="1"/>
          </p:cNvSpPr>
          <p:nvPr/>
        </p:nvSpPr>
        <p:spPr bwMode="auto">
          <a:xfrm>
            <a:off x="7646988" y="3587750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7237413" y="3587750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646988" y="4102100"/>
            <a:ext cx="3905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992188" y="3868738"/>
            <a:ext cx="4017962" cy="611187"/>
            <a:chOff x="1160709" y="3589315"/>
            <a:chExt cx="4017845" cy="611210"/>
          </a:xfrm>
        </p:grpSpPr>
        <p:grpSp>
          <p:nvGrpSpPr>
            <p:cNvPr id="24598" name="组合 47"/>
            <p:cNvGrpSpPr/>
            <p:nvPr/>
          </p:nvGrpSpPr>
          <p:grpSpPr bwMode="auto">
            <a:xfrm>
              <a:off x="1208034" y="3589315"/>
              <a:ext cx="3970520" cy="590572"/>
              <a:chOff x="1208034" y="2779305"/>
              <a:chExt cx="3970520" cy="590572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1208333" y="2833282"/>
                <a:ext cx="530210" cy="5302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7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1808390" y="2833282"/>
                <a:ext cx="530210" cy="53024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2413210" y="2839632"/>
                <a:ext cx="530210" cy="5302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7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2" name="矩形: 圆角 51"/>
              <p:cNvSpPr/>
              <p:nvPr/>
            </p:nvSpPr>
            <p:spPr>
              <a:xfrm>
                <a:off x="3386319" y="2833282"/>
                <a:ext cx="530210" cy="53024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71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" name="文本框 1"/>
              <p:cNvSpPr txBox="1">
                <a:spLocks noChangeArrowheads="1"/>
              </p:cNvSpPr>
              <p:nvPr/>
            </p:nvSpPr>
            <p:spPr bwMode="auto">
              <a:xfrm>
                <a:off x="2967232" y="2779305"/>
                <a:ext cx="395275" cy="5842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200" b="1" spc="600" dirty="0">
                    <a:latin typeface="Times New Roman" panose="02020603050405020304" pitchFamily="18" charset="0"/>
                    <a:ea typeface="黑体" panose="02010609060101010101" pitchFamily="2" charset="-122"/>
                    <a:cs typeface="Times New Roman" panose="02020603050405020304" pitchFamily="18" charset="0"/>
                  </a:rPr>
                  <a:t>=</a:t>
                </a:r>
                <a:endParaRPr lang="zh-CN" altLang="en-US" sz="32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文本框 1"/>
              <p:cNvSpPr txBox="1">
                <a:spLocks noChangeArrowheads="1"/>
              </p:cNvSpPr>
              <p:nvPr/>
            </p:nvSpPr>
            <p:spPr bwMode="auto">
              <a:xfrm>
                <a:off x="3864142" y="2785655"/>
                <a:ext cx="1314412" cy="5842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3200" b="1" spc="600" dirty="0"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(  )</a:t>
                </a:r>
                <a:endPara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" name="文本框 1"/>
            <p:cNvSpPr txBox="1">
              <a:spLocks noChangeArrowheads="1"/>
            </p:cNvSpPr>
            <p:nvPr/>
          </p:nvSpPr>
          <p:spPr bwMode="auto">
            <a:xfrm>
              <a:off x="1160709" y="3616303"/>
              <a:ext cx="647681" cy="5842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48</a:t>
              </a:r>
              <a:endPara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1"/>
            <p:cNvSpPr txBox="1">
              <a:spLocks noChangeArrowheads="1"/>
            </p:cNvSpPr>
            <p:nvPr/>
          </p:nvSpPr>
          <p:spPr bwMode="auto">
            <a:xfrm>
              <a:off x="1767116" y="3616303"/>
              <a:ext cx="647681" cy="5842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÷</a:t>
              </a:r>
              <a:endPara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文本框 1"/>
            <p:cNvSpPr txBox="1">
              <a:spLocks noChangeArrowheads="1"/>
            </p:cNvSpPr>
            <p:nvPr/>
          </p:nvSpPr>
          <p:spPr bwMode="auto">
            <a:xfrm>
              <a:off x="2505282" y="3616303"/>
              <a:ext cx="522273" cy="5842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文本框 1"/>
          <p:cNvSpPr txBox="1">
            <a:spLocks noChangeArrowheads="1"/>
          </p:cNvSpPr>
          <p:nvPr/>
        </p:nvSpPr>
        <p:spPr bwMode="auto">
          <a:xfrm>
            <a:off x="3187700" y="3895725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9" name="文本框 1"/>
          <p:cNvSpPr txBox="1">
            <a:spLocks noChangeArrowheads="1"/>
          </p:cNvSpPr>
          <p:nvPr/>
        </p:nvSpPr>
        <p:spPr bwMode="auto">
          <a:xfrm>
            <a:off x="4013200" y="3895725"/>
            <a:ext cx="6477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3200" b="1" spc="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" name="组合 52"/>
          <p:cNvGrpSpPr/>
          <p:nvPr/>
        </p:nvGrpSpPr>
        <p:grpSpPr bwMode="auto">
          <a:xfrm>
            <a:off x="649288" y="396875"/>
            <a:ext cx="5751512" cy="603250"/>
            <a:chOff x="-396628" y="2376086"/>
            <a:chExt cx="5751495" cy="605376"/>
          </a:xfrm>
        </p:grpSpPr>
        <p:sp>
          <p:nvSpPr>
            <p:cNvPr id="24594" name="TextBox 43"/>
            <p:cNvSpPr txBox="1">
              <a:spLocks noChangeArrowheads="1"/>
            </p:cNvSpPr>
            <p:nvPr/>
          </p:nvSpPr>
          <p:spPr bwMode="auto">
            <a:xfrm>
              <a:off x="-15627" y="2376086"/>
              <a:ext cx="5370494" cy="605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你能用竖式表示分的结果吗？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-396628" y="2498941"/>
              <a:ext cx="381000" cy="381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19" grpId="0"/>
      <p:bldP spid="106" grpId="0"/>
      <p:bldP spid="21" grpId="0"/>
      <p:bldP spid="22" grpId="0"/>
      <p:bldP spid="23" grpId="0"/>
      <p:bldP spid="24" grpId="0"/>
      <p:bldP spid="25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17675" y="12811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714500" y="2168525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71625" y="2703513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60588" y="26654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60588" y="1281113"/>
            <a:ext cx="3587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157413" y="30765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36322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65350" y="35798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52"/>
          <p:cNvGrpSpPr/>
          <p:nvPr/>
        </p:nvGrpSpPr>
        <p:grpSpPr bwMode="auto">
          <a:xfrm>
            <a:off x="587375" y="474663"/>
            <a:ext cx="3611563" cy="584200"/>
            <a:chOff x="-396628" y="2376086"/>
            <a:chExt cx="3611551" cy="584775"/>
          </a:xfrm>
        </p:grpSpPr>
        <p:sp>
          <p:nvSpPr>
            <p:cNvPr id="25647" name="TextBox 43"/>
            <p:cNvSpPr txBox="1">
              <a:spLocks noChangeArrowheads="1"/>
            </p:cNvSpPr>
            <p:nvPr/>
          </p:nvSpPr>
          <p:spPr bwMode="auto">
            <a:xfrm>
              <a:off x="-15628" y="2376086"/>
              <a:ext cx="32305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算一算，想一想。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-396628" y="2498941"/>
              <a:ext cx="381000" cy="381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709738" y="2665413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06563" y="307657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214813" y="12795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4211638" y="2166938"/>
            <a:ext cx="7794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68763" y="2701925"/>
            <a:ext cx="10080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657725" y="26638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657725" y="12795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654550" y="30749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068763" y="3632200"/>
            <a:ext cx="100806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662488" y="35782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206875" y="26638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203700" y="30749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1120775" y="1768475"/>
            <a:ext cx="6616700" cy="592138"/>
            <a:chOff x="1120775" y="1769151"/>
            <a:chExt cx="6616700" cy="591700"/>
          </a:xfrm>
        </p:grpSpPr>
        <p:pic>
          <p:nvPicPr>
            <p:cNvPr id="25638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8750" y="1799888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 bwMode="auto">
            <a:xfrm>
              <a:off x="1709738" y="1775496"/>
              <a:ext cx="1030287" cy="5853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3 8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1120775" y="1769151"/>
              <a:ext cx="334963" cy="5853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5641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925094" y="1799313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 bwMode="auto">
            <a:xfrm>
              <a:off x="4206875" y="1775496"/>
              <a:ext cx="1030288" cy="5853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5 2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3617913" y="1769151"/>
              <a:ext cx="333375" cy="5837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5644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426200" y="1799313"/>
              <a:ext cx="1152524" cy="541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 bwMode="auto">
            <a:xfrm>
              <a:off x="6707188" y="1775496"/>
              <a:ext cx="1030287" cy="5853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7 2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6118225" y="1769151"/>
              <a:ext cx="334963" cy="5837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spc="6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altLang="zh-CN" sz="3200" b="1" spc="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715125" y="12795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6711950" y="2166938"/>
            <a:ext cx="7794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spc="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3200" b="1" spc="600" dirty="0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569075" y="2701925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58038" y="26638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158038" y="1279525"/>
            <a:ext cx="358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7154863" y="30749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569075" y="3632200"/>
            <a:ext cx="1009650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162800" y="35782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6707188" y="2663825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704013" y="3074988"/>
            <a:ext cx="358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2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9" name="图片 48" descr="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" y="3730625"/>
            <a:ext cx="3230563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" name="组合 5"/>
          <p:cNvGrpSpPr/>
          <p:nvPr/>
        </p:nvGrpSpPr>
        <p:grpSpPr bwMode="auto">
          <a:xfrm>
            <a:off x="4922838" y="403225"/>
            <a:ext cx="3829050" cy="1709738"/>
            <a:chOff x="7079" y="4148"/>
            <a:chExt cx="6428" cy="2870"/>
          </a:xfrm>
        </p:grpSpPr>
        <p:pic>
          <p:nvPicPr>
            <p:cNvPr id="25636" name="图片 7" descr="1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912" y="4148"/>
              <a:ext cx="1594" cy="2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37" name="图片 4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9" y="4392"/>
              <a:ext cx="4834" cy="1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2" grpId="0"/>
      <p:bldP spid="18" grpId="0"/>
      <p:bldP spid="19" grpId="0"/>
      <p:bldP spid="26" grpId="0"/>
      <p:bldP spid="27" grpId="0"/>
      <p:bldP spid="29" grpId="0"/>
      <p:bldP spid="30" grpId="0"/>
      <p:bldP spid="31" grpId="0"/>
      <p:bldP spid="33" grpId="0"/>
      <p:bldP spid="34" grpId="0"/>
      <p:bldP spid="35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9"/>
          <p:cNvSpPr txBox="1">
            <a:spLocks noChangeArrowheads="1"/>
          </p:cNvSpPr>
          <p:nvPr/>
        </p:nvSpPr>
        <p:spPr bwMode="auto">
          <a:xfrm>
            <a:off x="557213" y="669925"/>
            <a:ext cx="4635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6627" name="图片 8" descr="1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0950" y="844550"/>
            <a:ext cx="41529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9"/>
          <p:cNvSpPr txBox="1">
            <a:spLocks noChangeArrowheads="1"/>
          </p:cNvSpPr>
          <p:nvPr/>
        </p:nvSpPr>
        <p:spPr bwMode="auto">
          <a:xfrm>
            <a:off x="557213" y="2622550"/>
            <a:ext cx="8029575" cy="2255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（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3000" b="1" spc="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棵树苗平均分</a:t>
            </a:r>
            <a:r>
              <a:rPr lang="zh-CN" altLang="en-US" sz="3000" b="1" spc="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 sz="3000" b="1" spc="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个小组，每个小组分到多少棵？分一分，算一算。</a:t>
            </a:r>
            <a:endParaRPr lang="en-US" altLang="zh-CN" sz="3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（</a:t>
            </a:r>
            <a:r>
              <a:rPr lang="en-US" altLang="zh-CN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）用竖式算一算，并结合分的过程说说每一步的意思。</a:t>
            </a:r>
            <a:endParaRPr lang="zh-CN" altLang="en-US" sz="30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8" descr="1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8388" y="806450"/>
            <a:ext cx="44672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文本框 45"/>
          <p:cNvSpPr txBox="1">
            <a:spLocks noChangeArrowheads="1"/>
          </p:cNvSpPr>
          <p:nvPr/>
        </p:nvSpPr>
        <p:spPr bwMode="auto">
          <a:xfrm>
            <a:off x="2455863" y="3489325"/>
            <a:ext cx="4749800" cy="582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答：每个小组分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652" name="TextBox 9"/>
          <p:cNvSpPr txBox="1">
            <a:spLocks noChangeArrowheads="1"/>
          </p:cNvSpPr>
          <p:nvPr/>
        </p:nvSpPr>
        <p:spPr bwMode="auto">
          <a:xfrm>
            <a:off x="911225" y="806450"/>
            <a:ext cx="12906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3419475" y="2784475"/>
            <a:ext cx="28209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64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8" descr="1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25625" y="781050"/>
            <a:ext cx="44672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9"/>
          <p:cNvSpPr txBox="1">
            <a:spLocks noChangeArrowheads="1"/>
          </p:cNvSpPr>
          <p:nvPr/>
        </p:nvSpPr>
        <p:spPr bwMode="auto">
          <a:xfrm>
            <a:off x="631825" y="781050"/>
            <a:ext cx="1290638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292850" y="781050"/>
            <a:ext cx="1660525" cy="1946275"/>
            <a:chOff x="6816424" y="1122684"/>
            <a:chExt cx="1531454" cy="1897042"/>
          </a:xfrm>
        </p:grpSpPr>
        <p:grpSp>
          <p:nvGrpSpPr>
            <p:cNvPr id="28689" name="组合 97"/>
            <p:cNvGrpSpPr/>
            <p:nvPr/>
          </p:nvGrpSpPr>
          <p:grpSpPr bwMode="auto">
            <a:xfrm>
              <a:off x="6816424" y="2354534"/>
              <a:ext cx="1531454" cy="665192"/>
              <a:chOff x="6816424" y="2354534"/>
              <a:chExt cx="1531454" cy="665192"/>
            </a:xfrm>
          </p:grpSpPr>
          <p:pic>
            <p:nvPicPr>
              <p:cNvPr id="28692" name="图片 1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174516" y="2438204"/>
                <a:ext cx="1173362" cy="5165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693" name="组合 1"/>
              <p:cNvGrpSpPr/>
              <p:nvPr/>
            </p:nvGrpSpPr>
            <p:grpSpPr bwMode="auto">
              <a:xfrm>
                <a:off x="6816424" y="2354534"/>
                <a:ext cx="1503610" cy="665192"/>
                <a:chOff x="1950312" y="1958747"/>
                <a:chExt cx="1503381" cy="664923"/>
              </a:xfrm>
            </p:grpSpPr>
            <p:sp>
              <p:nvSpPr>
                <p:cNvPr id="28694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2532883" y="1958747"/>
                  <a:ext cx="920810" cy="664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6  4</a:t>
                  </a:r>
                  <a:endParaRPr lang="zh-CN" altLang="en-US" sz="3200" b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8695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1950312" y="1958747"/>
                  <a:ext cx="385899" cy="6649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buFont typeface="Arial" panose="020B0604020202020204" pitchFamily="34" charset="0"/>
                    <a:buNone/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4</a:t>
                  </a:r>
                  <a:endParaRPr lang="en-US" altLang="zh-CN" sz="3200" b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</p:grpSp>
        </p:grpSp>
        <p:sp>
          <p:nvSpPr>
            <p:cNvPr id="28690" name="TextBox 31"/>
            <p:cNvSpPr txBox="1">
              <a:spLocks noChangeArrowheads="1"/>
            </p:cNvSpPr>
            <p:nvPr/>
          </p:nvSpPr>
          <p:spPr bwMode="auto">
            <a:xfrm>
              <a:off x="7322123" y="1122684"/>
              <a:ext cx="497927" cy="93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3365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691" name="TextBox 31"/>
            <p:cNvSpPr txBox="1">
              <a:spLocks noChangeArrowheads="1"/>
            </p:cNvSpPr>
            <p:nvPr/>
          </p:nvSpPr>
          <p:spPr bwMode="auto">
            <a:xfrm>
              <a:off x="7755064" y="1125512"/>
              <a:ext cx="396462" cy="93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3365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6929438" y="1589088"/>
            <a:ext cx="38576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TextBox 28"/>
          <p:cNvSpPr txBox="1">
            <a:spLocks noChangeArrowheads="1"/>
          </p:cNvSpPr>
          <p:nvPr/>
        </p:nvSpPr>
        <p:spPr bwMode="auto">
          <a:xfrm>
            <a:off x="6918325" y="2486025"/>
            <a:ext cx="385763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6731000" y="3109913"/>
            <a:ext cx="11731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>
            <a:off x="6778625" y="4003675"/>
            <a:ext cx="11731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6918325" y="3006725"/>
            <a:ext cx="3857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TextBox 28"/>
          <p:cNvSpPr txBox="1">
            <a:spLocks noChangeArrowheads="1"/>
          </p:cNvSpPr>
          <p:nvPr/>
        </p:nvSpPr>
        <p:spPr bwMode="auto">
          <a:xfrm>
            <a:off x="7332663" y="3006725"/>
            <a:ext cx="3857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Box 28"/>
          <p:cNvSpPr txBox="1">
            <a:spLocks noChangeArrowheads="1"/>
          </p:cNvSpPr>
          <p:nvPr/>
        </p:nvSpPr>
        <p:spPr bwMode="auto">
          <a:xfrm>
            <a:off x="7353300" y="1589088"/>
            <a:ext cx="387350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Box 28"/>
          <p:cNvSpPr txBox="1">
            <a:spLocks noChangeArrowheads="1"/>
          </p:cNvSpPr>
          <p:nvPr/>
        </p:nvSpPr>
        <p:spPr bwMode="auto">
          <a:xfrm>
            <a:off x="6918325" y="3370263"/>
            <a:ext cx="3857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TextBox 28"/>
          <p:cNvSpPr txBox="1">
            <a:spLocks noChangeArrowheads="1"/>
          </p:cNvSpPr>
          <p:nvPr/>
        </p:nvSpPr>
        <p:spPr bwMode="auto">
          <a:xfrm>
            <a:off x="7332663" y="3370263"/>
            <a:ext cx="38576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7331075" y="3881438"/>
            <a:ext cx="38735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文本框 45"/>
          <p:cNvSpPr txBox="1">
            <a:spLocks noChangeArrowheads="1"/>
          </p:cNvSpPr>
          <p:nvPr/>
        </p:nvSpPr>
        <p:spPr bwMode="auto">
          <a:xfrm>
            <a:off x="1825625" y="3814763"/>
            <a:ext cx="4749800" cy="5826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答：每个小组分</a:t>
            </a:r>
            <a:r>
              <a:rPr lang="zh-CN" altLang="en-US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200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825625" y="2933700"/>
            <a:ext cx="2820988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64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spc="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4=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030,&quot;width&quot;:13980}"/>
</p:tagLst>
</file>

<file path=ppt/tags/tag2.xml><?xml version="1.0" encoding="utf-8"?>
<p:tagLst xmlns:p="http://schemas.openxmlformats.org/presentationml/2006/main">
  <p:tag name="KSO_WPP_MARK_KEY" val="21e95b60-18b3-4dda-ae5c-6ed4153dee5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8_课程正文页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1089</Words>
  <Application>WPS 演示</Application>
  <PresentationFormat>全屏显示(16:9)</PresentationFormat>
  <Paragraphs>385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等线 Light</vt:lpstr>
      <vt:lpstr>Calibri</vt:lpstr>
      <vt:lpstr>黑体</vt:lpstr>
      <vt:lpstr>楷体</vt:lpstr>
      <vt:lpstr>微软雅黑</vt:lpstr>
      <vt:lpstr>Times New Roman</vt:lpstr>
      <vt:lpstr>等线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2020-02-25T04:38:00Z</dcterms:created>
  <dcterms:modified xsi:type="dcterms:W3CDTF">2023-02-03T07:10:06Z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67A98438D18A4C2D9797795AB0EB0E9C</vt:lpwstr>
  </property>
</Properties>
</file>