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19" r:id="rId7"/>
    <p:sldId id="534" r:id="rId8"/>
    <p:sldId id="523" r:id="rId9"/>
    <p:sldId id="520" r:id="rId10"/>
    <p:sldId id="518" r:id="rId11"/>
    <p:sldId id="502" r:id="rId12"/>
    <p:sldId id="515" r:id="rId13"/>
    <p:sldId id="531" r:id="rId14"/>
    <p:sldId id="529" r:id="rId15"/>
    <p:sldId id="530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  <a:srgbClr val="FFFFFF"/>
    <a:srgbClr val="FFA9A9"/>
    <a:srgbClr val="0000FF"/>
    <a:srgbClr val="FF9933"/>
    <a:srgbClr val="AFF22A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除法 商是几位数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1347614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商是几位数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除法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4" y="372601"/>
            <a:ext cx="78488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兴华小学三年级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496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名学生去参观航模站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要排成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列队伍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平均每列多少人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2951586" y="2443467"/>
            <a:ext cx="36900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998735" y="3458256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：平均每列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817066" y="2456645"/>
            <a:ext cx="1350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496÷4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539552" y="1878716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664951" y="1954906"/>
            <a:ext cx="1566483" cy="412980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用除法计算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685644" y="460956"/>
            <a:ext cx="828092" cy="3146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8" name="圆角矩形 27"/>
          <p:cNvSpPr/>
          <p:nvPr/>
        </p:nvSpPr>
        <p:spPr>
          <a:xfrm>
            <a:off x="6948263" y="473499"/>
            <a:ext cx="504056" cy="3146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568223" y="1203598"/>
            <a:ext cx="2124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28"/>
          <p:cNvSpPr txBox="1">
            <a:spLocks noChangeArrowheads="1"/>
          </p:cNvSpPr>
          <p:nvPr/>
        </p:nvSpPr>
        <p:spPr bwMode="auto">
          <a:xfrm>
            <a:off x="6015297" y="2007751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4 9 6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2"/>
          <p:cNvGrpSpPr/>
          <p:nvPr/>
        </p:nvGrpSpPr>
        <p:grpSpPr bwMode="auto">
          <a:xfrm>
            <a:off x="5771616" y="1967635"/>
            <a:ext cx="1650690" cy="461665"/>
            <a:chOff x="3655369" y="4287040"/>
            <a:chExt cx="1651347" cy="462119"/>
          </a:xfrm>
        </p:grpSpPr>
        <p:cxnSp>
          <p:nvCxnSpPr>
            <p:cNvPr id="45" name="直接连接符 30"/>
            <p:cNvCxnSpPr>
              <a:cxnSpLocks noChangeShapeType="1"/>
            </p:cNvCxnSpPr>
            <p:nvPr/>
          </p:nvCxnSpPr>
          <p:spPr bwMode="auto">
            <a:xfrm>
              <a:off x="4020832" y="4410598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46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Box 35"/>
          <p:cNvSpPr txBox="1">
            <a:spLocks noChangeArrowheads="1"/>
          </p:cNvSpPr>
          <p:nvPr/>
        </p:nvSpPr>
        <p:spPr bwMode="auto">
          <a:xfrm>
            <a:off x="5705498" y="1986693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37"/>
          <p:cNvSpPr txBox="1">
            <a:spLocks noChangeArrowheads="1"/>
          </p:cNvSpPr>
          <p:nvPr/>
        </p:nvSpPr>
        <p:spPr bwMode="auto">
          <a:xfrm>
            <a:off x="6215917" y="2306417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连接符 48"/>
          <p:cNvCxnSpPr>
            <a:cxnSpLocks noChangeShapeType="1"/>
          </p:cNvCxnSpPr>
          <p:nvPr/>
        </p:nvCxnSpPr>
        <p:spPr bwMode="auto">
          <a:xfrm>
            <a:off x="6071359" y="2751960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TextBox 42"/>
          <p:cNvSpPr txBox="1">
            <a:spLocks noChangeArrowheads="1"/>
          </p:cNvSpPr>
          <p:nvPr/>
        </p:nvSpPr>
        <p:spPr bwMode="auto">
          <a:xfrm>
            <a:off x="6493788" y="299907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44"/>
          <p:cNvSpPr txBox="1">
            <a:spLocks noChangeArrowheads="1"/>
          </p:cNvSpPr>
          <p:nvPr/>
        </p:nvSpPr>
        <p:spPr bwMode="auto">
          <a:xfrm>
            <a:off x="6843695" y="3333647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>
            <a:off x="6013417" y="3434039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TextBox 47"/>
          <p:cNvSpPr txBox="1">
            <a:spLocks noChangeArrowheads="1"/>
          </p:cNvSpPr>
          <p:nvPr/>
        </p:nvSpPr>
        <p:spPr bwMode="auto">
          <a:xfrm>
            <a:off x="6839971" y="361183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42"/>
          <p:cNvSpPr txBox="1">
            <a:spLocks noChangeArrowheads="1"/>
          </p:cNvSpPr>
          <p:nvPr/>
        </p:nvSpPr>
        <p:spPr bwMode="auto">
          <a:xfrm>
            <a:off x="6221508" y="1637507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42"/>
          <p:cNvSpPr txBox="1">
            <a:spLocks noChangeArrowheads="1"/>
          </p:cNvSpPr>
          <p:nvPr/>
        </p:nvSpPr>
        <p:spPr bwMode="auto">
          <a:xfrm>
            <a:off x="6502678" y="2719806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42"/>
          <p:cNvSpPr txBox="1">
            <a:spLocks noChangeArrowheads="1"/>
          </p:cNvSpPr>
          <p:nvPr/>
        </p:nvSpPr>
        <p:spPr bwMode="auto">
          <a:xfrm>
            <a:off x="6509705" y="1635647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>
            <a:cxnSpLocks noChangeShapeType="1"/>
          </p:cNvCxnSpPr>
          <p:nvPr/>
        </p:nvCxnSpPr>
        <p:spPr bwMode="auto">
          <a:xfrm>
            <a:off x="6120039" y="4030471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5" name="TextBox 47"/>
          <p:cNvSpPr txBox="1">
            <a:spLocks noChangeArrowheads="1"/>
          </p:cNvSpPr>
          <p:nvPr/>
        </p:nvSpPr>
        <p:spPr bwMode="auto">
          <a:xfrm>
            <a:off x="6876256" y="4011910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42"/>
          <p:cNvSpPr txBox="1">
            <a:spLocks noChangeArrowheads="1"/>
          </p:cNvSpPr>
          <p:nvPr/>
        </p:nvSpPr>
        <p:spPr bwMode="auto">
          <a:xfrm>
            <a:off x="6839970" y="1635646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44"/>
          <p:cNvSpPr txBox="1">
            <a:spLocks noChangeArrowheads="1"/>
          </p:cNvSpPr>
          <p:nvPr/>
        </p:nvSpPr>
        <p:spPr bwMode="auto">
          <a:xfrm>
            <a:off x="6502678" y="3332567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44"/>
          <p:cNvSpPr txBox="1">
            <a:spLocks noChangeArrowheads="1"/>
          </p:cNvSpPr>
          <p:nvPr/>
        </p:nvSpPr>
        <p:spPr bwMode="auto">
          <a:xfrm>
            <a:off x="6520466" y="361183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4" grpId="0" animBg="1"/>
      <p:bldP spid="27" grpId="0" animBg="1"/>
      <p:bldP spid="28" grpId="0" animBg="1"/>
      <p:bldP spid="36" grpId="0"/>
      <p:bldP spid="47" grpId="0"/>
      <p:bldP spid="48" grpId="0"/>
      <p:bldP spid="50" grpId="0"/>
      <p:bldP spid="51" grpId="0"/>
      <p:bldP spid="53" grpId="0"/>
      <p:bldP spid="54" grpId="0"/>
      <p:bldP spid="55" grpId="0"/>
      <p:bldP spid="56" grpId="0"/>
      <p:bldP spid="65" grpId="0"/>
      <p:bldP spid="66" grpId="0"/>
      <p:bldP spid="67" grpId="0"/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95536" y="339502"/>
            <a:ext cx="3776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每班分到多少本书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2486481" y="2611850"/>
            <a:ext cx="36900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347043" y="3466275"/>
            <a:ext cx="35849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每班分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本书。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392137" y="2616824"/>
            <a:ext cx="1350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685÷5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558182" y="1275606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683581" y="1351796"/>
            <a:ext cx="1566483" cy="412980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用除法计算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69533" y="226467"/>
            <a:ext cx="2447619" cy="2365817"/>
            <a:chOff x="5806916" y="474375"/>
            <a:chExt cx="2447619" cy="23658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06916" y="474375"/>
              <a:ext cx="2447619" cy="2028571"/>
            </a:xfrm>
            <a:prstGeom prst="rect">
              <a:avLst/>
            </a:prstGeom>
          </p:spPr>
        </p:pic>
        <p:sp>
          <p:nvSpPr>
            <p:cNvPr id="34" name="TextBox 44"/>
            <p:cNvSpPr txBox="1">
              <a:spLocks noChangeArrowheads="1"/>
            </p:cNvSpPr>
            <p:nvPr/>
          </p:nvSpPr>
          <p:spPr bwMode="auto">
            <a:xfrm>
              <a:off x="6471757" y="2378527"/>
              <a:ext cx="101726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685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本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Box 28"/>
          <p:cNvSpPr txBox="1">
            <a:spLocks noChangeArrowheads="1"/>
          </p:cNvSpPr>
          <p:nvPr/>
        </p:nvSpPr>
        <p:spPr bwMode="auto">
          <a:xfrm>
            <a:off x="6051731" y="2079759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6 8 5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32"/>
          <p:cNvGrpSpPr/>
          <p:nvPr/>
        </p:nvGrpSpPr>
        <p:grpSpPr bwMode="auto">
          <a:xfrm>
            <a:off x="5808050" y="2039643"/>
            <a:ext cx="1650690" cy="461665"/>
            <a:chOff x="3655369" y="4287040"/>
            <a:chExt cx="1651347" cy="462119"/>
          </a:xfrm>
        </p:grpSpPr>
        <p:cxnSp>
          <p:nvCxnSpPr>
            <p:cNvPr id="46" name="直接连接符 30"/>
            <p:cNvCxnSpPr>
              <a:cxnSpLocks noChangeShapeType="1"/>
            </p:cNvCxnSpPr>
            <p:nvPr/>
          </p:nvCxnSpPr>
          <p:spPr bwMode="auto">
            <a:xfrm>
              <a:off x="4020832" y="4410598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46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TextBox 35"/>
          <p:cNvSpPr txBox="1">
            <a:spLocks noChangeArrowheads="1"/>
          </p:cNvSpPr>
          <p:nvPr/>
        </p:nvSpPr>
        <p:spPr bwMode="auto">
          <a:xfrm>
            <a:off x="5741932" y="205870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37"/>
          <p:cNvSpPr txBox="1">
            <a:spLocks noChangeArrowheads="1"/>
          </p:cNvSpPr>
          <p:nvPr/>
        </p:nvSpPr>
        <p:spPr bwMode="auto">
          <a:xfrm>
            <a:off x="6252351" y="237842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>
            <a:off x="6107793" y="2823968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" name="TextBox 42"/>
          <p:cNvSpPr txBox="1">
            <a:spLocks noChangeArrowheads="1"/>
          </p:cNvSpPr>
          <p:nvPr/>
        </p:nvSpPr>
        <p:spPr bwMode="auto">
          <a:xfrm>
            <a:off x="6530222" y="3071082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44"/>
          <p:cNvSpPr txBox="1">
            <a:spLocks noChangeArrowheads="1"/>
          </p:cNvSpPr>
          <p:nvPr/>
        </p:nvSpPr>
        <p:spPr bwMode="auto">
          <a:xfrm>
            <a:off x="6880129" y="340565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3" name="直接连接符 52"/>
          <p:cNvCxnSpPr>
            <a:cxnSpLocks noChangeShapeType="1"/>
          </p:cNvCxnSpPr>
          <p:nvPr/>
        </p:nvCxnSpPr>
        <p:spPr bwMode="auto">
          <a:xfrm>
            <a:off x="6049851" y="3506047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TextBox 47"/>
          <p:cNvSpPr txBox="1">
            <a:spLocks noChangeArrowheads="1"/>
          </p:cNvSpPr>
          <p:nvPr/>
        </p:nvSpPr>
        <p:spPr bwMode="auto">
          <a:xfrm>
            <a:off x="6876405" y="3683843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42"/>
          <p:cNvSpPr txBox="1">
            <a:spLocks noChangeArrowheads="1"/>
          </p:cNvSpPr>
          <p:nvPr/>
        </p:nvSpPr>
        <p:spPr bwMode="auto">
          <a:xfrm>
            <a:off x="6257942" y="170951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42"/>
          <p:cNvSpPr txBox="1">
            <a:spLocks noChangeArrowheads="1"/>
          </p:cNvSpPr>
          <p:nvPr/>
        </p:nvSpPr>
        <p:spPr bwMode="auto">
          <a:xfrm>
            <a:off x="6539112" y="279181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42"/>
          <p:cNvSpPr txBox="1">
            <a:spLocks noChangeArrowheads="1"/>
          </p:cNvSpPr>
          <p:nvPr/>
        </p:nvSpPr>
        <p:spPr bwMode="auto">
          <a:xfrm>
            <a:off x="6546139" y="170765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5" name="直接连接符 64"/>
          <p:cNvCxnSpPr>
            <a:cxnSpLocks noChangeShapeType="1"/>
          </p:cNvCxnSpPr>
          <p:nvPr/>
        </p:nvCxnSpPr>
        <p:spPr bwMode="auto">
          <a:xfrm>
            <a:off x="6156473" y="4102479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" name="TextBox 47"/>
          <p:cNvSpPr txBox="1">
            <a:spLocks noChangeArrowheads="1"/>
          </p:cNvSpPr>
          <p:nvPr/>
        </p:nvSpPr>
        <p:spPr bwMode="auto">
          <a:xfrm>
            <a:off x="6903921" y="3998026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42"/>
          <p:cNvSpPr txBox="1">
            <a:spLocks noChangeArrowheads="1"/>
          </p:cNvSpPr>
          <p:nvPr/>
        </p:nvSpPr>
        <p:spPr bwMode="auto">
          <a:xfrm>
            <a:off x="6876404" y="170765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44"/>
          <p:cNvSpPr txBox="1">
            <a:spLocks noChangeArrowheads="1"/>
          </p:cNvSpPr>
          <p:nvPr/>
        </p:nvSpPr>
        <p:spPr bwMode="auto">
          <a:xfrm>
            <a:off x="6539112" y="3404575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44"/>
          <p:cNvSpPr txBox="1">
            <a:spLocks noChangeArrowheads="1"/>
          </p:cNvSpPr>
          <p:nvPr/>
        </p:nvSpPr>
        <p:spPr bwMode="auto">
          <a:xfrm>
            <a:off x="6556900" y="3683843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47"/>
          <p:cNvSpPr txBox="1">
            <a:spLocks noChangeArrowheads="1"/>
          </p:cNvSpPr>
          <p:nvPr/>
        </p:nvSpPr>
        <p:spPr bwMode="auto">
          <a:xfrm>
            <a:off x="6243461" y="279181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47"/>
          <p:cNvSpPr txBox="1">
            <a:spLocks noChangeArrowheads="1"/>
          </p:cNvSpPr>
          <p:nvPr/>
        </p:nvSpPr>
        <p:spPr bwMode="auto">
          <a:xfrm>
            <a:off x="6228306" y="3064168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4" grpId="0" animBg="1"/>
      <p:bldP spid="37" grpId="0"/>
      <p:bldP spid="48" grpId="0"/>
      <p:bldP spid="49" grpId="0"/>
      <p:bldP spid="51" grpId="0"/>
      <p:bldP spid="52" grpId="0"/>
      <p:bldP spid="54" grpId="0"/>
      <p:bldP spid="55" grpId="0"/>
      <p:bldP spid="56" grpId="0"/>
      <p:bldP spid="57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395536" y="339502"/>
            <a:ext cx="79122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笑笑折了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375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颗幸运星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淘气折了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颗幸运星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他们要把这些幸运星平均装在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个爱心盒里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送给幼儿园的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每个盒子放多少颗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771800" y="1254280"/>
            <a:ext cx="2473361" cy="813414"/>
            <a:chOff x="2901913" y="3733412"/>
            <a:chExt cx="2569220" cy="813414"/>
          </a:xfrm>
          <a:noFill/>
        </p:grpSpPr>
        <p:sp>
          <p:nvSpPr>
            <p:cNvPr id="33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569220" cy="813414"/>
            </a:xfrm>
            <a:prstGeom prst="cloudCallout">
              <a:avLst>
                <a:gd name="adj1" fmla="val -27354"/>
                <a:gd name="adj2" fmla="val 10179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258758" y="3783975"/>
              <a:ext cx="1812320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这些幸运星一共有多少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颗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1713500" y="787515"/>
            <a:ext cx="2849873" cy="3146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6" name="组合 4"/>
          <p:cNvGrpSpPr/>
          <p:nvPr/>
        </p:nvGrpSpPr>
        <p:grpSpPr bwMode="auto">
          <a:xfrm>
            <a:off x="5325797" y="1203598"/>
            <a:ext cx="2630579" cy="919947"/>
            <a:chOff x="2366021" y="1091504"/>
            <a:chExt cx="2965708" cy="667083"/>
          </a:xfrm>
          <a:noFill/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4604"/>
                <a:gd name="adj2" fmla="val 92891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571553" y="1170646"/>
              <a:ext cx="2702302" cy="468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求每个盒子装多少颗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用总颗数除以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1" name="图片 8" descr="3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63688" y="2067694"/>
            <a:ext cx="6011863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95736" y="2211710"/>
            <a:ext cx="4572000" cy="19303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375+309=684(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684÷6=114(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每个盒子放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颗。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25"/>
          <p:cNvSpPr txBox="1">
            <a:spLocks noChangeArrowheads="1"/>
          </p:cNvSpPr>
          <p:nvPr/>
        </p:nvSpPr>
        <p:spPr bwMode="auto">
          <a:xfrm>
            <a:off x="467544" y="339502"/>
            <a:ext cx="805548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笑笑折了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颗幸运星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淘气折了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颗幸运星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他们要把这些幸运星平均装在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个爱心盒里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送给幼儿园的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每个盒子放多少颗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31640" y="2643758"/>
            <a:ext cx="4536504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除以一位数的笔算方法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31640" y="2931790"/>
            <a:ext cx="6437168" cy="1300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从被除数的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最高位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百位除起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除得的商写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的上面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百位上的余数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合起来再除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商写在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再把余下的数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和个位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上的数合起来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继续除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每次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要比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9632" y="1923678"/>
            <a:ext cx="64548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三位数除以一位数的除法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如果三位数</a:t>
            </a:r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上的数比</a:t>
            </a:r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位数大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那么商就是</a:t>
            </a:r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699792" y="1601237"/>
            <a:ext cx="360040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4007" y="885984"/>
            <a:ext cx="49420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从北京到四平的铁路全长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千米，动车运行时间约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745003" y="3075806"/>
            <a:ext cx="1547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888÷6=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2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06619" y="824449"/>
            <a:ext cx="2915462" cy="189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39687" y="1779662"/>
            <a:ext cx="4852393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平均每时运行多少千米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先估一估商是几位数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再算一算。</a:t>
            </a:r>
            <a:endParaRPr lang="zh-CN" altLang="zh-CN" sz="28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 flipH="1">
            <a:off x="556033" y="2931790"/>
            <a:ext cx="2880320" cy="971726"/>
            <a:chOff x="2996944" y="3472970"/>
            <a:chExt cx="2627030" cy="1236264"/>
          </a:xfrm>
          <a:noFill/>
        </p:grpSpPr>
        <p:sp>
          <p:nvSpPr>
            <p:cNvPr id="43" name="AutoShape 27"/>
            <p:cNvSpPr>
              <a:spLocks noChangeArrowheads="1"/>
            </p:cNvSpPr>
            <p:nvPr/>
          </p:nvSpPr>
          <p:spPr bwMode="auto">
            <a:xfrm>
              <a:off x="3129021" y="3635777"/>
              <a:ext cx="2464720" cy="1073457"/>
            </a:xfrm>
            <a:prstGeom prst="wedgeRoundRectCallout">
              <a:avLst>
                <a:gd name="adj1" fmla="val -20833"/>
                <a:gd name="adj2" fmla="val -153222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996944" y="3472970"/>
              <a:ext cx="2627030" cy="919401"/>
            </a:xfrm>
            <a:prstGeom prst="wedgeRoundRectCallou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888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份，求每份是多少？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940152" y="2861792"/>
            <a:ext cx="2581744" cy="1582166"/>
            <a:chOff x="5940152" y="2473791"/>
            <a:chExt cx="2581744" cy="1582166"/>
          </a:xfrm>
        </p:grpSpPr>
        <p:sp>
          <p:nvSpPr>
            <p:cNvPr id="34" name="AutoShape 27"/>
            <p:cNvSpPr>
              <a:spLocks noChangeArrowheads="1"/>
            </p:cNvSpPr>
            <p:nvPr/>
          </p:nvSpPr>
          <p:spPr bwMode="auto">
            <a:xfrm flipH="1">
              <a:off x="5940152" y="2715766"/>
              <a:ext cx="1477705" cy="412980"/>
            </a:xfrm>
            <a:prstGeom prst="wedgeRoundRectCallout">
              <a:avLst>
                <a:gd name="adj1" fmla="val -70873"/>
                <a:gd name="adj2" fmla="val -2038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00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用除法计算</a:t>
              </a: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7417857" y="2473791"/>
              <a:ext cx="1104039" cy="1582166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277983" y="885984"/>
            <a:ext cx="8004766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从北京到四平的铁路全长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千米，动车运行时间约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77983" y="1565350"/>
            <a:ext cx="780719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平均每时运行多少千米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先估一估商是几位数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再算一算。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6"/>
          <p:cNvSpPr txBox="1"/>
          <p:nvPr/>
        </p:nvSpPr>
        <p:spPr>
          <a:xfrm>
            <a:off x="3597137" y="2523960"/>
            <a:ext cx="235743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8÷6=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9"/>
          <p:cNvSpPr txBox="1"/>
          <p:nvPr/>
        </p:nvSpPr>
        <p:spPr>
          <a:xfrm>
            <a:off x="3413570" y="3867894"/>
            <a:ext cx="23590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商是三位数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10"/>
          <p:cNvSpPr txBox="1"/>
          <p:nvPr/>
        </p:nvSpPr>
        <p:spPr>
          <a:xfrm>
            <a:off x="3699347" y="1995686"/>
            <a:ext cx="23590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888÷6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6"/>
          <p:cNvSpPr txBox="1"/>
          <p:nvPr/>
        </p:nvSpPr>
        <p:spPr>
          <a:xfrm>
            <a:off x="2639843" y="2501213"/>
            <a:ext cx="235743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百位上：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6"/>
          <p:cNvSpPr txBox="1"/>
          <p:nvPr/>
        </p:nvSpPr>
        <p:spPr>
          <a:xfrm>
            <a:off x="4518819" y="2523960"/>
            <a:ext cx="235743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1……2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10"/>
          <p:cNvSpPr txBox="1"/>
          <p:nvPr/>
        </p:nvSpPr>
        <p:spPr>
          <a:xfrm>
            <a:off x="2267744" y="3052234"/>
            <a:ext cx="59182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888÷6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的商的百位上是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，每份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 flipH="1">
            <a:off x="6471350" y="3592579"/>
            <a:ext cx="1865702" cy="751129"/>
            <a:chOff x="1901006" y="3445824"/>
            <a:chExt cx="1800633" cy="720079"/>
          </a:xfrm>
          <a:noFill/>
        </p:grpSpPr>
        <p:sp>
          <p:nvSpPr>
            <p:cNvPr id="85" name="云形标注 84"/>
            <p:cNvSpPr/>
            <p:nvPr/>
          </p:nvSpPr>
          <p:spPr>
            <a:xfrm flipH="1" flipV="1">
              <a:off x="1901006" y="3445824"/>
              <a:ext cx="1727861" cy="720079"/>
            </a:xfrm>
            <a:prstGeom prst="cloudCallout">
              <a:avLst>
                <a:gd name="adj1" fmla="val -68147"/>
                <a:gd name="adj2" fmla="val 59831"/>
              </a:avLst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901007" y="3529499"/>
              <a:ext cx="1800632" cy="51605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每时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行驶</a:t>
              </a:r>
              <a:endPara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多千米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组合 4"/>
          <p:cNvGrpSpPr/>
          <p:nvPr/>
        </p:nvGrpSpPr>
        <p:grpSpPr bwMode="auto">
          <a:xfrm>
            <a:off x="1481168" y="1923678"/>
            <a:ext cx="1722680" cy="1001409"/>
            <a:chOff x="2366021" y="1115261"/>
            <a:chExt cx="2503273" cy="643326"/>
          </a:xfrm>
          <a:noFill/>
        </p:grpSpPr>
        <p:sp>
          <p:nvSpPr>
            <p:cNvPr id="89" name="云形标注 82"/>
            <p:cNvSpPr>
              <a:spLocks noChangeArrowheads="1"/>
            </p:cNvSpPr>
            <p:nvPr/>
          </p:nvSpPr>
          <p:spPr bwMode="auto">
            <a:xfrm>
              <a:off x="2366021" y="1115261"/>
              <a:ext cx="2503273" cy="643326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矩形 4"/>
            <p:cNvSpPr>
              <a:spLocks noChangeArrowheads="1"/>
            </p:cNvSpPr>
            <p:nvPr/>
          </p:nvSpPr>
          <p:spPr bwMode="auto">
            <a:xfrm>
              <a:off x="2624165" y="1217437"/>
              <a:ext cx="1920261" cy="415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800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多平均分成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份。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7544" y="2139702"/>
            <a:ext cx="1104039" cy="1582166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75" grpId="0"/>
      <p:bldP spid="81" grpId="0"/>
      <p:bldP spid="82" grpId="0"/>
      <p:bldP spid="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17"/>
          <p:cNvSpPr/>
          <p:nvPr/>
        </p:nvSpPr>
        <p:spPr>
          <a:xfrm>
            <a:off x="539552" y="411558"/>
            <a:ext cx="2030931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kumimoji="0" lang="zh-CN" altLang="en-US" sz="3200" b="1" i="0" u="none" strike="noStrike" kern="0" cap="none" spc="300" normalizeH="0" baseline="0" noProof="0" dirty="0" smtClean="0">
                <a:ln>
                  <a:noFill/>
                </a:ln>
                <a:solidFill>
                  <a:srgbClr val="DD27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竖式计算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75856" y="843558"/>
            <a:ext cx="1547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888÷6=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89313" y="843558"/>
            <a:ext cx="14228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8"/>
          <p:cNvSpPr txBox="1">
            <a:spLocks noChangeArrowheads="1"/>
          </p:cNvSpPr>
          <p:nvPr/>
        </p:nvSpPr>
        <p:spPr bwMode="auto">
          <a:xfrm>
            <a:off x="3740748" y="1873597"/>
            <a:ext cx="14287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8 8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32"/>
          <p:cNvGrpSpPr/>
          <p:nvPr/>
        </p:nvGrpSpPr>
        <p:grpSpPr bwMode="auto">
          <a:xfrm>
            <a:off x="3431431" y="1800597"/>
            <a:ext cx="1630362" cy="584200"/>
            <a:chOff x="3655369" y="4287040"/>
            <a:chExt cx="1631011" cy="584775"/>
          </a:xfrm>
        </p:grpSpPr>
        <p:cxnSp>
          <p:nvCxnSpPr>
            <p:cNvPr id="34" name="直接连接符 30"/>
            <p:cNvCxnSpPr>
              <a:cxnSpLocks noChangeShapeType="1"/>
            </p:cNvCxnSpPr>
            <p:nvPr/>
          </p:nvCxnSpPr>
          <p:spPr bwMode="auto">
            <a:xfrm>
              <a:off x="4000496" y="4439607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b="1">
                  <a:latin typeface="黑体" panose="02010609060101010101" pitchFamily="49" charset="-122"/>
                  <a:ea typeface="黑体" panose="02010609060101010101" pitchFamily="49" charset="-122"/>
                </a:rPr>
                <a:t>)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275856" y="1862509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Box 37"/>
          <p:cNvSpPr txBox="1">
            <a:spLocks noChangeArrowheads="1"/>
          </p:cNvSpPr>
          <p:nvPr/>
        </p:nvSpPr>
        <p:spPr bwMode="auto">
          <a:xfrm>
            <a:off x="3883868" y="2260897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8" name="直接连接符 37"/>
          <p:cNvCxnSpPr>
            <a:cxnSpLocks noChangeShapeType="1"/>
          </p:cNvCxnSpPr>
          <p:nvPr/>
        </p:nvCxnSpPr>
        <p:spPr bwMode="auto">
          <a:xfrm>
            <a:off x="3763218" y="2760960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TextBox 42"/>
          <p:cNvSpPr txBox="1">
            <a:spLocks noChangeArrowheads="1"/>
          </p:cNvSpPr>
          <p:nvPr/>
        </p:nvSpPr>
        <p:spPr bwMode="auto">
          <a:xfrm>
            <a:off x="4252167" y="268952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TextBox 44"/>
          <p:cNvSpPr txBox="1">
            <a:spLocks noChangeArrowheads="1"/>
          </p:cNvSpPr>
          <p:nvPr/>
        </p:nvSpPr>
        <p:spPr bwMode="auto">
          <a:xfrm>
            <a:off x="4242126" y="3056551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>
            <a:off x="3626693" y="3524547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47"/>
          <p:cNvSpPr txBox="1">
            <a:spLocks noChangeArrowheads="1"/>
          </p:cNvSpPr>
          <p:nvPr/>
        </p:nvSpPr>
        <p:spPr bwMode="auto">
          <a:xfrm>
            <a:off x="4252167" y="3476111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TextBox 42"/>
          <p:cNvSpPr txBox="1">
            <a:spLocks noChangeArrowheads="1"/>
          </p:cNvSpPr>
          <p:nvPr/>
        </p:nvSpPr>
        <p:spPr bwMode="auto">
          <a:xfrm>
            <a:off x="3876892" y="149101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Box 42"/>
          <p:cNvSpPr txBox="1">
            <a:spLocks noChangeArrowheads="1"/>
          </p:cNvSpPr>
          <p:nvPr/>
        </p:nvSpPr>
        <p:spPr bwMode="auto">
          <a:xfrm>
            <a:off x="3883868" y="2689521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Box 42"/>
          <p:cNvSpPr txBox="1">
            <a:spLocks noChangeArrowheads="1"/>
          </p:cNvSpPr>
          <p:nvPr/>
        </p:nvSpPr>
        <p:spPr bwMode="auto">
          <a:xfrm>
            <a:off x="4234184" y="149172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42"/>
          <p:cNvSpPr txBox="1">
            <a:spLocks noChangeArrowheads="1"/>
          </p:cNvSpPr>
          <p:nvPr/>
        </p:nvSpPr>
        <p:spPr bwMode="auto">
          <a:xfrm>
            <a:off x="3883868" y="304671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云形标注 53"/>
          <p:cNvSpPr/>
          <p:nvPr/>
        </p:nvSpPr>
        <p:spPr>
          <a:xfrm>
            <a:off x="1330751" y="1333851"/>
            <a:ext cx="2479464" cy="911316"/>
          </a:xfrm>
          <a:prstGeom prst="cloudCallout">
            <a:avLst>
              <a:gd name="adj1" fmla="val 47182"/>
              <a:gd name="adj2" fmla="val 76250"/>
            </a:avLst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先用</a:t>
            </a:r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6,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在百位上。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 flipH="1">
            <a:off x="4930131" y="2997944"/>
            <a:ext cx="1947466" cy="1025389"/>
            <a:chOff x="1873975" y="3507852"/>
            <a:chExt cx="1727861" cy="720079"/>
          </a:xfrm>
          <a:noFill/>
        </p:grpSpPr>
        <p:sp>
          <p:nvSpPr>
            <p:cNvPr id="56" name="云形标注 55"/>
            <p:cNvSpPr/>
            <p:nvPr/>
          </p:nvSpPr>
          <p:spPr>
            <a:xfrm flipH="1" flipV="1">
              <a:off x="1873975" y="3507852"/>
              <a:ext cx="1727861" cy="720079"/>
            </a:xfrm>
            <a:prstGeom prst="cloudCallout">
              <a:avLst>
                <a:gd name="adj1" fmla="val -68147"/>
                <a:gd name="adj2" fmla="val 59831"/>
              </a:avLst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129528" y="3587783"/>
              <a:ext cx="1381944" cy="58356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百位上余的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与十位上的</a:t>
              </a:r>
              <a:r>
                <a:rPr lang="en-US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合起来继续除。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Box 47"/>
          <p:cNvSpPr txBox="1">
            <a:spLocks noChangeArrowheads="1"/>
          </p:cNvSpPr>
          <p:nvPr/>
        </p:nvSpPr>
        <p:spPr bwMode="auto">
          <a:xfrm>
            <a:off x="4600384" y="3468187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47"/>
          <p:cNvSpPr txBox="1">
            <a:spLocks noChangeArrowheads="1"/>
          </p:cNvSpPr>
          <p:nvPr/>
        </p:nvSpPr>
        <p:spPr bwMode="auto">
          <a:xfrm>
            <a:off x="4252167" y="3777767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Box 47"/>
          <p:cNvSpPr txBox="1">
            <a:spLocks noChangeArrowheads="1"/>
          </p:cNvSpPr>
          <p:nvPr/>
        </p:nvSpPr>
        <p:spPr bwMode="auto">
          <a:xfrm>
            <a:off x="4600384" y="3769843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1" name="直接连接符 40"/>
          <p:cNvCxnSpPr>
            <a:cxnSpLocks noChangeShapeType="1"/>
          </p:cNvCxnSpPr>
          <p:nvPr/>
        </p:nvCxnSpPr>
        <p:spPr bwMode="auto">
          <a:xfrm>
            <a:off x="3779093" y="4227934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TextBox 47"/>
          <p:cNvSpPr txBox="1">
            <a:spLocks noChangeArrowheads="1"/>
          </p:cNvSpPr>
          <p:nvPr/>
        </p:nvSpPr>
        <p:spPr bwMode="auto">
          <a:xfrm>
            <a:off x="4647431" y="4155926"/>
            <a:ext cx="428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567469" y="1490411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39845" y="2784772"/>
            <a:ext cx="2849126" cy="419560"/>
            <a:chOff x="1139845" y="3000796"/>
            <a:chExt cx="2849126" cy="419560"/>
          </a:xfrm>
        </p:grpSpPr>
        <p:sp>
          <p:nvSpPr>
            <p:cNvPr id="3" name="圆角矩形 2"/>
            <p:cNvSpPr/>
            <p:nvPr/>
          </p:nvSpPr>
          <p:spPr>
            <a:xfrm>
              <a:off x="1139845" y="3000796"/>
              <a:ext cx="1841479" cy="419560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余数</a:t>
              </a:r>
              <a:r>
                <a:rPr lang="en-US" altLang="zh-CN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en-US" altLang="zh-CN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个百</a:t>
              </a:r>
              <a:endPara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991365" y="3219822"/>
              <a:ext cx="997606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 flipH="1">
            <a:off x="4643376" y="2784259"/>
            <a:ext cx="3550129" cy="419560"/>
            <a:chOff x="1007880" y="3000796"/>
            <a:chExt cx="2981094" cy="419560"/>
          </a:xfrm>
        </p:grpSpPr>
        <p:sp>
          <p:nvSpPr>
            <p:cNvPr id="53" name="圆角矩形 52"/>
            <p:cNvSpPr/>
            <p:nvPr/>
          </p:nvSpPr>
          <p:spPr>
            <a:xfrm>
              <a:off x="1007880" y="3000796"/>
              <a:ext cx="1462922" cy="419560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en-US" altLang="zh-CN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1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2471548" y="3219822"/>
              <a:ext cx="1517426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1486589" y="3552650"/>
            <a:ext cx="2849126" cy="419560"/>
            <a:chOff x="1139845" y="3000796"/>
            <a:chExt cx="2849126" cy="419560"/>
          </a:xfrm>
        </p:grpSpPr>
        <p:sp>
          <p:nvSpPr>
            <p:cNvPr id="60" name="圆角矩形 59"/>
            <p:cNvSpPr/>
            <p:nvPr/>
          </p:nvSpPr>
          <p:spPr>
            <a:xfrm>
              <a:off x="1139845" y="3000796"/>
              <a:ext cx="1841479" cy="419560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余数</a:t>
              </a:r>
              <a:r>
                <a:rPr lang="en-US" altLang="zh-CN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en-US" altLang="zh-CN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</a:t>
              </a:r>
              <a:endPara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2991365" y="3219822"/>
              <a:ext cx="997606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4940172" y="3606828"/>
            <a:ext cx="3504070" cy="419560"/>
            <a:chOff x="1007880" y="3000796"/>
            <a:chExt cx="2981094" cy="419560"/>
          </a:xfrm>
        </p:grpSpPr>
        <p:sp>
          <p:nvSpPr>
            <p:cNvPr id="63" name="圆角矩形 62"/>
            <p:cNvSpPr/>
            <p:nvPr/>
          </p:nvSpPr>
          <p:spPr>
            <a:xfrm>
              <a:off x="1007880" y="3000796"/>
              <a:ext cx="1462922" cy="419560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48</a:t>
              </a:r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en-US" altLang="zh-CN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48</a:t>
              </a:r>
              <a:r>
                <a:rPr lang="zh-CN" altLang="en-US" sz="1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个一</a:t>
              </a:r>
              <a:endPara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2471548" y="3219822"/>
              <a:ext cx="1517426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1" grpId="0"/>
      <p:bldP spid="22" grpId="0"/>
      <p:bldP spid="23" grpId="0"/>
      <p:bldP spid="36" grpId="0"/>
      <p:bldP spid="37" grpId="0"/>
      <p:bldP spid="40" grpId="0"/>
      <p:bldP spid="44" grpId="0"/>
      <p:bldP spid="46" grpId="0"/>
      <p:bldP spid="48" grpId="0"/>
      <p:bldP spid="49" grpId="0"/>
      <p:bldP spid="50" grpId="0"/>
      <p:bldP spid="51" grpId="0"/>
      <p:bldP spid="54" grpId="0" animBg="1"/>
      <p:bldP spid="32" grpId="0"/>
      <p:bldP spid="33" grpId="0"/>
      <p:bldP spid="39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275856" y="483518"/>
            <a:ext cx="1547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888÷6=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31"/>
          <p:cNvSpPr txBox="1">
            <a:spLocks noChangeArrowheads="1"/>
          </p:cNvSpPr>
          <p:nvPr/>
        </p:nvSpPr>
        <p:spPr bwMode="auto">
          <a:xfrm>
            <a:off x="928688" y="915566"/>
            <a:ext cx="7286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结合下图说一说竖式每一步的意思。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" name="图片 137" descr="小方块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576" y="149163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138" descr="小方块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98514" y="149163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139" descr="小方块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41451" y="149163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140" descr="小方块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84389" y="149163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141" descr="小方块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27326" y="149163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142" descr="小方块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70264" y="149163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143" descr="小方块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13201" y="149163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144" descr="小方块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56139" y="149163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247" descr="xiaofangkuai2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41951" y="1491630"/>
            <a:ext cx="79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248" descr="xiaofangkuai2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56264" y="1491630"/>
            <a:ext cx="79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249" descr="xiaofangkuai2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70576" y="1491630"/>
            <a:ext cx="79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250" descr="xiaofangkuai2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84889" y="1491630"/>
            <a:ext cx="79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251" descr="xiaofangkuai2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99201" y="1491630"/>
            <a:ext cx="79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252" descr="xiaofangkuai2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13514" y="1491630"/>
            <a:ext cx="79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253" descr="xiaofangkuai2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27826" y="1491630"/>
            <a:ext cx="79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图片 254" descr="xiaofangkuai2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42139" y="1491630"/>
            <a:ext cx="79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255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56451" y="1932955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256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23139" y="1932955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257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56451" y="1777380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258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23139" y="1777380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259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56451" y="1647205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260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23139" y="1647205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261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40352" y="1491481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图片 262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20434" y="1491481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左大括号 88"/>
          <p:cNvSpPr/>
          <p:nvPr/>
        </p:nvSpPr>
        <p:spPr bwMode="auto">
          <a:xfrm rot="16200000">
            <a:off x="2553420" y="336724"/>
            <a:ext cx="190500" cy="3786188"/>
          </a:xfrm>
          <a:prstGeom prst="leftBrace">
            <a:avLst>
              <a:gd name="adj1" fmla="val 66526"/>
              <a:gd name="adj2" fmla="val 50000"/>
            </a:avLst>
          </a:prstGeom>
          <a:noFill/>
          <a:ln w="127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264"/>
          <p:cNvSpPr txBox="1">
            <a:spLocks noChangeArrowheads="1"/>
          </p:cNvSpPr>
          <p:nvPr/>
        </p:nvSpPr>
        <p:spPr bwMode="auto">
          <a:xfrm>
            <a:off x="1612826" y="2289845"/>
            <a:ext cx="2143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600÷6=100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265"/>
          <p:cNvSpPr txBox="1">
            <a:spLocks noChangeArrowheads="1"/>
          </p:cNvSpPr>
          <p:nvPr/>
        </p:nvSpPr>
        <p:spPr bwMode="auto">
          <a:xfrm>
            <a:off x="1703781" y="2787774"/>
            <a:ext cx="5624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份，每份是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左大括号 35"/>
          <p:cNvSpPr/>
          <p:nvPr/>
        </p:nvSpPr>
        <p:spPr bwMode="auto">
          <a:xfrm rot="16200000">
            <a:off x="5565701" y="1181919"/>
            <a:ext cx="238125" cy="2143125"/>
          </a:xfrm>
          <a:prstGeom prst="leftBrace">
            <a:avLst>
              <a:gd name="adj1" fmla="val 66333"/>
              <a:gd name="adj2" fmla="val 50000"/>
            </a:avLst>
          </a:prstGeom>
          <a:noFill/>
          <a:ln w="127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64"/>
          <p:cNvSpPr txBox="1">
            <a:spLocks noChangeArrowheads="1"/>
          </p:cNvSpPr>
          <p:nvPr/>
        </p:nvSpPr>
        <p:spPr bwMode="auto">
          <a:xfrm>
            <a:off x="4756076" y="2289845"/>
            <a:ext cx="2143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240÷6=40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65"/>
          <p:cNvSpPr txBox="1">
            <a:spLocks noChangeArrowheads="1"/>
          </p:cNvSpPr>
          <p:nvPr/>
        </p:nvSpPr>
        <p:spPr bwMode="auto">
          <a:xfrm>
            <a:off x="1703780" y="3228950"/>
            <a:ext cx="5000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份，每份是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左大括号 38"/>
          <p:cNvSpPr/>
          <p:nvPr/>
        </p:nvSpPr>
        <p:spPr bwMode="auto">
          <a:xfrm rot="16200000">
            <a:off x="7357988" y="1680915"/>
            <a:ext cx="214313" cy="1131888"/>
          </a:xfrm>
          <a:prstGeom prst="leftBrace">
            <a:avLst>
              <a:gd name="adj1" fmla="val 66336"/>
              <a:gd name="adj2" fmla="val 50000"/>
            </a:avLst>
          </a:prstGeom>
          <a:noFill/>
          <a:ln w="127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64"/>
          <p:cNvSpPr txBox="1">
            <a:spLocks noChangeArrowheads="1"/>
          </p:cNvSpPr>
          <p:nvPr/>
        </p:nvSpPr>
        <p:spPr bwMode="auto">
          <a:xfrm>
            <a:off x="6938888" y="2289845"/>
            <a:ext cx="2143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48÷6=8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65"/>
          <p:cNvSpPr txBox="1">
            <a:spLocks noChangeArrowheads="1"/>
          </p:cNvSpPr>
          <p:nvPr/>
        </p:nvSpPr>
        <p:spPr bwMode="auto">
          <a:xfrm>
            <a:off x="1703779" y="3634551"/>
            <a:ext cx="5000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份，每份是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264"/>
          <p:cNvSpPr txBox="1">
            <a:spLocks noChangeArrowheads="1"/>
          </p:cNvSpPr>
          <p:nvPr/>
        </p:nvSpPr>
        <p:spPr bwMode="auto">
          <a:xfrm>
            <a:off x="2679808" y="4158426"/>
            <a:ext cx="24682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100+40+8=148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4"/>
          <p:cNvSpPr txBox="1">
            <a:spLocks noChangeArrowheads="1"/>
          </p:cNvSpPr>
          <p:nvPr/>
        </p:nvSpPr>
        <p:spPr bwMode="auto">
          <a:xfrm>
            <a:off x="4504206" y="499967"/>
            <a:ext cx="79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/>
      <p:bldP spid="91" grpId="0"/>
      <p:bldP spid="36" grpId="0" animBg="1"/>
      <p:bldP spid="37" grpId="0"/>
      <p:bldP spid="38" grpId="0"/>
      <p:bldP spid="39" grpId="0" animBg="1"/>
      <p:bldP spid="40" grpId="0"/>
      <p:bldP spid="4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483768" y="1995686"/>
            <a:ext cx="1547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888÷6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35896" y="2000508"/>
            <a:ext cx="2232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148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（千米）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2720317" y="2856806"/>
            <a:ext cx="44439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平均每时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运行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148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1" y="339502"/>
            <a:ext cx="86146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从北京到四平的铁路全长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千米，动车运行时间约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12" y="753547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平均每时运行多少千米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先估一估商是几位数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再算一算。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 bwMode="auto">
          <a:xfrm>
            <a:off x="915782" y="1058071"/>
            <a:ext cx="7616658" cy="2737815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除以一位数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的笔算方法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从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最高位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百位除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除得的商写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的上面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百位上的余数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合起来再除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商写在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再把余下的数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上的数合起来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继续除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每次除得的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除数小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1560" y="987574"/>
            <a:ext cx="79928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先估一估商是几位数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再用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0523" y="1604729"/>
            <a:ext cx="6408712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75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484÷4=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375÷3=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931÷7=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TextBox 44"/>
          <p:cNvSpPr txBox="1">
            <a:spLocks noChangeArrowheads="1"/>
          </p:cNvSpPr>
          <p:nvPr/>
        </p:nvSpPr>
        <p:spPr bwMode="auto">
          <a:xfrm>
            <a:off x="2290192" y="1419622"/>
            <a:ext cx="792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121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TextBox 44"/>
          <p:cNvSpPr txBox="1">
            <a:spLocks noChangeArrowheads="1"/>
          </p:cNvSpPr>
          <p:nvPr/>
        </p:nvSpPr>
        <p:spPr bwMode="auto">
          <a:xfrm>
            <a:off x="4776281" y="1440581"/>
            <a:ext cx="792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9" name="TextBox 44"/>
          <p:cNvSpPr txBox="1">
            <a:spLocks noChangeArrowheads="1"/>
          </p:cNvSpPr>
          <p:nvPr/>
        </p:nvSpPr>
        <p:spPr bwMode="auto">
          <a:xfrm>
            <a:off x="7180088" y="1435715"/>
            <a:ext cx="792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51520" y="1849168"/>
            <a:ext cx="1656184" cy="497565"/>
            <a:chOff x="4139952" y="3085096"/>
            <a:chExt cx="1656184" cy="638781"/>
          </a:xfrm>
          <a:noFill/>
        </p:grpSpPr>
        <p:sp>
          <p:nvSpPr>
            <p:cNvPr id="61" name="云形标注 60"/>
            <p:cNvSpPr/>
            <p:nvPr/>
          </p:nvSpPr>
          <p:spPr>
            <a:xfrm flipH="1" flipV="1">
              <a:off x="4139952" y="3085096"/>
              <a:ext cx="1656184" cy="638781"/>
            </a:xfrm>
            <a:prstGeom prst="cloudCallout">
              <a:avLst>
                <a:gd name="adj1" fmla="val -87385"/>
                <a:gd name="adj2" fmla="val 62322"/>
              </a:avLst>
            </a:prstGeom>
            <a:grp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197227" y="3159606"/>
              <a:ext cx="1475084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zh-CN" altLang="en-US" sz="2000" b="1" dirty="0" smtClean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sz="20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r>
                <a:rPr lang="zh-CN" altLang="en-US" sz="2000" b="1" dirty="0" smtClean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位数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788024" y="1851670"/>
            <a:ext cx="1656184" cy="482103"/>
            <a:chOff x="4139952" y="3085096"/>
            <a:chExt cx="1656184" cy="638781"/>
          </a:xfrm>
          <a:noFill/>
        </p:grpSpPr>
        <p:sp>
          <p:nvSpPr>
            <p:cNvPr id="70" name="云形标注 69"/>
            <p:cNvSpPr/>
            <p:nvPr/>
          </p:nvSpPr>
          <p:spPr>
            <a:xfrm flipH="1" flipV="1">
              <a:off x="4139952" y="3085096"/>
              <a:ext cx="1656184" cy="638781"/>
            </a:xfrm>
            <a:prstGeom prst="cloudCallout">
              <a:avLst>
                <a:gd name="adj1" fmla="val 15225"/>
                <a:gd name="adj2" fmla="val 80048"/>
              </a:avLst>
            </a:prstGeom>
            <a:grp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297076" y="3133290"/>
              <a:ext cx="1467068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zh-CN" altLang="en-US" sz="2000" b="1" dirty="0" smtClean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sz="20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r>
                <a:rPr lang="zh-CN" altLang="en-US" sz="2000" b="1" dirty="0" smtClean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位数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092280" y="843558"/>
            <a:ext cx="1656184" cy="472118"/>
            <a:chOff x="4139952" y="3085096"/>
            <a:chExt cx="1656184" cy="638781"/>
          </a:xfrm>
          <a:noFill/>
        </p:grpSpPr>
        <p:sp>
          <p:nvSpPr>
            <p:cNvPr id="73" name="云形标注 72"/>
            <p:cNvSpPr/>
            <p:nvPr/>
          </p:nvSpPr>
          <p:spPr>
            <a:xfrm flipH="1" flipV="1">
              <a:off x="4139952" y="3085096"/>
              <a:ext cx="1656184" cy="638781"/>
            </a:xfrm>
            <a:prstGeom prst="cloudCallout">
              <a:avLst>
                <a:gd name="adj1" fmla="val 16266"/>
                <a:gd name="adj2" fmla="val -111540"/>
              </a:avLst>
            </a:prstGeom>
            <a:grp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263077" y="3157104"/>
              <a:ext cx="1467068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zh-CN" altLang="en-US" sz="2000" b="1" dirty="0" smtClean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sz="2000" b="1" dirty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r>
                <a:rPr lang="zh-CN" altLang="en-US" sz="2000" b="1" dirty="0" smtClean="0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位数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TextBox 28"/>
          <p:cNvSpPr txBox="1">
            <a:spLocks noChangeArrowheads="1"/>
          </p:cNvSpPr>
          <p:nvPr/>
        </p:nvSpPr>
        <p:spPr bwMode="auto">
          <a:xfrm>
            <a:off x="1353407" y="2223775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4 8 4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32"/>
          <p:cNvGrpSpPr/>
          <p:nvPr/>
        </p:nvGrpSpPr>
        <p:grpSpPr bwMode="auto">
          <a:xfrm>
            <a:off x="1109726" y="2183659"/>
            <a:ext cx="1650690" cy="461665"/>
            <a:chOff x="3655369" y="4287040"/>
            <a:chExt cx="1651347" cy="462119"/>
          </a:xfrm>
        </p:grpSpPr>
        <p:cxnSp>
          <p:nvCxnSpPr>
            <p:cNvPr id="84" name="直接连接符 30"/>
            <p:cNvCxnSpPr>
              <a:cxnSpLocks noChangeShapeType="1"/>
            </p:cNvCxnSpPr>
            <p:nvPr/>
          </p:nvCxnSpPr>
          <p:spPr bwMode="auto">
            <a:xfrm>
              <a:off x="4020832" y="4410598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5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46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" name="TextBox 35"/>
          <p:cNvSpPr txBox="1">
            <a:spLocks noChangeArrowheads="1"/>
          </p:cNvSpPr>
          <p:nvPr/>
        </p:nvSpPr>
        <p:spPr bwMode="auto">
          <a:xfrm>
            <a:off x="1043608" y="2202717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37"/>
          <p:cNvSpPr txBox="1">
            <a:spLocks noChangeArrowheads="1"/>
          </p:cNvSpPr>
          <p:nvPr/>
        </p:nvSpPr>
        <p:spPr bwMode="auto">
          <a:xfrm>
            <a:off x="1554027" y="252244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8" name="直接连接符 87"/>
          <p:cNvCxnSpPr>
            <a:cxnSpLocks noChangeShapeType="1"/>
          </p:cNvCxnSpPr>
          <p:nvPr/>
        </p:nvCxnSpPr>
        <p:spPr bwMode="auto">
          <a:xfrm>
            <a:off x="1409469" y="2967984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9" name="TextBox 42"/>
          <p:cNvSpPr txBox="1">
            <a:spLocks noChangeArrowheads="1"/>
          </p:cNvSpPr>
          <p:nvPr/>
        </p:nvSpPr>
        <p:spPr bwMode="auto">
          <a:xfrm>
            <a:off x="1831898" y="3215098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44"/>
          <p:cNvSpPr txBox="1">
            <a:spLocks noChangeArrowheads="1"/>
          </p:cNvSpPr>
          <p:nvPr/>
        </p:nvSpPr>
        <p:spPr bwMode="auto">
          <a:xfrm>
            <a:off x="2181805" y="354967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1" name="直接连接符 90"/>
          <p:cNvCxnSpPr>
            <a:cxnSpLocks noChangeShapeType="1"/>
          </p:cNvCxnSpPr>
          <p:nvPr/>
        </p:nvCxnSpPr>
        <p:spPr bwMode="auto">
          <a:xfrm>
            <a:off x="1351527" y="3650063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TextBox 47"/>
          <p:cNvSpPr txBox="1">
            <a:spLocks noChangeArrowheads="1"/>
          </p:cNvSpPr>
          <p:nvPr/>
        </p:nvSpPr>
        <p:spPr bwMode="auto">
          <a:xfrm>
            <a:off x="2178081" y="3827859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42"/>
          <p:cNvSpPr txBox="1">
            <a:spLocks noChangeArrowheads="1"/>
          </p:cNvSpPr>
          <p:nvPr/>
        </p:nvSpPr>
        <p:spPr bwMode="auto">
          <a:xfrm>
            <a:off x="1559618" y="185353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42"/>
          <p:cNvSpPr txBox="1">
            <a:spLocks noChangeArrowheads="1"/>
          </p:cNvSpPr>
          <p:nvPr/>
        </p:nvSpPr>
        <p:spPr bwMode="auto">
          <a:xfrm>
            <a:off x="1840788" y="2935830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Box 42"/>
          <p:cNvSpPr txBox="1">
            <a:spLocks noChangeArrowheads="1"/>
          </p:cNvSpPr>
          <p:nvPr/>
        </p:nvSpPr>
        <p:spPr bwMode="auto">
          <a:xfrm>
            <a:off x="1847815" y="185167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1" name="直接连接符 140"/>
          <p:cNvCxnSpPr>
            <a:cxnSpLocks noChangeShapeType="1"/>
          </p:cNvCxnSpPr>
          <p:nvPr/>
        </p:nvCxnSpPr>
        <p:spPr bwMode="auto">
          <a:xfrm>
            <a:off x="1458149" y="4246495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2" name="TextBox 47"/>
          <p:cNvSpPr txBox="1">
            <a:spLocks noChangeArrowheads="1"/>
          </p:cNvSpPr>
          <p:nvPr/>
        </p:nvSpPr>
        <p:spPr bwMode="auto">
          <a:xfrm>
            <a:off x="2195736" y="4155926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TextBox 42"/>
          <p:cNvSpPr txBox="1">
            <a:spLocks noChangeArrowheads="1"/>
          </p:cNvSpPr>
          <p:nvPr/>
        </p:nvSpPr>
        <p:spPr bwMode="auto">
          <a:xfrm>
            <a:off x="2178080" y="1851670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TextBox 28"/>
          <p:cNvSpPr txBox="1">
            <a:spLocks noChangeArrowheads="1"/>
          </p:cNvSpPr>
          <p:nvPr/>
        </p:nvSpPr>
        <p:spPr bwMode="auto">
          <a:xfrm>
            <a:off x="3662504" y="2223775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5" name="组合 32"/>
          <p:cNvGrpSpPr/>
          <p:nvPr/>
        </p:nvGrpSpPr>
        <p:grpSpPr bwMode="auto">
          <a:xfrm>
            <a:off x="3418823" y="2183659"/>
            <a:ext cx="1650690" cy="461665"/>
            <a:chOff x="3655369" y="4287040"/>
            <a:chExt cx="1651347" cy="462119"/>
          </a:xfrm>
        </p:grpSpPr>
        <p:cxnSp>
          <p:nvCxnSpPr>
            <p:cNvPr id="146" name="直接连接符 30"/>
            <p:cNvCxnSpPr>
              <a:cxnSpLocks noChangeShapeType="1"/>
            </p:cNvCxnSpPr>
            <p:nvPr/>
          </p:nvCxnSpPr>
          <p:spPr bwMode="auto">
            <a:xfrm>
              <a:off x="4020832" y="4410598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7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46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8" name="TextBox 35"/>
          <p:cNvSpPr txBox="1">
            <a:spLocks noChangeArrowheads="1"/>
          </p:cNvSpPr>
          <p:nvPr/>
        </p:nvSpPr>
        <p:spPr bwMode="auto">
          <a:xfrm>
            <a:off x="3352705" y="2202717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TextBox 37"/>
          <p:cNvSpPr txBox="1">
            <a:spLocks noChangeArrowheads="1"/>
          </p:cNvSpPr>
          <p:nvPr/>
        </p:nvSpPr>
        <p:spPr bwMode="auto">
          <a:xfrm>
            <a:off x="3863124" y="252244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0" name="直接连接符 149"/>
          <p:cNvCxnSpPr>
            <a:cxnSpLocks noChangeShapeType="1"/>
          </p:cNvCxnSpPr>
          <p:nvPr/>
        </p:nvCxnSpPr>
        <p:spPr bwMode="auto">
          <a:xfrm>
            <a:off x="3718566" y="2967984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1" name="TextBox 42"/>
          <p:cNvSpPr txBox="1">
            <a:spLocks noChangeArrowheads="1"/>
          </p:cNvSpPr>
          <p:nvPr/>
        </p:nvSpPr>
        <p:spPr bwMode="auto">
          <a:xfrm>
            <a:off x="4140995" y="3215098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TextBox 44"/>
          <p:cNvSpPr txBox="1">
            <a:spLocks noChangeArrowheads="1"/>
          </p:cNvSpPr>
          <p:nvPr/>
        </p:nvSpPr>
        <p:spPr bwMode="auto">
          <a:xfrm>
            <a:off x="4490902" y="354967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3" name="直接连接符 152"/>
          <p:cNvCxnSpPr>
            <a:cxnSpLocks noChangeShapeType="1"/>
          </p:cNvCxnSpPr>
          <p:nvPr/>
        </p:nvCxnSpPr>
        <p:spPr bwMode="auto">
          <a:xfrm>
            <a:off x="3660624" y="3650063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" name="TextBox 47"/>
          <p:cNvSpPr txBox="1">
            <a:spLocks noChangeArrowheads="1"/>
          </p:cNvSpPr>
          <p:nvPr/>
        </p:nvSpPr>
        <p:spPr bwMode="auto">
          <a:xfrm>
            <a:off x="4487178" y="3827859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" name="TextBox 42"/>
          <p:cNvSpPr txBox="1">
            <a:spLocks noChangeArrowheads="1"/>
          </p:cNvSpPr>
          <p:nvPr/>
        </p:nvSpPr>
        <p:spPr bwMode="auto">
          <a:xfrm>
            <a:off x="3868715" y="185353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" name="TextBox 42"/>
          <p:cNvSpPr txBox="1">
            <a:spLocks noChangeArrowheads="1"/>
          </p:cNvSpPr>
          <p:nvPr/>
        </p:nvSpPr>
        <p:spPr bwMode="auto">
          <a:xfrm>
            <a:off x="4149885" y="2935830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" name="TextBox 42"/>
          <p:cNvSpPr txBox="1">
            <a:spLocks noChangeArrowheads="1"/>
          </p:cNvSpPr>
          <p:nvPr/>
        </p:nvSpPr>
        <p:spPr bwMode="auto">
          <a:xfrm>
            <a:off x="4156912" y="185167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8" name="直接连接符 157"/>
          <p:cNvCxnSpPr>
            <a:cxnSpLocks noChangeShapeType="1"/>
          </p:cNvCxnSpPr>
          <p:nvPr/>
        </p:nvCxnSpPr>
        <p:spPr bwMode="auto">
          <a:xfrm>
            <a:off x="3600406" y="4230762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9" name="TextBox 47"/>
          <p:cNvSpPr txBox="1">
            <a:spLocks noChangeArrowheads="1"/>
          </p:cNvSpPr>
          <p:nvPr/>
        </p:nvSpPr>
        <p:spPr bwMode="auto">
          <a:xfrm>
            <a:off x="4504833" y="4155926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0" name="TextBox 42"/>
          <p:cNvSpPr txBox="1">
            <a:spLocks noChangeArrowheads="1"/>
          </p:cNvSpPr>
          <p:nvPr/>
        </p:nvSpPr>
        <p:spPr bwMode="auto">
          <a:xfrm>
            <a:off x="4487177" y="1851670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" name="TextBox 44"/>
          <p:cNvSpPr txBox="1">
            <a:spLocks noChangeArrowheads="1"/>
          </p:cNvSpPr>
          <p:nvPr/>
        </p:nvSpPr>
        <p:spPr bwMode="auto">
          <a:xfrm>
            <a:off x="4149885" y="354859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TextBox 44"/>
          <p:cNvSpPr txBox="1">
            <a:spLocks noChangeArrowheads="1"/>
          </p:cNvSpPr>
          <p:nvPr/>
        </p:nvSpPr>
        <p:spPr bwMode="auto">
          <a:xfrm>
            <a:off x="4167673" y="3827859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TextBox 28"/>
          <p:cNvSpPr txBox="1">
            <a:spLocks noChangeArrowheads="1"/>
          </p:cNvSpPr>
          <p:nvPr/>
        </p:nvSpPr>
        <p:spPr bwMode="auto">
          <a:xfrm>
            <a:off x="6110776" y="2223775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9 3 1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4" name="组合 32"/>
          <p:cNvGrpSpPr/>
          <p:nvPr/>
        </p:nvGrpSpPr>
        <p:grpSpPr bwMode="auto">
          <a:xfrm>
            <a:off x="5867095" y="2183659"/>
            <a:ext cx="1650690" cy="461665"/>
            <a:chOff x="3655369" y="4287040"/>
            <a:chExt cx="1651347" cy="462119"/>
          </a:xfrm>
        </p:grpSpPr>
        <p:cxnSp>
          <p:nvCxnSpPr>
            <p:cNvPr id="165" name="直接连接符 30"/>
            <p:cNvCxnSpPr>
              <a:cxnSpLocks noChangeShapeType="1"/>
            </p:cNvCxnSpPr>
            <p:nvPr/>
          </p:nvCxnSpPr>
          <p:spPr bwMode="auto">
            <a:xfrm>
              <a:off x="4020832" y="4410598"/>
              <a:ext cx="1285884" cy="1588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6" name="TextBox 31"/>
            <p:cNvSpPr txBox="1">
              <a:spLocks noChangeArrowheads="1"/>
            </p:cNvSpPr>
            <p:nvPr/>
          </p:nvSpPr>
          <p:spPr bwMode="auto">
            <a:xfrm>
              <a:off x="3655369" y="4287040"/>
              <a:ext cx="857256" cy="46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7" name="TextBox 35"/>
          <p:cNvSpPr txBox="1">
            <a:spLocks noChangeArrowheads="1"/>
          </p:cNvSpPr>
          <p:nvPr/>
        </p:nvSpPr>
        <p:spPr bwMode="auto">
          <a:xfrm>
            <a:off x="5800977" y="2202717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8" name="TextBox 37"/>
          <p:cNvSpPr txBox="1">
            <a:spLocks noChangeArrowheads="1"/>
          </p:cNvSpPr>
          <p:nvPr/>
        </p:nvSpPr>
        <p:spPr bwMode="auto">
          <a:xfrm>
            <a:off x="6311396" y="252244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9" name="直接连接符 168"/>
          <p:cNvCxnSpPr>
            <a:cxnSpLocks noChangeShapeType="1"/>
          </p:cNvCxnSpPr>
          <p:nvPr/>
        </p:nvCxnSpPr>
        <p:spPr bwMode="auto">
          <a:xfrm>
            <a:off x="6166838" y="2967984"/>
            <a:ext cx="1285875" cy="1587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0" name="TextBox 42"/>
          <p:cNvSpPr txBox="1">
            <a:spLocks noChangeArrowheads="1"/>
          </p:cNvSpPr>
          <p:nvPr/>
        </p:nvSpPr>
        <p:spPr bwMode="auto">
          <a:xfrm>
            <a:off x="6589267" y="3215098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1" name="TextBox 44"/>
          <p:cNvSpPr txBox="1">
            <a:spLocks noChangeArrowheads="1"/>
          </p:cNvSpPr>
          <p:nvPr/>
        </p:nvSpPr>
        <p:spPr bwMode="auto">
          <a:xfrm>
            <a:off x="6939174" y="354967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2" name="直接连接符 171"/>
          <p:cNvCxnSpPr>
            <a:cxnSpLocks noChangeShapeType="1"/>
          </p:cNvCxnSpPr>
          <p:nvPr/>
        </p:nvCxnSpPr>
        <p:spPr bwMode="auto">
          <a:xfrm>
            <a:off x="6108896" y="3650063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3" name="TextBox 47"/>
          <p:cNvSpPr txBox="1">
            <a:spLocks noChangeArrowheads="1"/>
          </p:cNvSpPr>
          <p:nvPr/>
        </p:nvSpPr>
        <p:spPr bwMode="auto">
          <a:xfrm>
            <a:off x="6935450" y="3827859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" name="TextBox 42"/>
          <p:cNvSpPr txBox="1">
            <a:spLocks noChangeArrowheads="1"/>
          </p:cNvSpPr>
          <p:nvPr/>
        </p:nvSpPr>
        <p:spPr bwMode="auto">
          <a:xfrm>
            <a:off x="6316987" y="185353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5" name="TextBox 42"/>
          <p:cNvSpPr txBox="1">
            <a:spLocks noChangeArrowheads="1"/>
          </p:cNvSpPr>
          <p:nvPr/>
        </p:nvSpPr>
        <p:spPr bwMode="auto">
          <a:xfrm>
            <a:off x="6598157" y="2935830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6" name="TextBox 42"/>
          <p:cNvSpPr txBox="1">
            <a:spLocks noChangeArrowheads="1"/>
          </p:cNvSpPr>
          <p:nvPr/>
        </p:nvSpPr>
        <p:spPr bwMode="auto">
          <a:xfrm>
            <a:off x="6605184" y="185167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7" name="直接连接符 176"/>
          <p:cNvCxnSpPr>
            <a:cxnSpLocks noChangeShapeType="1"/>
          </p:cNvCxnSpPr>
          <p:nvPr/>
        </p:nvCxnSpPr>
        <p:spPr bwMode="auto">
          <a:xfrm>
            <a:off x="6048678" y="4230762"/>
            <a:ext cx="1439863" cy="1588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8" name="TextBox 47"/>
          <p:cNvSpPr txBox="1">
            <a:spLocks noChangeArrowheads="1"/>
          </p:cNvSpPr>
          <p:nvPr/>
        </p:nvSpPr>
        <p:spPr bwMode="auto">
          <a:xfrm>
            <a:off x="6953105" y="4155926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9" name="TextBox 42"/>
          <p:cNvSpPr txBox="1">
            <a:spLocks noChangeArrowheads="1"/>
          </p:cNvSpPr>
          <p:nvPr/>
        </p:nvSpPr>
        <p:spPr bwMode="auto">
          <a:xfrm>
            <a:off x="6935449" y="1851670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" name="TextBox 44"/>
          <p:cNvSpPr txBox="1">
            <a:spLocks noChangeArrowheads="1"/>
          </p:cNvSpPr>
          <p:nvPr/>
        </p:nvSpPr>
        <p:spPr bwMode="auto">
          <a:xfrm>
            <a:off x="6598157" y="3548591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1" name="TextBox 44"/>
          <p:cNvSpPr txBox="1">
            <a:spLocks noChangeArrowheads="1"/>
          </p:cNvSpPr>
          <p:nvPr/>
        </p:nvSpPr>
        <p:spPr bwMode="auto">
          <a:xfrm>
            <a:off x="6615945" y="3827859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" name="TextBox 47"/>
          <p:cNvSpPr txBox="1">
            <a:spLocks noChangeArrowheads="1"/>
          </p:cNvSpPr>
          <p:nvPr/>
        </p:nvSpPr>
        <p:spPr bwMode="auto">
          <a:xfrm>
            <a:off x="6302506" y="2935830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3" name="TextBox 47"/>
          <p:cNvSpPr txBox="1">
            <a:spLocks noChangeArrowheads="1"/>
          </p:cNvSpPr>
          <p:nvPr/>
        </p:nvSpPr>
        <p:spPr bwMode="auto">
          <a:xfrm>
            <a:off x="6287351" y="3208184"/>
            <a:ext cx="42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8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2" name="图片 8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7" grpId="0"/>
      <p:bldP spid="123" grpId="0"/>
      <p:bldP spid="139" grpId="0"/>
      <p:bldP spid="75" grpId="0"/>
      <p:bldP spid="86" grpId="0"/>
      <p:bldP spid="87" grpId="0"/>
      <p:bldP spid="89" grpId="0"/>
      <p:bldP spid="90" grpId="0"/>
      <p:bldP spid="92" grpId="0"/>
      <p:bldP spid="93" grpId="0"/>
      <p:bldP spid="94" grpId="0"/>
      <p:bldP spid="95" grpId="0"/>
      <p:bldP spid="142" grpId="0"/>
      <p:bldP spid="143" grpId="0"/>
      <p:bldP spid="144" grpId="0"/>
      <p:bldP spid="148" grpId="0"/>
      <p:bldP spid="149" grpId="0"/>
      <p:bldP spid="151" grpId="0"/>
      <p:bldP spid="152" grpId="0"/>
      <p:bldP spid="154" grpId="0"/>
      <p:bldP spid="155" grpId="0"/>
      <p:bldP spid="156" grpId="0"/>
      <p:bldP spid="157" grpId="0"/>
      <p:bldP spid="159" grpId="0"/>
      <p:bldP spid="160" grpId="0"/>
      <p:bldP spid="161" grpId="0"/>
      <p:bldP spid="162" grpId="0"/>
      <p:bldP spid="163" grpId="0"/>
      <p:bldP spid="167" grpId="0"/>
      <p:bldP spid="168" grpId="0"/>
      <p:bldP spid="170" grpId="0"/>
      <p:bldP spid="171" grpId="0"/>
      <p:bldP spid="173" grpId="0"/>
      <p:bldP spid="174" grpId="0"/>
      <p:bldP spid="175" grpId="0"/>
      <p:bldP spid="176" grpId="0"/>
      <p:bldP spid="178" grpId="0"/>
      <p:bldP spid="179" grpId="0"/>
      <p:bldP spid="180" grpId="0"/>
      <p:bldP spid="181" grpId="0"/>
      <p:bldP spid="182" grpId="0"/>
      <p:bldP spid="1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328557" y="3141714"/>
            <a:ext cx="818073" cy="125267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467543" y="344706"/>
            <a:ext cx="48630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用竖式计算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:648÷4=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4"/>
          <p:cNvGrpSpPr/>
          <p:nvPr/>
        </p:nvGrpSpPr>
        <p:grpSpPr bwMode="auto">
          <a:xfrm>
            <a:off x="3569631" y="2977793"/>
            <a:ext cx="3497732" cy="1266238"/>
            <a:chOff x="2331032" y="1028538"/>
            <a:chExt cx="2965708" cy="813458"/>
          </a:xfrm>
          <a:noFill/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>
              <a:off x="2331032" y="1028538"/>
              <a:ext cx="2965708" cy="813458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559491" y="1133845"/>
              <a:ext cx="2737249" cy="5931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在被除数百位上的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后商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余数是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2,2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没有落下来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十位上的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合起来再除以</a:t>
              </a:r>
              <a:r>
                <a:rPr lang="en-US" altLang="zh-CN" sz="1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24653" y="1328905"/>
            <a:ext cx="1027725" cy="1243634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30" name="组合 4"/>
          <p:cNvGrpSpPr/>
          <p:nvPr/>
        </p:nvGrpSpPr>
        <p:grpSpPr bwMode="auto">
          <a:xfrm>
            <a:off x="3364213" y="1131590"/>
            <a:ext cx="3233553" cy="1440949"/>
            <a:chOff x="1898976" y="1037245"/>
            <a:chExt cx="3625754" cy="1039173"/>
          </a:xfrm>
          <a:noFill/>
        </p:grpSpPr>
        <p:sp>
          <p:nvSpPr>
            <p:cNvPr id="31" name="云形标注 82"/>
            <p:cNvSpPr>
              <a:spLocks noChangeArrowheads="1"/>
            </p:cNvSpPr>
            <p:nvPr/>
          </p:nvSpPr>
          <p:spPr bwMode="auto">
            <a:xfrm>
              <a:off x="1898976" y="1037245"/>
              <a:ext cx="3625754" cy="103917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2220949" y="1197461"/>
              <a:ext cx="3212142" cy="6658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在计算过程中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除到哪一位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有余数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余数要和下一位上的数合起来继续除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image148a.eps" descr="id:2147500685;FounderCES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187624" y="1249226"/>
            <a:ext cx="1156819" cy="2687240"/>
          </a:xfrm>
          <a:prstGeom prst="rect">
            <a:avLst/>
          </a:prstGeom>
          <a:noFill/>
        </p:spPr>
      </p:pic>
      <p:pic>
        <p:nvPicPr>
          <p:cNvPr id="23" name="image148b.eps" descr="id:2147500692;FounderCES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4986942" y="1252348"/>
            <a:ext cx="1176301" cy="2690736"/>
          </a:xfrm>
          <a:prstGeom prst="rect">
            <a:avLst/>
          </a:prstGeom>
          <a:noFill/>
        </p:spPr>
      </p:pic>
      <p:sp>
        <p:nvSpPr>
          <p:cNvPr id="24" name="TextBox 44"/>
          <p:cNvSpPr txBox="1">
            <a:spLocks noChangeArrowheads="1"/>
          </p:cNvSpPr>
          <p:nvPr/>
        </p:nvSpPr>
        <p:spPr bwMode="auto">
          <a:xfrm>
            <a:off x="4047159" y="339502"/>
            <a:ext cx="10288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4" grpId="0"/>
    </p:bldLst>
  </p:timing>
</p:sld>
</file>

<file path=ppt/tags/tag1.xml><?xml version="1.0" encoding="utf-8"?>
<p:tagLst xmlns:p="http://schemas.openxmlformats.org/presentationml/2006/main">
  <p:tag name="KSO_WPP_MARK_KEY" val="05050097-83b5-47a9-8fe7-d8c6d4412e3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1410</Words>
  <Application>WPS 演示</Application>
  <PresentationFormat>全屏显示(16:9)</PresentationFormat>
  <Paragraphs>391</Paragraphs>
  <Slides>15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Times New Roman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2023-02-03T07:10:55Z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9763D727B48B4E3CB38663F0128CBC61</vt:lpwstr>
  </property>
</Properties>
</file>