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35" r:id="rId7"/>
    <p:sldId id="536" r:id="rId8"/>
    <p:sldId id="537" r:id="rId9"/>
    <p:sldId id="519" r:id="rId10"/>
    <p:sldId id="534" r:id="rId11"/>
    <p:sldId id="523" r:id="rId12"/>
    <p:sldId id="538" r:id="rId13"/>
    <p:sldId id="539" r:id="rId14"/>
    <p:sldId id="520" r:id="rId15"/>
    <p:sldId id="518" r:id="rId16"/>
    <p:sldId id="502" r:id="rId17"/>
    <p:sldId id="531" r:id="rId18"/>
    <p:sldId id="515" r:id="rId19"/>
    <p:sldId id="507" r:id="rId20"/>
    <p:sldId id="501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华文楷体" panose="02010600040101010101" pitchFamily="2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方正书宋_GBK" panose="03000509000000000000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9900"/>
    <a:srgbClr val="0000FF"/>
    <a:srgbClr val="FF0000"/>
    <a:srgbClr val="FFFFFF"/>
    <a:srgbClr val="FFA9A9"/>
    <a:srgbClr val="FF9933"/>
    <a:srgbClr val="AFF22A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8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1.xml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除法 猴子的烦恼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3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0.emf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1347614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猴子的烦恼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28109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除法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J11.eps" descr="id:2147501057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835696" y="1203598"/>
            <a:ext cx="5076000" cy="151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1520" y="528087"/>
            <a:ext cx="5993949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平均每只猴子分到多少个桃子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1760" y="307580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306÷3=102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67744" y="3797511"/>
            <a:ext cx="5750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平均每只猴子分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102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个桃子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546041"/>
            <a:ext cx="3531736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想一想。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40359" y="1369888"/>
            <a:ext cx="1258887" cy="65563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800696" y="1560388"/>
            <a:ext cx="12827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黑体" panose="02010609060101010101" pitchFamily="49" charset="-122"/>
              </a:rPr>
              <a:t>840</a:t>
            </a:r>
            <a:endParaRPr lang="zh-CN" altLang="en-US" sz="2800" b="1" spc="600" dirty="0">
              <a:latin typeface="黑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324446" y="1557213"/>
            <a:ext cx="571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788557" y="1133846"/>
            <a:ext cx="5699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06252" y="1868239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黑体" panose="02010609060101010101" pitchFamily="49" charset="-122"/>
              </a:rPr>
              <a:t>6</a:t>
            </a:r>
            <a:endParaRPr lang="zh-CN" altLang="en-US" sz="2800" b="1" spc="600" dirty="0">
              <a:latin typeface="黑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621060" y="2318271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800696" y="2201264"/>
            <a:ext cx="5699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838861" y="2195984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</a:t>
            </a:r>
            <a:r>
              <a:rPr lang="en-US" altLang="zh-CN" sz="2800" b="1" spc="500" dirty="0" smtClean="0">
                <a:latin typeface="黑体" panose="02010609060101010101" pitchFamily="49" charset="-122"/>
              </a:rPr>
              <a:t>4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591676" y="3027333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800696" y="2516052"/>
            <a:ext cx="56991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33"/>
          <p:cNvSpPr txBox="1"/>
          <p:nvPr/>
        </p:nvSpPr>
        <p:spPr>
          <a:xfrm>
            <a:off x="4078305" y="1131590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 smtClean="0">
                <a:latin typeface="黑体" panose="02010609060101010101" pitchFamily="49" charset="-122"/>
              </a:rPr>
              <a:t>4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sp>
        <p:nvSpPr>
          <p:cNvPr id="30" name="文本框 33"/>
          <p:cNvSpPr txBox="1"/>
          <p:nvPr/>
        </p:nvSpPr>
        <p:spPr>
          <a:xfrm>
            <a:off x="3824163" y="2505045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</a:t>
            </a:r>
            <a:r>
              <a:rPr lang="en-US" altLang="zh-CN" sz="2800" b="1" spc="500" dirty="0" smtClean="0">
                <a:latin typeface="黑体" panose="02010609060101010101" pitchFamily="49" charset="-122"/>
              </a:rPr>
              <a:t>4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sp>
        <p:nvSpPr>
          <p:cNvPr id="31" name="文本框 33"/>
          <p:cNvSpPr txBox="1"/>
          <p:nvPr/>
        </p:nvSpPr>
        <p:spPr>
          <a:xfrm>
            <a:off x="3824162" y="2934722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</a:t>
            </a:r>
            <a:r>
              <a:rPr lang="en-US" altLang="zh-CN" sz="2800" b="1" spc="500" dirty="0" smtClean="0">
                <a:latin typeface="黑体" panose="02010609060101010101" pitchFamily="49" charset="-122"/>
              </a:rPr>
              <a:t>0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sp>
        <p:nvSpPr>
          <p:cNvPr id="32" name="文本框 33"/>
          <p:cNvSpPr txBox="1"/>
          <p:nvPr/>
        </p:nvSpPr>
        <p:spPr>
          <a:xfrm>
            <a:off x="4088444" y="1135473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</a:t>
            </a:r>
            <a:r>
              <a:rPr lang="en-US" altLang="zh-CN" sz="2800" b="1" spc="500" dirty="0" smtClean="0">
                <a:latin typeface="黑体" panose="02010609060101010101" pitchFamily="49" charset="-122"/>
              </a:rPr>
              <a:t>0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835696" y="3363838"/>
            <a:ext cx="2316431" cy="987378"/>
            <a:chOff x="1088494" y="2678681"/>
            <a:chExt cx="2897955" cy="1080683"/>
          </a:xfrm>
          <a:noFill/>
        </p:grpSpPr>
        <p:sp>
          <p:nvSpPr>
            <p:cNvPr id="34" name="云形标注 33"/>
            <p:cNvSpPr/>
            <p:nvPr/>
          </p:nvSpPr>
          <p:spPr>
            <a:xfrm flipV="1">
              <a:off x="1088494" y="2678681"/>
              <a:ext cx="2897955" cy="1080683"/>
            </a:xfrm>
            <a:prstGeom prst="cloudCallout">
              <a:avLst>
                <a:gd name="adj1" fmla="val 47182"/>
                <a:gd name="adj2" fmla="val 76250"/>
              </a:avLst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178578" y="2917024"/>
              <a:ext cx="2768069" cy="70740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无余数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商的个位上直接商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占位。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21265940" flipH="1">
            <a:off x="4999412" y="2392096"/>
            <a:ext cx="3276748" cy="1485432"/>
            <a:chOff x="1873975" y="3507852"/>
            <a:chExt cx="1727861" cy="723789"/>
          </a:xfrm>
          <a:noFill/>
        </p:grpSpPr>
        <p:sp>
          <p:nvSpPr>
            <p:cNvPr id="37" name="云形标注 36"/>
            <p:cNvSpPr/>
            <p:nvPr/>
          </p:nvSpPr>
          <p:spPr>
            <a:xfrm flipH="1" flipV="1">
              <a:off x="1873975" y="3507852"/>
              <a:ext cx="1727861" cy="720079"/>
            </a:xfrm>
            <a:prstGeom prst="cloudCallout">
              <a:avLst>
                <a:gd name="adj1" fmla="val -68147"/>
                <a:gd name="adj2" fmla="val 59831"/>
              </a:avLst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21265940">
              <a:off x="1935614" y="3644129"/>
              <a:ext cx="1507037" cy="58751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当被除数百位上的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余</a:t>
              </a:r>
              <a:endPara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后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就与十位上的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合起来组成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24,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再继续除以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6,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在商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的十位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上商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  <p:bldP spid="18" grpId="0"/>
      <p:bldP spid="19" grpId="0"/>
      <p:bldP spid="22" grpId="0"/>
      <p:bldP spid="24" grpId="0"/>
      <p:bldP spid="26" grpId="0"/>
      <p:bldP spid="27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 bwMode="auto">
          <a:xfrm>
            <a:off x="899593" y="1275606"/>
            <a:ext cx="7056784" cy="2016224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三位数除以一位数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商末尾有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除法时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从高位到低位依次除起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的数能被除数整除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被除数个位上又是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就直接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在商的个位上写</a:t>
            </a:r>
            <a:r>
              <a:rPr lang="en-US" altLang="zh-CN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83568" y="1059582"/>
            <a:ext cx="60644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28"/>
          <p:cNvSpPr txBox="1">
            <a:spLocks noChangeArrowheads="1"/>
          </p:cNvSpPr>
          <p:nvPr/>
        </p:nvSpPr>
        <p:spPr bwMode="auto">
          <a:xfrm>
            <a:off x="1510386" y="2079759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4 0 6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32"/>
          <p:cNvGrpSpPr/>
          <p:nvPr/>
        </p:nvGrpSpPr>
        <p:grpSpPr bwMode="auto">
          <a:xfrm>
            <a:off x="1266705" y="2039643"/>
            <a:ext cx="1650690" cy="461665"/>
            <a:chOff x="3655369" y="4287040"/>
            <a:chExt cx="1651347" cy="462119"/>
          </a:xfrm>
        </p:grpSpPr>
        <p:cxnSp>
          <p:nvCxnSpPr>
            <p:cNvPr id="84" name="直接连接符 30"/>
            <p:cNvCxnSpPr>
              <a:cxnSpLocks noChangeShapeType="1"/>
            </p:cNvCxnSpPr>
            <p:nvPr/>
          </p:nvCxnSpPr>
          <p:spPr bwMode="auto">
            <a:xfrm>
              <a:off x="4020832" y="4410598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5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46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" name="TextBox 35"/>
          <p:cNvSpPr txBox="1">
            <a:spLocks noChangeArrowheads="1"/>
          </p:cNvSpPr>
          <p:nvPr/>
        </p:nvSpPr>
        <p:spPr bwMode="auto">
          <a:xfrm>
            <a:off x="1200587" y="205870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37"/>
          <p:cNvSpPr txBox="1">
            <a:spLocks noChangeArrowheads="1"/>
          </p:cNvSpPr>
          <p:nvPr/>
        </p:nvSpPr>
        <p:spPr bwMode="auto">
          <a:xfrm>
            <a:off x="1711006" y="237842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8" name="直接连接符 87"/>
          <p:cNvCxnSpPr>
            <a:cxnSpLocks noChangeShapeType="1"/>
          </p:cNvCxnSpPr>
          <p:nvPr/>
        </p:nvCxnSpPr>
        <p:spPr bwMode="auto">
          <a:xfrm>
            <a:off x="1566448" y="2823968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0" name="TextBox 44"/>
          <p:cNvSpPr txBox="1">
            <a:spLocks noChangeArrowheads="1"/>
          </p:cNvSpPr>
          <p:nvPr/>
        </p:nvSpPr>
        <p:spPr bwMode="auto">
          <a:xfrm>
            <a:off x="2322336" y="274776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47"/>
          <p:cNvSpPr txBox="1">
            <a:spLocks noChangeArrowheads="1"/>
          </p:cNvSpPr>
          <p:nvPr/>
        </p:nvSpPr>
        <p:spPr bwMode="auto">
          <a:xfrm>
            <a:off x="2322336" y="3020038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42"/>
          <p:cNvSpPr txBox="1">
            <a:spLocks noChangeArrowheads="1"/>
          </p:cNvSpPr>
          <p:nvPr/>
        </p:nvSpPr>
        <p:spPr bwMode="auto">
          <a:xfrm>
            <a:off x="1716597" y="170951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Box 42"/>
          <p:cNvSpPr txBox="1">
            <a:spLocks noChangeArrowheads="1"/>
          </p:cNvSpPr>
          <p:nvPr/>
        </p:nvSpPr>
        <p:spPr bwMode="auto">
          <a:xfrm>
            <a:off x="2004794" y="170765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1" name="直接连接符 140"/>
          <p:cNvCxnSpPr>
            <a:cxnSpLocks noChangeShapeType="1"/>
          </p:cNvCxnSpPr>
          <p:nvPr/>
        </p:nvCxnSpPr>
        <p:spPr bwMode="auto">
          <a:xfrm>
            <a:off x="1566448" y="3444661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2" name="TextBox 47"/>
          <p:cNvSpPr txBox="1">
            <a:spLocks noChangeArrowheads="1"/>
          </p:cNvSpPr>
          <p:nvPr/>
        </p:nvSpPr>
        <p:spPr bwMode="auto">
          <a:xfrm>
            <a:off x="2322336" y="333422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TextBox 42"/>
          <p:cNvSpPr txBox="1">
            <a:spLocks noChangeArrowheads="1"/>
          </p:cNvSpPr>
          <p:nvPr/>
        </p:nvSpPr>
        <p:spPr bwMode="auto">
          <a:xfrm>
            <a:off x="2335059" y="170765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TextBox 28"/>
          <p:cNvSpPr txBox="1">
            <a:spLocks noChangeArrowheads="1"/>
          </p:cNvSpPr>
          <p:nvPr/>
        </p:nvSpPr>
        <p:spPr bwMode="auto">
          <a:xfrm>
            <a:off x="3819483" y="2079759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8 0 8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5" name="组合 32"/>
          <p:cNvGrpSpPr/>
          <p:nvPr/>
        </p:nvGrpSpPr>
        <p:grpSpPr bwMode="auto">
          <a:xfrm>
            <a:off x="3575802" y="2039643"/>
            <a:ext cx="1650690" cy="461665"/>
            <a:chOff x="3655369" y="4287040"/>
            <a:chExt cx="1651347" cy="462119"/>
          </a:xfrm>
        </p:grpSpPr>
        <p:cxnSp>
          <p:nvCxnSpPr>
            <p:cNvPr id="146" name="直接连接符 30"/>
            <p:cNvCxnSpPr>
              <a:cxnSpLocks noChangeShapeType="1"/>
            </p:cNvCxnSpPr>
            <p:nvPr/>
          </p:nvCxnSpPr>
          <p:spPr bwMode="auto">
            <a:xfrm>
              <a:off x="4020832" y="4410598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7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46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8" name="TextBox 35"/>
          <p:cNvSpPr txBox="1">
            <a:spLocks noChangeArrowheads="1"/>
          </p:cNvSpPr>
          <p:nvPr/>
        </p:nvSpPr>
        <p:spPr bwMode="auto">
          <a:xfrm>
            <a:off x="3509684" y="205870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TextBox 37"/>
          <p:cNvSpPr txBox="1">
            <a:spLocks noChangeArrowheads="1"/>
          </p:cNvSpPr>
          <p:nvPr/>
        </p:nvSpPr>
        <p:spPr bwMode="auto">
          <a:xfrm>
            <a:off x="4020103" y="237842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0" name="直接连接符 149"/>
          <p:cNvCxnSpPr>
            <a:cxnSpLocks noChangeShapeType="1"/>
          </p:cNvCxnSpPr>
          <p:nvPr/>
        </p:nvCxnSpPr>
        <p:spPr bwMode="auto">
          <a:xfrm>
            <a:off x="3875545" y="2823968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2" name="TextBox 44"/>
          <p:cNvSpPr txBox="1">
            <a:spLocks noChangeArrowheads="1"/>
          </p:cNvSpPr>
          <p:nvPr/>
        </p:nvSpPr>
        <p:spPr bwMode="auto">
          <a:xfrm>
            <a:off x="4637458" y="2718077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" name="TextBox 47"/>
          <p:cNvSpPr txBox="1">
            <a:spLocks noChangeArrowheads="1"/>
          </p:cNvSpPr>
          <p:nvPr/>
        </p:nvSpPr>
        <p:spPr bwMode="auto">
          <a:xfrm>
            <a:off x="4633734" y="299626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" name="TextBox 42"/>
          <p:cNvSpPr txBox="1">
            <a:spLocks noChangeArrowheads="1"/>
          </p:cNvSpPr>
          <p:nvPr/>
        </p:nvSpPr>
        <p:spPr bwMode="auto">
          <a:xfrm>
            <a:off x="4025694" y="170951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" name="TextBox 42"/>
          <p:cNvSpPr txBox="1">
            <a:spLocks noChangeArrowheads="1"/>
          </p:cNvSpPr>
          <p:nvPr/>
        </p:nvSpPr>
        <p:spPr bwMode="auto">
          <a:xfrm>
            <a:off x="4313891" y="170765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8" name="直接连接符 157"/>
          <p:cNvCxnSpPr>
            <a:cxnSpLocks noChangeShapeType="1"/>
          </p:cNvCxnSpPr>
          <p:nvPr/>
        </p:nvCxnSpPr>
        <p:spPr bwMode="auto">
          <a:xfrm>
            <a:off x="3913802" y="3414901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9" name="TextBox 47"/>
          <p:cNvSpPr txBox="1">
            <a:spLocks noChangeArrowheads="1"/>
          </p:cNvSpPr>
          <p:nvPr/>
        </p:nvSpPr>
        <p:spPr bwMode="auto">
          <a:xfrm>
            <a:off x="4661250" y="3310448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0" name="TextBox 42"/>
          <p:cNvSpPr txBox="1">
            <a:spLocks noChangeArrowheads="1"/>
          </p:cNvSpPr>
          <p:nvPr/>
        </p:nvSpPr>
        <p:spPr bwMode="auto">
          <a:xfrm>
            <a:off x="4644156" y="170765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TextBox 28"/>
          <p:cNvSpPr txBox="1">
            <a:spLocks noChangeArrowheads="1"/>
          </p:cNvSpPr>
          <p:nvPr/>
        </p:nvSpPr>
        <p:spPr bwMode="auto">
          <a:xfrm>
            <a:off x="6267755" y="2079759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5 6 0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4" name="组合 32"/>
          <p:cNvGrpSpPr/>
          <p:nvPr/>
        </p:nvGrpSpPr>
        <p:grpSpPr bwMode="auto">
          <a:xfrm>
            <a:off x="6024074" y="2039643"/>
            <a:ext cx="1650690" cy="461665"/>
            <a:chOff x="3655369" y="4287040"/>
            <a:chExt cx="1651347" cy="462119"/>
          </a:xfrm>
        </p:grpSpPr>
        <p:cxnSp>
          <p:nvCxnSpPr>
            <p:cNvPr id="165" name="直接连接符 30"/>
            <p:cNvCxnSpPr>
              <a:cxnSpLocks noChangeShapeType="1"/>
            </p:cNvCxnSpPr>
            <p:nvPr/>
          </p:nvCxnSpPr>
          <p:spPr bwMode="auto">
            <a:xfrm>
              <a:off x="4020832" y="4410598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6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46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7" name="TextBox 35"/>
          <p:cNvSpPr txBox="1">
            <a:spLocks noChangeArrowheads="1"/>
          </p:cNvSpPr>
          <p:nvPr/>
        </p:nvSpPr>
        <p:spPr bwMode="auto">
          <a:xfrm>
            <a:off x="5957956" y="205870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8" name="TextBox 37"/>
          <p:cNvSpPr txBox="1">
            <a:spLocks noChangeArrowheads="1"/>
          </p:cNvSpPr>
          <p:nvPr/>
        </p:nvSpPr>
        <p:spPr bwMode="auto">
          <a:xfrm>
            <a:off x="6468375" y="237842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9" name="直接连接符 168"/>
          <p:cNvCxnSpPr>
            <a:cxnSpLocks noChangeShapeType="1"/>
          </p:cNvCxnSpPr>
          <p:nvPr/>
        </p:nvCxnSpPr>
        <p:spPr bwMode="auto">
          <a:xfrm>
            <a:off x="6323817" y="2823968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0" name="TextBox 42"/>
          <p:cNvSpPr txBox="1">
            <a:spLocks noChangeArrowheads="1"/>
          </p:cNvSpPr>
          <p:nvPr/>
        </p:nvSpPr>
        <p:spPr bwMode="auto">
          <a:xfrm>
            <a:off x="6746246" y="3071082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2" name="直接连接符 171"/>
          <p:cNvCxnSpPr>
            <a:cxnSpLocks noChangeShapeType="1"/>
          </p:cNvCxnSpPr>
          <p:nvPr/>
        </p:nvCxnSpPr>
        <p:spPr bwMode="auto">
          <a:xfrm>
            <a:off x="6265875" y="3506047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" name="TextBox 42"/>
          <p:cNvSpPr txBox="1">
            <a:spLocks noChangeArrowheads="1"/>
          </p:cNvSpPr>
          <p:nvPr/>
        </p:nvSpPr>
        <p:spPr bwMode="auto">
          <a:xfrm>
            <a:off x="6473966" y="170951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5" name="TextBox 42"/>
          <p:cNvSpPr txBox="1">
            <a:spLocks noChangeArrowheads="1"/>
          </p:cNvSpPr>
          <p:nvPr/>
        </p:nvSpPr>
        <p:spPr bwMode="auto">
          <a:xfrm>
            <a:off x="6755136" y="279181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6" name="TextBox 42"/>
          <p:cNvSpPr txBox="1">
            <a:spLocks noChangeArrowheads="1"/>
          </p:cNvSpPr>
          <p:nvPr/>
        </p:nvSpPr>
        <p:spPr bwMode="auto">
          <a:xfrm>
            <a:off x="6762163" y="170765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9" name="TextBox 42"/>
          <p:cNvSpPr txBox="1">
            <a:spLocks noChangeArrowheads="1"/>
          </p:cNvSpPr>
          <p:nvPr/>
        </p:nvSpPr>
        <p:spPr bwMode="auto">
          <a:xfrm>
            <a:off x="7092428" y="170765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" name="TextBox 44"/>
          <p:cNvSpPr txBox="1">
            <a:spLocks noChangeArrowheads="1"/>
          </p:cNvSpPr>
          <p:nvPr/>
        </p:nvSpPr>
        <p:spPr bwMode="auto">
          <a:xfrm>
            <a:off x="6755136" y="340457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" name="TextBox 47"/>
          <p:cNvSpPr txBox="1">
            <a:spLocks noChangeArrowheads="1"/>
          </p:cNvSpPr>
          <p:nvPr/>
        </p:nvSpPr>
        <p:spPr bwMode="auto">
          <a:xfrm>
            <a:off x="6459485" y="279181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3" name="TextBox 47"/>
          <p:cNvSpPr txBox="1">
            <a:spLocks noChangeArrowheads="1"/>
          </p:cNvSpPr>
          <p:nvPr/>
        </p:nvSpPr>
        <p:spPr bwMode="auto">
          <a:xfrm>
            <a:off x="6444330" y="3064168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5" grpId="0"/>
      <p:bldP spid="86" grpId="0"/>
      <p:bldP spid="87" grpId="0"/>
      <p:bldP spid="90" grpId="0"/>
      <p:bldP spid="92" grpId="0"/>
      <p:bldP spid="93" grpId="0"/>
      <p:bldP spid="95" grpId="0"/>
      <p:bldP spid="142" grpId="0"/>
      <p:bldP spid="143" grpId="0"/>
      <p:bldP spid="144" grpId="0"/>
      <p:bldP spid="148" grpId="0"/>
      <p:bldP spid="149" grpId="0"/>
      <p:bldP spid="152" grpId="0"/>
      <p:bldP spid="154" grpId="0"/>
      <p:bldP spid="155" grpId="0"/>
      <p:bldP spid="157" grpId="0"/>
      <p:bldP spid="159" grpId="0"/>
      <p:bldP spid="160" grpId="0"/>
      <p:bldP spid="163" grpId="0"/>
      <p:bldP spid="167" grpId="0"/>
      <p:bldP spid="168" grpId="0"/>
      <p:bldP spid="170" grpId="0"/>
      <p:bldP spid="174" grpId="0"/>
      <p:bldP spid="175" grpId="0"/>
      <p:bldP spid="176" grpId="0"/>
      <p:bldP spid="179" grpId="0"/>
      <p:bldP spid="180" grpId="0"/>
      <p:bldP spid="182" grpId="0"/>
      <p:bldP spid="1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672248" y="3213722"/>
            <a:ext cx="818073" cy="125267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539552" y="344706"/>
            <a:ext cx="46127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用竖式计算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:240÷2=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4"/>
          <p:cNvGrpSpPr/>
          <p:nvPr/>
        </p:nvGrpSpPr>
        <p:grpSpPr bwMode="auto">
          <a:xfrm>
            <a:off x="3913322" y="3049801"/>
            <a:ext cx="3497732" cy="1266238"/>
            <a:chOff x="2331032" y="1028538"/>
            <a:chExt cx="2965708" cy="813458"/>
          </a:xfrm>
          <a:noFill/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>
              <a:off x="2331032" y="1028538"/>
              <a:ext cx="2965708" cy="813458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559491" y="1133845"/>
              <a:ext cx="2737249" cy="5931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认为当被除数十位上的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已经</a:t>
              </a:r>
              <a:r>
                <a:rPr lang="zh-CN" altLang="en-US" sz="1800" b="1" dirty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除完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不用在商的个位上写</a:t>
              </a:r>
              <a:r>
                <a:rPr lang="en-US" altLang="zh-CN" sz="1800" b="1" dirty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 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96336" y="1419622"/>
            <a:ext cx="1027725" cy="124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组合 4"/>
          <p:cNvGrpSpPr/>
          <p:nvPr/>
        </p:nvGrpSpPr>
        <p:grpSpPr bwMode="auto">
          <a:xfrm>
            <a:off x="3707904" y="1203598"/>
            <a:ext cx="3233553" cy="1440949"/>
            <a:chOff x="1898976" y="1037245"/>
            <a:chExt cx="3625754" cy="1039173"/>
          </a:xfrm>
          <a:noFill/>
        </p:grpSpPr>
        <p:sp>
          <p:nvSpPr>
            <p:cNvPr id="31" name="云形标注 82"/>
            <p:cNvSpPr>
              <a:spLocks noChangeArrowheads="1"/>
            </p:cNvSpPr>
            <p:nvPr/>
          </p:nvSpPr>
          <p:spPr bwMode="auto">
            <a:xfrm>
              <a:off x="1898976" y="1037245"/>
              <a:ext cx="3625754" cy="103917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2220949" y="1197461"/>
              <a:ext cx="3212142" cy="6658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除到被除数的十位刚好除尽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不必再除下去</a:t>
              </a:r>
              <a:r>
                <a:rPr lang="en-US" altLang="zh-CN" sz="1800" b="1" dirty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在被除数的个位上写</a:t>
              </a:r>
              <a:r>
                <a:rPr lang="en-US" altLang="zh-CN" sz="1800" b="1" dirty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TextBox 44"/>
          <p:cNvSpPr txBox="1">
            <a:spLocks noChangeArrowheads="1"/>
          </p:cNvSpPr>
          <p:nvPr/>
        </p:nvSpPr>
        <p:spPr bwMode="auto">
          <a:xfrm>
            <a:off x="4151697" y="339502"/>
            <a:ext cx="10683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OT313.eps" descr="id:2147501264;FounderCES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140182" y="1425758"/>
            <a:ext cx="1450340" cy="2589334"/>
          </a:xfrm>
          <a:prstGeom prst="rect">
            <a:avLst/>
          </a:prstGeom>
          <a:noFill/>
        </p:spPr>
      </p:pic>
      <p:pic>
        <p:nvPicPr>
          <p:cNvPr id="21" name="T314.eps" descr="id:2147501271;FounderCES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5152300" y="1425758"/>
            <a:ext cx="1435067" cy="2589334"/>
          </a:xfrm>
          <a:prstGeom prst="rect">
            <a:avLst/>
          </a:prstGeom>
          <a:noFill/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4" y="339502"/>
            <a:ext cx="80648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猴子妈妈摘了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808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个桃子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要平均分给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只小猴子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猴子分到多少个桃子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2594773" y="1467492"/>
            <a:ext cx="30597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259632" y="4064754"/>
            <a:ext cx="51742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猴子分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桃子。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500429" y="1472466"/>
            <a:ext cx="1350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808÷8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28"/>
          <p:cNvSpPr txBox="1">
            <a:spLocks noChangeArrowheads="1"/>
          </p:cNvSpPr>
          <p:nvPr/>
        </p:nvSpPr>
        <p:spPr bwMode="auto">
          <a:xfrm>
            <a:off x="3369631" y="2224349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8 0 8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32"/>
          <p:cNvGrpSpPr/>
          <p:nvPr/>
        </p:nvGrpSpPr>
        <p:grpSpPr bwMode="auto">
          <a:xfrm>
            <a:off x="3125950" y="2184233"/>
            <a:ext cx="1650690" cy="461665"/>
            <a:chOff x="3655369" y="4287040"/>
            <a:chExt cx="1651347" cy="462119"/>
          </a:xfrm>
        </p:grpSpPr>
        <p:cxnSp>
          <p:nvCxnSpPr>
            <p:cNvPr id="46" name="直接连接符 30"/>
            <p:cNvCxnSpPr>
              <a:cxnSpLocks noChangeShapeType="1"/>
            </p:cNvCxnSpPr>
            <p:nvPr/>
          </p:nvCxnSpPr>
          <p:spPr bwMode="auto">
            <a:xfrm>
              <a:off x="4020832" y="4410598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46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TextBox 35"/>
          <p:cNvSpPr txBox="1">
            <a:spLocks noChangeArrowheads="1"/>
          </p:cNvSpPr>
          <p:nvPr/>
        </p:nvSpPr>
        <p:spPr bwMode="auto">
          <a:xfrm>
            <a:off x="3059832" y="220329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37"/>
          <p:cNvSpPr txBox="1">
            <a:spLocks noChangeArrowheads="1"/>
          </p:cNvSpPr>
          <p:nvPr/>
        </p:nvSpPr>
        <p:spPr bwMode="auto">
          <a:xfrm>
            <a:off x="3570251" y="252301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>
            <a:off x="3425693" y="2968558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TextBox 44"/>
          <p:cNvSpPr txBox="1">
            <a:spLocks noChangeArrowheads="1"/>
          </p:cNvSpPr>
          <p:nvPr/>
        </p:nvSpPr>
        <p:spPr bwMode="auto">
          <a:xfrm>
            <a:off x="4198029" y="355024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3" name="直接连接符 52"/>
          <p:cNvCxnSpPr>
            <a:cxnSpLocks noChangeShapeType="1"/>
          </p:cNvCxnSpPr>
          <p:nvPr/>
        </p:nvCxnSpPr>
        <p:spPr bwMode="auto">
          <a:xfrm>
            <a:off x="3367751" y="3650637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TextBox 42"/>
          <p:cNvSpPr txBox="1">
            <a:spLocks noChangeArrowheads="1"/>
          </p:cNvSpPr>
          <p:nvPr/>
        </p:nvSpPr>
        <p:spPr bwMode="auto">
          <a:xfrm>
            <a:off x="3575842" y="185410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42"/>
          <p:cNvSpPr txBox="1">
            <a:spLocks noChangeArrowheads="1"/>
          </p:cNvSpPr>
          <p:nvPr/>
        </p:nvSpPr>
        <p:spPr bwMode="auto">
          <a:xfrm>
            <a:off x="3864039" y="185224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42"/>
          <p:cNvSpPr txBox="1">
            <a:spLocks noChangeArrowheads="1"/>
          </p:cNvSpPr>
          <p:nvPr/>
        </p:nvSpPr>
        <p:spPr bwMode="auto">
          <a:xfrm>
            <a:off x="4165218" y="185224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47"/>
          <p:cNvSpPr txBox="1">
            <a:spLocks noChangeArrowheads="1"/>
          </p:cNvSpPr>
          <p:nvPr/>
        </p:nvSpPr>
        <p:spPr bwMode="auto">
          <a:xfrm>
            <a:off x="4177350" y="291681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47"/>
          <p:cNvSpPr txBox="1">
            <a:spLocks noChangeArrowheads="1"/>
          </p:cNvSpPr>
          <p:nvPr/>
        </p:nvSpPr>
        <p:spPr bwMode="auto">
          <a:xfrm>
            <a:off x="4194393" y="3187626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37" grpId="0"/>
      <p:bldP spid="48" grpId="0"/>
      <p:bldP spid="49" grpId="0"/>
      <p:bldP spid="52" grpId="0"/>
      <p:bldP spid="55" grpId="0"/>
      <p:bldP spid="57" grpId="0"/>
      <p:bldP spid="67" grpId="0"/>
      <p:bldP spid="70" grpId="0"/>
      <p:bldP spid="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609" y="1131590"/>
            <a:ext cx="78488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970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把椅子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上午运走了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把。下午需要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次运完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平均每次运多少把椅子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2956873" y="3416682"/>
            <a:ext cx="36900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=130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（把）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691680" y="4011910"/>
            <a:ext cx="5445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答：下午平均每次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椅子。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835696" y="2728944"/>
            <a:ext cx="3240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970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450=520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（把）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440179" y="2136536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436207" y="2208063"/>
            <a:ext cx="4373988" cy="412980"/>
          </a:xfrm>
          <a:prstGeom prst="wedgeRoundRectCallout">
            <a:avLst>
              <a:gd name="adj1" fmla="val -54983"/>
              <a:gd name="adj2" fmla="val 4348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下午运走的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椅子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上午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运走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725586" y="1240807"/>
            <a:ext cx="828092" cy="3146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8" name="圆角矩形 27"/>
          <p:cNvSpPr/>
          <p:nvPr/>
        </p:nvSpPr>
        <p:spPr>
          <a:xfrm>
            <a:off x="4766356" y="1240807"/>
            <a:ext cx="813756" cy="3146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1144288" y="1962587"/>
            <a:ext cx="3600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28"/>
          <p:cNvSpPr txBox="1">
            <a:spLocks noChangeArrowheads="1"/>
          </p:cNvSpPr>
          <p:nvPr/>
        </p:nvSpPr>
        <p:spPr bwMode="auto">
          <a:xfrm>
            <a:off x="6033927" y="2280050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5 2 0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2"/>
          <p:cNvGrpSpPr/>
          <p:nvPr/>
        </p:nvGrpSpPr>
        <p:grpSpPr bwMode="auto">
          <a:xfrm>
            <a:off x="5790246" y="2239934"/>
            <a:ext cx="1650690" cy="461665"/>
            <a:chOff x="3655369" y="4287040"/>
            <a:chExt cx="1651347" cy="462119"/>
          </a:xfrm>
        </p:grpSpPr>
        <p:cxnSp>
          <p:nvCxnSpPr>
            <p:cNvPr id="45" name="直接连接符 30"/>
            <p:cNvCxnSpPr>
              <a:cxnSpLocks noChangeShapeType="1"/>
            </p:cNvCxnSpPr>
            <p:nvPr/>
          </p:nvCxnSpPr>
          <p:spPr bwMode="auto">
            <a:xfrm>
              <a:off x="4020832" y="4410598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46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Box 35"/>
          <p:cNvSpPr txBox="1">
            <a:spLocks noChangeArrowheads="1"/>
          </p:cNvSpPr>
          <p:nvPr/>
        </p:nvSpPr>
        <p:spPr bwMode="auto">
          <a:xfrm>
            <a:off x="5724128" y="2258992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37"/>
          <p:cNvSpPr txBox="1">
            <a:spLocks noChangeArrowheads="1"/>
          </p:cNvSpPr>
          <p:nvPr/>
        </p:nvSpPr>
        <p:spPr bwMode="auto">
          <a:xfrm>
            <a:off x="6234547" y="2578716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连接符 48"/>
          <p:cNvCxnSpPr>
            <a:cxnSpLocks noChangeShapeType="1"/>
          </p:cNvCxnSpPr>
          <p:nvPr/>
        </p:nvCxnSpPr>
        <p:spPr bwMode="auto">
          <a:xfrm>
            <a:off x="6089989" y="3024259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TextBox 42"/>
          <p:cNvSpPr txBox="1">
            <a:spLocks noChangeArrowheads="1"/>
          </p:cNvSpPr>
          <p:nvPr/>
        </p:nvSpPr>
        <p:spPr bwMode="auto">
          <a:xfrm>
            <a:off x="6521308" y="299444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7"/>
          <p:cNvSpPr txBox="1">
            <a:spLocks noChangeArrowheads="1"/>
          </p:cNvSpPr>
          <p:nvPr/>
        </p:nvSpPr>
        <p:spPr bwMode="auto">
          <a:xfrm>
            <a:off x="6528334" y="3262213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42"/>
          <p:cNvSpPr txBox="1">
            <a:spLocks noChangeArrowheads="1"/>
          </p:cNvSpPr>
          <p:nvPr/>
        </p:nvSpPr>
        <p:spPr bwMode="auto">
          <a:xfrm>
            <a:off x="6240138" y="1909806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42"/>
          <p:cNvSpPr txBox="1">
            <a:spLocks noChangeArrowheads="1"/>
          </p:cNvSpPr>
          <p:nvPr/>
        </p:nvSpPr>
        <p:spPr bwMode="auto">
          <a:xfrm>
            <a:off x="6258760" y="2983130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42"/>
          <p:cNvSpPr txBox="1">
            <a:spLocks noChangeArrowheads="1"/>
          </p:cNvSpPr>
          <p:nvPr/>
        </p:nvSpPr>
        <p:spPr bwMode="auto">
          <a:xfrm>
            <a:off x="6528335" y="1907946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>
            <a:cxnSpLocks noChangeShapeType="1"/>
          </p:cNvCxnSpPr>
          <p:nvPr/>
        </p:nvCxnSpPr>
        <p:spPr bwMode="auto">
          <a:xfrm>
            <a:off x="6022714" y="3696730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5" name="TextBox 47"/>
          <p:cNvSpPr txBox="1">
            <a:spLocks noChangeArrowheads="1"/>
          </p:cNvSpPr>
          <p:nvPr/>
        </p:nvSpPr>
        <p:spPr bwMode="auto">
          <a:xfrm>
            <a:off x="6535360" y="3650862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42"/>
          <p:cNvSpPr txBox="1">
            <a:spLocks noChangeArrowheads="1"/>
          </p:cNvSpPr>
          <p:nvPr/>
        </p:nvSpPr>
        <p:spPr bwMode="auto">
          <a:xfrm>
            <a:off x="6858600" y="190794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44"/>
          <p:cNvSpPr txBox="1">
            <a:spLocks noChangeArrowheads="1"/>
          </p:cNvSpPr>
          <p:nvPr/>
        </p:nvSpPr>
        <p:spPr bwMode="auto">
          <a:xfrm>
            <a:off x="6272142" y="3262213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 flipH="1">
            <a:off x="4604113" y="110931"/>
            <a:ext cx="2372266" cy="813414"/>
            <a:chOff x="2901913" y="3673951"/>
            <a:chExt cx="2569220" cy="872875"/>
          </a:xfrm>
          <a:noFill/>
        </p:grpSpPr>
        <p:sp>
          <p:nvSpPr>
            <p:cNvPr id="39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569220" cy="813414"/>
            </a:xfrm>
            <a:prstGeom prst="cloudCallout">
              <a:avLst>
                <a:gd name="adj1" fmla="val -27354"/>
                <a:gd name="adj2" fmla="val 10179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094832" y="3673951"/>
              <a:ext cx="2021152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下午一共需要运多少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把？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1" name="圆角矩形 40"/>
          <p:cNvSpPr/>
          <p:nvPr/>
        </p:nvSpPr>
        <p:spPr>
          <a:xfrm>
            <a:off x="7123870" y="1233242"/>
            <a:ext cx="544474" cy="3146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2" name="TextBox 51"/>
          <p:cNvSpPr txBox="1">
            <a:spLocks noChangeArrowheads="1"/>
          </p:cNvSpPr>
          <p:nvPr/>
        </p:nvSpPr>
        <p:spPr bwMode="auto">
          <a:xfrm>
            <a:off x="1847482" y="3415898"/>
            <a:ext cx="12843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520÷4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4" grpId="0" animBg="1"/>
      <p:bldP spid="27" grpId="0" animBg="1"/>
      <p:bldP spid="28" grpId="0" animBg="1"/>
      <p:bldP spid="36" grpId="0"/>
      <p:bldP spid="47" grpId="0"/>
      <p:bldP spid="48" grpId="0"/>
      <p:bldP spid="50" grpId="0"/>
      <p:bldP spid="53" grpId="0"/>
      <p:bldP spid="54" grpId="0"/>
      <p:bldP spid="55" grpId="0"/>
      <p:bldP spid="56" grpId="0"/>
      <p:bldP spid="65" grpId="0"/>
      <p:bldP spid="66" grpId="0"/>
      <p:bldP spid="68" grpId="0"/>
      <p:bldP spid="41" grpId="0" animBg="1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37879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51781" y="2355726"/>
            <a:ext cx="6436900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用竖式计算</a:t>
            </a:r>
            <a:r>
              <a:rPr lang="zh-CN" altLang="en-US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三位数除以一位数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商中间有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的除法的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到低位依次除起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除到哪一位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就在那一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写商。如果被除数十位上的数是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且百位没有余数时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上的商就是</a:t>
            </a:r>
            <a:r>
              <a:rPr lang="en-US" altLang="zh-CN" sz="20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上的数能被除数整除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个位上又是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直接在商的个位上写</a:t>
            </a:r>
            <a:r>
              <a:rPr lang="en-US" altLang="zh-CN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3862" y="1923678"/>
            <a:ext cx="6454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任何不是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的数都得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不能作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r>
              <a:rPr lang="zh-CN" altLang="zh-CN" sz="20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15816" y="1601237"/>
            <a:ext cx="360040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3648" y="3282345"/>
            <a:ext cx="6450520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你能提出什么数学问题，并解答</a:t>
            </a: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648" y="1138435"/>
            <a:ext cx="6976721" cy="1764000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4808" y="1888634"/>
            <a:ext cx="1784670" cy="2448000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277981" y="885984"/>
            <a:ext cx="85161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树上有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个桃子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只小猴来摘。平均每只小猴能摘下几个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23728" y="2681690"/>
            <a:ext cx="19007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6÷3=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228184" y="1131590"/>
            <a:ext cx="792088" cy="43705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203848" y="2643758"/>
            <a:ext cx="19007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2" grpId="0"/>
      <p:bldP spid="26" grpId="0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277983" y="339502"/>
            <a:ext cx="800476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树上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桃子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只小猴来摘。平均每只小猴能摘下几个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95736" y="2083808"/>
            <a:ext cx="19007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3÷3=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4208" y="1419621"/>
            <a:ext cx="1907267" cy="2376000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6156176" y="555526"/>
            <a:ext cx="792088" cy="43909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47284" y="2067694"/>
            <a:ext cx="19007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2" grpId="0"/>
      <p:bldP spid="11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4767" y="1131590"/>
            <a:ext cx="1656184" cy="2063211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277982" y="339502"/>
            <a:ext cx="83984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树上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个桃子也没有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只小猴来摘。平均每只小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猴能摘下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23728" y="1923678"/>
            <a:ext cx="19007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0÷3=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245884" y="627534"/>
            <a:ext cx="782500" cy="36004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 flipH="1" flipV="1">
            <a:off x="4065875" y="915564"/>
            <a:ext cx="2162309" cy="1080120"/>
            <a:chOff x="4139952" y="2928288"/>
            <a:chExt cx="1656184" cy="795589"/>
          </a:xfrm>
          <a:noFill/>
        </p:grpSpPr>
        <p:sp>
          <p:nvSpPr>
            <p:cNvPr id="13" name="云形标注 12"/>
            <p:cNvSpPr/>
            <p:nvPr/>
          </p:nvSpPr>
          <p:spPr>
            <a:xfrm flipH="1" flipV="1">
              <a:off x="4139952" y="3085096"/>
              <a:ext cx="1656184" cy="638781"/>
            </a:xfrm>
            <a:prstGeom prst="cloudCallout">
              <a:avLst>
                <a:gd name="adj1" fmla="val -105702"/>
                <a:gd name="adj2" fmla="val -38911"/>
              </a:avLst>
            </a:prstGeom>
            <a:grp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flipV="1">
              <a:off x="4222897" y="2928288"/>
              <a:ext cx="1521223" cy="70277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有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个桃子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1511020" y="1006161"/>
            <a:ext cx="147680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4"/>
          <p:cNvGrpSpPr/>
          <p:nvPr/>
        </p:nvGrpSpPr>
        <p:grpSpPr bwMode="auto">
          <a:xfrm>
            <a:off x="1636610" y="2745672"/>
            <a:ext cx="2935390" cy="1266238"/>
            <a:chOff x="2331032" y="1047750"/>
            <a:chExt cx="2488901" cy="813458"/>
          </a:xfrm>
          <a:noFill/>
        </p:grpSpPr>
        <p:sp>
          <p:nvSpPr>
            <p:cNvPr id="19" name="云形标注 82"/>
            <p:cNvSpPr>
              <a:spLocks noChangeArrowheads="1"/>
            </p:cNvSpPr>
            <p:nvPr/>
          </p:nvSpPr>
          <p:spPr bwMode="auto">
            <a:xfrm>
              <a:off x="2331032" y="1047750"/>
              <a:ext cx="2488901" cy="813458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2559491" y="1133845"/>
              <a:ext cx="2077276" cy="5931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树上有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桃子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每只小猴都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摘不到桃子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所以得数也要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175276" y="1923678"/>
            <a:ext cx="19007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644008" y="2715766"/>
            <a:ext cx="1746782" cy="1263036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4700923" y="277528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想：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5633" y="317539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0×3=0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95633" y="3578691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0÷3=0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83568" y="2931790"/>
            <a:ext cx="576064" cy="147972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6492297" y="2931790"/>
            <a:ext cx="1104039" cy="158216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 animBg="1"/>
      <p:bldP spid="23" grpId="0"/>
      <p:bldP spid="7" grpId="0" animBg="1"/>
      <p:bldP spid="8" grpId="0"/>
      <p:bldP spid="9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10364" y="267494"/>
            <a:ext cx="3617820" cy="1008112"/>
            <a:chOff x="522132" y="1019877"/>
            <a:chExt cx="2853031" cy="1284006"/>
          </a:xfrm>
          <a:noFill/>
        </p:grpSpPr>
        <p:sp>
          <p:nvSpPr>
            <p:cNvPr id="43" name="矩形 42"/>
            <p:cNvSpPr/>
            <p:nvPr/>
          </p:nvSpPr>
          <p:spPr>
            <a:xfrm>
              <a:off x="522132" y="1019877"/>
              <a:ext cx="2853031" cy="128400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indent="266700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不能作除数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118100" y="1131590"/>
              <a:ext cx="1916348" cy="713720"/>
            </a:xfrm>
            <a:prstGeom prst="roundRect">
              <a:avLst/>
            </a:prstGeom>
            <a:grp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1576074" y="1995686"/>
            <a:ext cx="2635886" cy="1371503"/>
          </a:xfrm>
          <a:prstGeom prst="roundRect">
            <a:avLst/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6÷0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1800" b="1" dirty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根据乘除法的关系</a:t>
            </a:r>
            <a:r>
              <a:rPr lang="en-US" altLang="zh-CN" sz="1800" b="1" dirty="0">
                <a:solidFill>
                  <a:srgbClr val="000000"/>
                </a:solidFill>
                <a:latin typeface="方正书宋_GBK" panose="03000509000000000000" charset="-122"/>
                <a:ea typeface="方正书宋_GBK" panose="03000509000000000000" charset="-122"/>
                <a:cs typeface="Times New Roman" panose="02020603050405020304" pitchFamily="18" charset="0"/>
              </a:rPr>
              <a:t>,</a:t>
            </a:r>
            <a:r>
              <a:rPr lang="en-US" altLang="zh-CN" sz="1800" b="1" dirty="0" smtClean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0</a:t>
            </a:r>
            <a:endParaRPr lang="en-US" altLang="zh-CN" sz="1800" b="1" dirty="0" smtClean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anose="02020603050405020304" pitchFamily="18" charset="0"/>
            </a:endParaRPr>
          </a:p>
          <a:p>
            <a:r>
              <a:rPr lang="zh-CN" altLang="zh-CN" sz="1800" b="1" dirty="0" smtClean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和</a:t>
            </a:r>
            <a:r>
              <a:rPr lang="zh-CN" altLang="zh-CN" sz="1800" b="1" dirty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几相乘都不可能得</a:t>
            </a:r>
            <a:r>
              <a:rPr lang="en-US" altLang="zh-CN" sz="1800" b="1" dirty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6</a:t>
            </a:r>
            <a:r>
              <a:rPr lang="en-US" altLang="zh-CN" sz="1800" b="1" dirty="0" smtClean="0">
                <a:solidFill>
                  <a:srgbClr val="000000"/>
                </a:solidFill>
                <a:latin typeface="方正书宋_GBK" panose="03000509000000000000" charset="-122"/>
                <a:ea typeface="方正书宋_GBK" panose="03000509000000000000" charset="-122"/>
                <a:cs typeface="Times New Roman" panose="02020603050405020304" pitchFamily="18" charset="0"/>
              </a:rPr>
              <a:t>,</a:t>
            </a:r>
            <a:endParaRPr lang="en-US" altLang="zh-CN" sz="1800" b="1" dirty="0" smtClean="0">
              <a:solidFill>
                <a:srgbClr val="000000"/>
              </a:solidFill>
              <a:latin typeface="方正书宋_GBK" panose="03000509000000000000" charset="-122"/>
              <a:ea typeface="方正书宋_GBK" panose="03000509000000000000" charset="-122"/>
              <a:cs typeface="Times New Roman" panose="02020603050405020304" pitchFamily="18" charset="0"/>
            </a:endParaRPr>
          </a:p>
          <a:p>
            <a:r>
              <a:rPr lang="zh-CN" altLang="zh-CN" sz="1800" b="1" dirty="0" smtClean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所以</a:t>
            </a:r>
            <a:r>
              <a:rPr lang="en-US" altLang="zh-CN" sz="1800" b="1" dirty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6÷0</a:t>
            </a:r>
            <a:r>
              <a:rPr lang="zh-CN" altLang="zh-CN" sz="1800" b="1" dirty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不可能得到</a:t>
            </a:r>
            <a:r>
              <a:rPr lang="zh-CN" altLang="zh-CN" sz="1800" b="1" dirty="0" smtClean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商</a:t>
            </a:r>
            <a:r>
              <a:rPr lang="zh-CN" altLang="en-US" sz="1800" b="1" dirty="0" smtClean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283968" y="1131590"/>
            <a:ext cx="2952328" cy="1189807"/>
          </a:xfrm>
          <a:prstGeom prst="roundRect">
            <a:avLst/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0÷0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1800" b="1" dirty="0" smtClean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因为</a:t>
            </a:r>
            <a:r>
              <a:rPr lang="en-US" altLang="zh-CN" sz="1800" b="1" dirty="0" smtClean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0</a:t>
            </a:r>
            <a:r>
              <a:rPr lang="zh-CN" altLang="en-US" sz="1800" b="1" dirty="0" smtClean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和任何数相乘都得</a:t>
            </a:r>
            <a:r>
              <a:rPr lang="en-US" altLang="zh-CN" sz="1800" b="1" dirty="0" smtClean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0</a:t>
            </a:r>
            <a:r>
              <a:rPr lang="zh-CN" altLang="en-US" sz="1800" b="1" dirty="0" smtClean="0">
                <a:solidFill>
                  <a:srgbClr val="000000"/>
                </a:solidFill>
                <a:latin typeface="NEU-BZ-S92"/>
                <a:ea typeface="方正书宋_GBK" panose="03000509000000000000" charset="-122"/>
                <a:cs typeface="Times New Roman" panose="02020603050405020304" pitchFamily="18" charset="0"/>
              </a:rPr>
              <a:t>，</a:t>
            </a:r>
            <a:endParaRPr lang="en-US" altLang="zh-CN" sz="1800" b="1" dirty="0" smtClean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anose="02020603050405020304" pitchFamily="18" charset="0"/>
            </a:endParaRPr>
          </a:p>
          <a:p>
            <a:r>
              <a:rPr lang="zh-CN" altLang="en-US" sz="1800" b="1" dirty="0" smtClean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1800" b="1" dirty="0" smtClean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0÷0</a:t>
            </a:r>
            <a:r>
              <a:rPr lang="zh-CN" altLang="en-US" sz="1800" b="1" dirty="0" smtClean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不可能得到一个</a:t>
            </a:r>
            <a:endParaRPr lang="en-US" altLang="zh-CN" sz="1800" b="1" dirty="0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1800" b="1" dirty="0" smtClean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确定的商。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67773" y="3651870"/>
            <a:ext cx="5224507" cy="446422"/>
            <a:chOff x="2149875" y="3867894"/>
            <a:chExt cx="5224507" cy="446422"/>
          </a:xfrm>
          <a:noFill/>
        </p:grpSpPr>
        <p:sp>
          <p:nvSpPr>
            <p:cNvPr id="4" name="圆角矩形 3"/>
            <p:cNvSpPr/>
            <p:nvPr/>
          </p:nvSpPr>
          <p:spPr>
            <a:xfrm>
              <a:off x="2339752" y="3867894"/>
              <a:ext cx="4824536" cy="446422"/>
            </a:xfrm>
            <a:prstGeom prst="roundRect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" name="矩形 2"/>
            <p:cNvSpPr/>
            <p:nvPr/>
          </p:nvSpPr>
          <p:spPr>
            <a:xfrm>
              <a:off x="2149875" y="4016157"/>
              <a:ext cx="5224507" cy="29815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indent="266700">
                <a:lnSpc>
                  <a:spcPts val="1575"/>
                </a:lnSpc>
                <a:spcAft>
                  <a:spcPts val="0"/>
                </a:spcAft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作除数无意义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因此</a:t>
              </a:r>
              <a:r>
                <a:rPr lang="en-US" altLang="zh-CN" sz="2400" b="1" dirty="0">
                  <a:solidFill>
                    <a:srgbClr val="000000"/>
                  </a:solidFill>
                  <a:uFill>
                    <a:solidFill>
                      <a:srgbClr val="FF00FF"/>
                    </a:solidFill>
                  </a:u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zh-CN" sz="2400" b="1" dirty="0">
                  <a:solidFill>
                    <a:srgbClr val="000000"/>
                  </a:solidFill>
                  <a:uFill>
                    <a:solidFill>
                      <a:srgbClr val="FF00FF"/>
                    </a:solidFill>
                  </a:u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不能作除数。</a:t>
              </a:r>
              <a:endPara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164287" y="1726493"/>
            <a:ext cx="1203768" cy="172508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881368" y="2413362"/>
            <a:ext cx="594288" cy="152654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J11.eps" descr="id:2147501057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907704" y="1765731"/>
            <a:ext cx="5256000" cy="1584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6227" y="365487"/>
            <a:ext cx="8488221" cy="1454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平均每只猴子分到多少个桃子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说一说你是</a:t>
            </a: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怎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么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想的。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987824" y="1401619"/>
            <a:ext cx="2448272" cy="954107"/>
            <a:chOff x="2961870" y="3691494"/>
            <a:chExt cx="2938290" cy="1823568"/>
          </a:xfrm>
          <a:noFill/>
        </p:grpSpPr>
        <p:sp>
          <p:nvSpPr>
            <p:cNvPr id="66" name="AutoShape 27"/>
            <p:cNvSpPr>
              <a:spLocks noChangeArrowheads="1"/>
            </p:cNvSpPr>
            <p:nvPr/>
          </p:nvSpPr>
          <p:spPr bwMode="auto">
            <a:xfrm>
              <a:off x="2961870" y="3745392"/>
              <a:ext cx="2938290" cy="909495"/>
            </a:xfrm>
            <a:prstGeom prst="cloudCallout">
              <a:avLst>
                <a:gd name="adj1" fmla="val 11923"/>
                <a:gd name="adj2" fmla="val -13964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221131" y="3691494"/>
              <a:ext cx="2440398" cy="182356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除法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267543" y="339110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306÷3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 bwMode="auto">
          <a:xfrm>
            <a:off x="582707" y="405839"/>
            <a:ext cx="1576748" cy="1013783"/>
            <a:chOff x="1257085" y="967627"/>
            <a:chExt cx="2254465" cy="1450605"/>
          </a:xfrm>
        </p:grpSpPr>
        <p:pic>
          <p:nvPicPr>
            <p:cNvPr id="4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文本框 3"/>
            <p:cNvSpPr txBox="1">
              <a:spLocks noChangeArrowheads="1"/>
            </p:cNvSpPr>
            <p:nvPr/>
          </p:nvSpPr>
          <p:spPr bwMode="auto">
            <a:xfrm>
              <a:off x="1401298" y="1387882"/>
              <a:ext cx="1639904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圆角矩形 17"/>
          <p:cNvSpPr/>
          <p:nvPr/>
        </p:nvSpPr>
        <p:spPr>
          <a:xfrm>
            <a:off x="2059367" y="699542"/>
            <a:ext cx="1292024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200" b="1" kern="0" spc="300" dirty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463889" y="627534"/>
            <a:ext cx="15470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306÷3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1"/>
          <p:cNvSpPr txBox="1">
            <a:spLocks noChangeArrowheads="1"/>
          </p:cNvSpPr>
          <p:nvPr/>
        </p:nvSpPr>
        <p:spPr bwMode="auto">
          <a:xfrm>
            <a:off x="6295557" y="1265308"/>
            <a:ext cx="2741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300÷3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1"/>
          <p:cNvSpPr txBox="1">
            <a:spLocks noChangeArrowheads="1"/>
          </p:cNvSpPr>
          <p:nvPr/>
        </p:nvSpPr>
        <p:spPr bwMode="auto">
          <a:xfrm>
            <a:off x="6344767" y="1725781"/>
            <a:ext cx="14512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6÷3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1"/>
          <p:cNvSpPr txBox="1">
            <a:spLocks noChangeArrowheads="1"/>
          </p:cNvSpPr>
          <p:nvPr/>
        </p:nvSpPr>
        <p:spPr bwMode="auto">
          <a:xfrm>
            <a:off x="6344767" y="2166288"/>
            <a:ext cx="1971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图片 52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59817" y="1871637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74192" y="1871637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88567" y="1871637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80742" y="2335187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80742" y="2203425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80742" y="2049437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31567" y="2335187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31567" y="2203425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31567" y="2049437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矩形 61"/>
          <p:cNvSpPr/>
          <p:nvPr/>
        </p:nvSpPr>
        <p:spPr bwMode="auto">
          <a:xfrm>
            <a:off x="516754" y="2800325"/>
            <a:ext cx="1928813" cy="1571625"/>
          </a:xfrm>
          <a:prstGeom prst="rect">
            <a:avLst/>
          </a:prstGeom>
          <a:noFill/>
          <a:ln w="25400" cap="flat" cmpd="sng" algn="ctr">
            <a:solidFill>
              <a:schemeClr val="tx1">
                <a:lumMod val="95000"/>
                <a:lumOff val="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b="1">
              <a:ea typeface="华文行楷" panose="0201080004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2980554" y="2800325"/>
            <a:ext cx="1930400" cy="1571625"/>
          </a:xfrm>
          <a:prstGeom prst="rect">
            <a:avLst/>
          </a:prstGeom>
          <a:noFill/>
          <a:ln w="25400" cap="flat" cmpd="sng" algn="ctr">
            <a:solidFill>
              <a:schemeClr val="tx1">
                <a:lumMod val="95000"/>
                <a:lumOff val="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b="1">
              <a:ea typeface="华文行楷" panose="0201080004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5445942" y="2800325"/>
            <a:ext cx="1928812" cy="1571625"/>
          </a:xfrm>
          <a:prstGeom prst="rect">
            <a:avLst/>
          </a:prstGeom>
          <a:noFill/>
          <a:ln w="25400" cap="flat" cmpd="sng" algn="ctr">
            <a:solidFill>
              <a:schemeClr val="tx1">
                <a:lumMod val="95000"/>
                <a:lumOff val="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b="1">
              <a:ea typeface="华文行楷" panose="0201080004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716016" y="627534"/>
            <a:ext cx="1915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=102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35802E-6 L -0.15087 0.2209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11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35802E-6 L 0.03871 0.22099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11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35802E-6 L 0.23611 0.22099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11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46914E-6 L -0.32431 0.2287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15" y="11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19753E-6 L -0.06441 0.20617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10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08642E-6 L 0.21129 0.18704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56" y="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46914E-6 L -0.30452 0.2287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6" y="11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19753E-6 L -0.04462 0.20617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10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08642E-6 L 0.23107 0.18704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5" y="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76452" y="1514704"/>
            <a:ext cx="1258887" cy="65563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3836789" y="1705204"/>
            <a:ext cx="12827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>
                <a:latin typeface="黑体" panose="02010609060101010101" pitchFamily="49" charset="-122"/>
              </a:rPr>
              <a:t>306</a:t>
            </a:r>
            <a:endParaRPr lang="zh-CN" altLang="en-US" sz="2800" b="1" spc="600" dirty="0">
              <a:latin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360539" y="1702029"/>
            <a:ext cx="571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846313" y="1288306"/>
            <a:ext cx="5699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39964" y="2075091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>
                <a:latin typeface="黑体" panose="02010609060101010101" pitchFamily="49" charset="-122"/>
              </a:rPr>
              <a:t>3</a:t>
            </a:r>
            <a:endParaRPr lang="zh-CN" altLang="en-US" sz="2800" b="1" spc="600" dirty="0">
              <a:latin typeface="黑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811389" y="2516416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109839" y="2427516"/>
            <a:ext cx="5699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351138" y="1288306"/>
            <a:ext cx="571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890764" y="2779941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0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39964" y="3211741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368602" y="3130779"/>
            <a:ext cx="56991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33"/>
          <p:cNvSpPr txBox="1"/>
          <p:nvPr/>
        </p:nvSpPr>
        <p:spPr>
          <a:xfrm>
            <a:off x="4092376" y="1275606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0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sp>
        <p:nvSpPr>
          <p:cNvPr id="28" name="文本框 36"/>
          <p:cNvSpPr txBox="1">
            <a:spLocks noChangeArrowheads="1"/>
          </p:cNvSpPr>
          <p:nvPr/>
        </p:nvSpPr>
        <p:spPr bwMode="auto">
          <a:xfrm>
            <a:off x="4360664" y="3459391"/>
            <a:ext cx="5699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879652" y="3884841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3"/>
          <p:cNvSpPr txBox="1"/>
          <p:nvPr/>
        </p:nvSpPr>
        <p:spPr>
          <a:xfrm>
            <a:off x="4141589" y="3808641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0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395536" y="411510"/>
            <a:ext cx="1576748" cy="1013783"/>
            <a:chOff x="1257085" y="967627"/>
            <a:chExt cx="2254465" cy="1450605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文本框 3"/>
            <p:cNvSpPr txBox="1">
              <a:spLocks noChangeArrowheads="1"/>
            </p:cNvSpPr>
            <p:nvPr/>
          </p:nvSpPr>
          <p:spPr bwMode="auto">
            <a:xfrm>
              <a:off x="1463002" y="1337389"/>
              <a:ext cx="1701608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圆角矩形 17"/>
          <p:cNvSpPr/>
          <p:nvPr/>
        </p:nvSpPr>
        <p:spPr>
          <a:xfrm>
            <a:off x="1907704" y="529128"/>
            <a:ext cx="1938609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kumimoji="0" lang="zh-CN" altLang="en-US" sz="2800" b="1" i="0" u="none" strike="noStrike" kern="0" cap="none" spc="300" normalizeH="0" baseline="0" noProof="0" dirty="0" smtClean="0">
                <a:ln>
                  <a:noFill/>
                </a:ln>
                <a:solidFill>
                  <a:srgbClr val="DD27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竖式计算</a:t>
            </a:r>
            <a:endParaRPr kumimoji="0" lang="zh-CN" altLang="en-US" sz="28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967945" y="483518"/>
            <a:ext cx="15470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306÷3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249066" y="474807"/>
            <a:ext cx="1915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=102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3610" y="2343994"/>
            <a:ext cx="2923604" cy="987378"/>
            <a:chOff x="1088494" y="2678681"/>
            <a:chExt cx="2923604" cy="1080683"/>
          </a:xfrm>
          <a:noFill/>
        </p:grpSpPr>
        <p:sp>
          <p:nvSpPr>
            <p:cNvPr id="37" name="云形标注 36"/>
            <p:cNvSpPr/>
            <p:nvPr/>
          </p:nvSpPr>
          <p:spPr>
            <a:xfrm flipV="1">
              <a:off x="1088494" y="2678681"/>
              <a:ext cx="2897955" cy="1080683"/>
            </a:xfrm>
            <a:prstGeom prst="cloudCallout">
              <a:avLst>
                <a:gd name="adj1" fmla="val 47182"/>
                <a:gd name="adj2" fmla="val 76250"/>
              </a:avLst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267437" y="2866280"/>
              <a:ext cx="2744661" cy="707408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先用被除数百位上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3,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写在百位上。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4773300" y="2232252"/>
            <a:ext cx="2482178" cy="1025389"/>
            <a:chOff x="1873975" y="3507852"/>
            <a:chExt cx="1727861" cy="720079"/>
          </a:xfrm>
          <a:noFill/>
        </p:grpSpPr>
        <p:sp>
          <p:nvSpPr>
            <p:cNvPr id="41" name="云形标注 40"/>
            <p:cNvSpPr/>
            <p:nvPr/>
          </p:nvSpPr>
          <p:spPr>
            <a:xfrm flipH="1" flipV="1">
              <a:off x="1873975" y="3507852"/>
              <a:ext cx="1727861" cy="720079"/>
            </a:xfrm>
            <a:prstGeom prst="cloudCallout">
              <a:avLst>
                <a:gd name="adj1" fmla="val -68147"/>
                <a:gd name="adj2" fmla="val 59831"/>
              </a:avLst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129528" y="3587783"/>
              <a:ext cx="1381944" cy="58356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用被除数十位上的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除以除数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3,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得到商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0,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写在商的十位上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.00679 L 3.88889E-6 -0.09815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47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.00926 L 1.94444E-6 -0.09568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4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.00926 L 3.88889E-6 -0.09568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47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0926 L -4.16667E-6 -0.09568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1" grpId="0"/>
      <p:bldP spid="21" grpId="1"/>
      <p:bldP spid="21" grpId="2"/>
      <p:bldP spid="23" grpId="0"/>
      <p:bldP spid="24" grpId="0"/>
      <p:bldP spid="24" grpId="1"/>
      <p:bldP spid="24" grpId="2"/>
      <p:bldP spid="26" grpId="0"/>
      <p:bldP spid="26" grpId="1"/>
      <p:bldP spid="27" grpId="0"/>
      <p:bldP spid="28" grpId="0"/>
      <p:bldP spid="28" grpId="1"/>
      <p:bldP spid="32" grpId="0"/>
      <p:bldP spid="32" grpId="1"/>
      <p:bldP spid="36" grpId="0" animBg="1"/>
      <p:bldP spid="38" grpId="0"/>
      <p:bldP spid="39" grpId="0"/>
    </p:bldLst>
  </p:timing>
</p:sld>
</file>

<file path=ppt/tags/tag1.xml><?xml version="1.0" encoding="utf-8"?>
<p:tagLst xmlns:p="http://schemas.openxmlformats.org/presentationml/2006/main">
  <p:tag name="KSO_WPP_MARK_KEY" val="8e3c34d2-9915-47bc-b603-015b306bfe6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1240</Words>
  <Application>WPS 演示</Application>
  <PresentationFormat>全屏显示(16:9)</PresentationFormat>
  <Paragraphs>356</Paragraphs>
  <Slides>18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Times New Roman</vt:lpstr>
      <vt:lpstr>幼圆</vt:lpstr>
      <vt:lpstr>等线</vt:lpstr>
      <vt:lpstr>NEU-BZ-S92</vt:lpstr>
      <vt:lpstr>Segoe Print</vt:lpstr>
      <vt:lpstr>方正书宋_GBK</vt:lpstr>
      <vt:lpstr>Calibri</vt:lpstr>
      <vt:lpstr>华文行楷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2023-02-03T07:11:45Z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AEC199D7AADA4F7C903BB850E8480A36</vt:lpwstr>
  </property>
</Properties>
</file>