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533" r:id="rId6"/>
    <p:sldId id="519" r:id="rId7"/>
    <p:sldId id="532" r:id="rId8"/>
    <p:sldId id="523" r:id="rId9"/>
    <p:sldId id="520" r:id="rId10"/>
    <p:sldId id="518" r:id="rId11"/>
    <p:sldId id="502" r:id="rId12"/>
    <p:sldId id="515" r:id="rId13"/>
    <p:sldId id="534" r:id="rId14"/>
    <p:sldId id="535" r:id="rId15"/>
    <p:sldId id="536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4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节约（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7.emf"/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257954"/>
            <a:ext cx="9143999" cy="142346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节 约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0117" y="555526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267494"/>
            <a:ext cx="78488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学校买了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872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本图书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平均放在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个书橱里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每个书橱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里放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多少本书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916540" y="2737046"/>
            <a:ext cx="1857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722409" y="365187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答：每个书橱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35696" y="2728944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872÷8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83581" y="2083189"/>
            <a:ext cx="1808299" cy="41298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用除法计算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177341" y="387522"/>
            <a:ext cx="1098515" cy="41858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5808104" y="411509"/>
            <a:ext cx="1932248" cy="394593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2123728" y="1275606"/>
            <a:ext cx="244827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组合 29"/>
          <p:cNvGrpSpPr/>
          <p:nvPr/>
        </p:nvGrpSpPr>
        <p:grpSpPr>
          <a:xfrm flipH="1">
            <a:off x="4391979" y="1195850"/>
            <a:ext cx="2858910" cy="1098893"/>
            <a:chOff x="2901913" y="3733412"/>
            <a:chExt cx="2785058" cy="813414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033987" y="3774979"/>
              <a:ext cx="2546881" cy="66591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872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 bwMode="auto">
          <a:xfrm>
            <a:off x="647736" y="1275606"/>
            <a:ext cx="1548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7315" y="223478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/>
          <p:cNvSpPr txBox="1"/>
          <p:nvPr/>
        </p:nvSpPr>
        <p:spPr>
          <a:xfrm>
            <a:off x="6457652" y="242528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872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981402" y="242210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6467176" y="20083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60827" y="279517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8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432252" y="323649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730702" y="314759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973245" y="1996416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6989465" y="314759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33"/>
          <p:cNvSpPr txBox="1"/>
          <p:nvPr/>
        </p:nvSpPr>
        <p:spPr>
          <a:xfrm>
            <a:off x="6720835" y="2004092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>
            <a:off x="6995665" y="345080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500515" y="387323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33"/>
          <p:cNvSpPr txBox="1"/>
          <p:nvPr/>
        </p:nvSpPr>
        <p:spPr>
          <a:xfrm>
            <a:off x="6767090" y="378959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493096" y="344828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7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626" y="1869411"/>
            <a:ext cx="1104039" cy="1582166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 animBg="1"/>
      <p:bldP spid="27" grpId="0" animBg="1"/>
      <p:bldP spid="28" grpId="0" animBg="1"/>
      <p:bldP spid="45" grpId="0"/>
      <p:bldP spid="46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3" y="339502"/>
            <a:ext cx="84249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箱苹果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现在要用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辆马车运走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要装多少箱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2916540" y="2731582"/>
            <a:ext cx="1857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722409" y="365187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：平均每辆马车要装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835696" y="2728944"/>
            <a:ext cx="1350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318÷3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27684" y="440400"/>
            <a:ext cx="1188856" cy="40315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8" name="圆角矩形 27"/>
          <p:cNvSpPr/>
          <p:nvPr/>
        </p:nvSpPr>
        <p:spPr>
          <a:xfrm>
            <a:off x="5436096" y="440400"/>
            <a:ext cx="717798" cy="40315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8028384" y="915566"/>
            <a:ext cx="68075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组合 29"/>
          <p:cNvGrpSpPr/>
          <p:nvPr/>
        </p:nvGrpSpPr>
        <p:grpSpPr>
          <a:xfrm flipH="1">
            <a:off x="3491880" y="1419622"/>
            <a:ext cx="2448270" cy="1328023"/>
            <a:chOff x="2901914" y="3623580"/>
            <a:chExt cx="3019246" cy="1192544"/>
          </a:xfrm>
          <a:noFill/>
        </p:grpSpPr>
        <p:sp>
          <p:nvSpPr>
            <p:cNvPr id="31" name="AutoShape 27"/>
            <p:cNvSpPr>
              <a:spLocks noChangeArrowheads="1"/>
            </p:cNvSpPr>
            <p:nvPr/>
          </p:nvSpPr>
          <p:spPr bwMode="auto">
            <a:xfrm>
              <a:off x="3047302" y="3733412"/>
              <a:ext cx="2785058" cy="1035623"/>
            </a:xfrm>
            <a:prstGeom prst="roundRect">
              <a:avLst/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901914" y="3623580"/>
              <a:ext cx="3019246" cy="119254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 bwMode="auto">
          <a:xfrm>
            <a:off x="611560" y="1347614"/>
            <a:ext cx="367240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84057" y="178239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44"/>
          <p:cNvSpPr txBox="1"/>
          <p:nvPr/>
        </p:nvSpPr>
        <p:spPr>
          <a:xfrm>
            <a:off x="6344394" y="197289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318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5868144" y="196971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6353918" y="1567932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47569" y="234278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3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318994" y="278410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6617444" y="269520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859987" y="1575396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6876207" y="269520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33"/>
          <p:cNvSpPr txBox="1"/>
          <p:nvPr/>
        </p:nvSpPr>
        <p:spPr>
          <a:xfrm>
            <a:off x="6607577" y="1563638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4" name="文本框 36"/>
          <p:cNvSpPr txBox="1">
            <a:spLocks noChangeArrowheads="1"/>
          </p:cNvSpPr>
          <p:nvPr/>
        </p:nvSpPr>
        <p:spPr bwMode="auto">
          <a:xfrm>
            <a:off x="6882407" y="299841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387257" y="342084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33"/>
          <p:cNvSpPr txBox="1"/>
          <p:nvPr/>
        </p:nvSpPr>
        <p:spPr>
          <a:xfrm>
            <a:off x="6620620" y="333720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79838" y="299589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1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1560" y="1419622"/>
            <a:ext cx="2736304" cy="1582166"/>
            <a:chOff x="611560" y="1419622"/>
            <a:chExt cx="2736304" cy="1582166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1547664" y="1707654"/>
              <a:ext cx="1800200" cy="412980"/>
            </a:xfrm>
            <a:prstGeom prst="wedgeRoundRectCallout">
              <a:avLst>
                <a:gd name="adj1" fmla="val -70873"/>
                <a:gd name="adj2" fmla="val -20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用除法计算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11560" y="1419622"/>
              <a:ext cx="1104039" cy="1582166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 animBg="1"/>
      <p:bldP spid="28" grpId="0" animBg="1"/>
      <p:bldP spid="45" grpId="0"/>
      <p:bldP spid="46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76169" y="339502"/>
            <a:ext cx="83179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一桶豆油净重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妈妈用去一半后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小明拿着这桶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豆油去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发现连桶共重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226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克。这个油桶重多少克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267744" y="411510"/>
            <a:ext cx="1800199" cy="43204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31" name="圆角矩形 30"/>
          <p:cNvSpPr/>
          <p:nvPr/>
        </p:nvSpPr>
        <p:spPr>
          <a:xfrm>
            <a:off x="5292080" y="987574"/>
            <a:ext cx="1872208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grpSp>
        <p:nvGrpSpPr>
          <p:cNvPr id="10" name="组合 9"/>
          <p:cNvGrpSpPr/>
          <p:nvPr/>
        </p:nvGrpSpPr>
        <p:grpSpPr>
          <a:xfrm>
            <a:off x="2123729" y="2038208"/>
            <a:ext cx="2599802" cy="427158"/>
            <a:chOff x="2296854" y="2346954"/>
            <a:chExt cx="2635185" cy="427158"/>
          </a:xfrm>
        </p:grpSpPr>
        <p:sp>
          <p:nvSpPr>
            <p:cNvPr id="8" name="矩形 7"/>
            <p:cNvSpPr/>
            <p:nvPr/>
          </p:nvSpPr>
          <p:spPr>
            <a:xfrm>
              <a:off x="2296855" y="2347804"/>
              <a:ext cx="250741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这桶油净重的</a:t>
              </a:r>
              <a:r>
                <a:rPr lang="zh-CN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一半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296854" y="2346954"/>
              <a:ext cx="2635185" cy="427158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8" name="TextBox 51"/>
          <p:cNvSpPr txBox="1">
            <a:spLocks noChangeArrowheads="1"/>
          </p:cNvSpPr>
          <p:nvPr/>
        </p:nvSpPr>
        <p:spPr bwMode="auto">
          <a:xfrm>
            <a:off x="4901731" y="1995686"/>
            <a:ext cx="2521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412÷2=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51"/>
          <p:cNvSpPr txBox="1">
            <a:spLocks noChangeArrowheads="1"/>
          </p:cNvSpPr>
          <p:nvPr/>
        </p:nvSpPr>
        <p:spPr bwMode="auto">
          <a:xfrm>
            <a:off x="6026147" y="1995843"/>
            <a:ext cx="1425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（克）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123728" y="2927316"/>
            <a:ext cx="1534233" cy="434274"/>
            <a:chOff x="2289156" y="2339838"/>
            <a:chExt cx="1678250" cy="434274"/>
          </a:xfrm>
        </p:grpSpPr>
        <p:sp>
          <p:nvSpPr>
            <p:cNvPr id="41" name="矩形 40"/>
            <p:cNvSpPr/>
            <p:nvPr/>
          </p:nvSpPr>
          <p:spPr>
            <a:xfrm>
              <a:off x="2289156" y="2339838"/>
              <a:ext cx="16782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桶和油共重：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296854" y="2346954"/>
              <a:ext cx="1670551" cy="427158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1" name="矩形 10"/>
          <p:cNvSpPr/>
          <p:nvPr/>
        </p:nvSpPr>
        <p:spPr>
          <a:xfrm>
            <a:off x="3822810" y="2906913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226+206=432(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23728" y="3823539"/>
            <a:ext cx="5199604" cy="434274"/>
            <a:chOff x="2258670" y="2339838"/>
            <a:chExt cx="5687686" cy="434274"/>
          </a:xfrm>
        </p:grpSpPr>
        <p:sp>
          <p:nvSpPr>
            <p:cNvPr id="44" name="矩形 43"/>
            <p:cNvSpPr/>
            <p:nvPr/>
          </p:nvSpPr>
          <p:spPr>
            <a:xfrm>
              <a:off x="2258670" y="2339838"/>
              <a:ext cx="56876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再去掉油的质量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412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克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就得到油桶的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质量。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296854" y="2346954"/>
              <a:ext cx="5317994" cy="427158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2" name="下箭头 11"/>
          <p:cNvSpPr/>
          <p:nvPr/>
        </p:nvSpPr>
        <p:spPr>
          <a:xfrm>
            <a:off x="2837261" y="2533391"/>
            <a:ext cx="176979" cy="328057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6" name="下箭头 45"/>
          <p:cNvSpPr/>
          <p:nvPr/>
        </p:nvSpPr>
        <p:spPr>
          <a:xfrm>
            <a:off x="2837261" y="3409322"/>
            <a:ext cx="176979" cy="328057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8" grpId="0"/>
      <p:bldP spid="39" grpId="0"/>
      <p:bldP spid="11" grpId="0"/>
      <p:bldP spid="12" grpId="0" animBg="1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411510"/>
            <a:ext cx="79122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一桶豆油净重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妈妈用去一半后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小明拿着这桶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豆油去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发现连桶共重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克。这个油桶重多少克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9752" y="555526"/>
            <a:ext cx="1296144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31" name="圆角矩形 30"/>
          <p:cNvSpPr/>
          <p:nvPr/>
        </p:nvSpPr>
        <p:spPr>
          <a:xfrm>
            <a:off x="3581831" y="961006"/>
            <a:ext cx="1998281" cy="314600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/>
          </a:p>
        </p:txBody>
      </p:sp>
      <p:sp>
        <p:nvSpPr>
          <p:cNvPr id="38" name="TextBox 51"/>
          <p:cNvSpPr txBox="1">
            <a:spLocks noChangeArrowheads="1"/>
          </p:cNvSpPr>
          <p:nvPr/>
        </p:nvSpPr>
        <p:spPr bwMode="auto">
          <a:xfrm>
            <a:off x="2237297" y="1779662"/>
            <a:ext cx="2521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412÷2=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51"/>
          <p:cNvSpPr txBox="1">
            <a:spLocks noChangeArrowheads="1"/>
          </p:cNvSpPr>
          <p:nvPr/>
        </p:nvSpPr>
        <p:spPr bwMode="auto">
          <a:xfrm>
            <a:off x="3563888" y="1779819"/>
            <a:ext cx="19303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（克）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8891" y="2336744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226+206=432(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14938" y="2873934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412=20(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56"/>
          <p:cNvSpPr txBox="1">
            <a:spLocks noChangeArrowheads="1"/>
          </p:cNvSpPr>
          <p:nvPr/>
        </p:nvSpPr>
        <p:spPr bwMode="auto">
          <a:xfrm>
            <a:off x="2123728" y="3363673"/>
            <a:ext cx="37444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：这个油桶重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11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014" y="2004248"/>
            <a:ext cx="669735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商中间有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除法时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被除数的百位正好除尽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而被除数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就在商的十位上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然后把十位上的数落下来与个位上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合起来继续除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601237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187624" y="1720334"/>
            <a:ext cx="3672408" cy="419368"/>
          </a:xfrm>
          <a:prstGeom prst="roundRect">
            <a:avLst/>
          </a:prstGeom>
          <a:solidFill>
            <a:srgbClr val="FFC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0388" y="890463"/>
            <a:ext cx="8096068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个班积攒的报纸和矿泉水瓶一共卖了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每个班卖了多少元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220072" y="2571749"/>
            <a:ext cx="2008804" cy="616541"/>
            <a:chOff x="2961870" y="3725414"/>
            <a:chExt cx="2938290" cy="929475"/>
          </a:xfrm>
          <a:noFill/>
        </p:grpSpPr>
        <p:sp>
          <p:nvSpPr>
            <p:cNvPr id="66" name="AutoShape 27"/>
            <p:cNvSpPr>
              <a:spLocks noChangeArrowheads="1"/>
            </p:cNvSpPr>
            <p:nvPr/>
          </p:nvSpPr>
          <p:spPr bwMode="auto">
            <a:xfrm>
              <a:off x="2961870" y="3745392"/>
              <a:ext cx="2938290" cy="909497"/>
            </a:xfrm>
            <a:prstGeom prst="cloudCallout">
              <a:avLst>
                <a:gd name="adj1" fmla="val 80236"/>
                <a:gd name="adj2" fmla="val 907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172523" y="3725414"/>
              <a:ext cx="2633164" cy="69598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47679" y="300838"/>
            <a:ext cx="3916642" cy="813414"/>
            <a:chOff x="2901913" y="3733412"/>
            <a:chExt cx="2785058" cy="813414"/>
          </a:xfrm>
          <a:noFill/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27354"/>
                <a:gd name="adj2" fmla="val 1017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166573" y="3765165"/>
              <a:ext cx="2461320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把一共收入的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元平均分成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求每份是多少？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988919" y="2886649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380312" y="2499742"/>
            <a:ext cx="1078506" cy="154557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 bwMode="auto">
          <a:xfrm>
            <a:off x="582707" y="905952"/>
            <a:ext cx="1576748" cy="1013783"/>
            <a:chOff x="1257085" y="967627"/>
            <a:chExt cx="2254465" cy="1450605"/>
          </a:xfrm>
        </p:grpSpPr>
        <p:pic>
          <p:nvPicPr>
            <p:cNvPr id="4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文本框 3"/>
            <p:cNvSpPr txBox="1">
              <a:spLocks noChangeArrowheads="1"/>
            </p:cNvSpPr>
            <p:nvPr/>
          </p:nvSpPr>
          <p:spPr bwMode="auto">
            <a:xfrm>
              <a:off x="1401298" y="1393524"/>
              <a:ext cx="167751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17"/>
          <p:cNvSpPr/>
          <p:nvPr/>
        </p:nvSpPr>
        <p:spPr>
          <a:xfrm>
            <a:off x="2059367" y="1196843"/>
            <a:ext cx="928457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2400" b="1" kern="0" spc="30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kumimoji="0" lang="zh-CN" altLang="en-US" sz="24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51391" y="1151233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35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185167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36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185167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7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185167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0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6225" y="2886720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3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07050" y="2886720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21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49460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22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249460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3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249460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24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313754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5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313754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27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313754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247" descr="xiaofangkuai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1188" y="2494608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左大括号 46"/>
          <p:cNvSpPr/>
          <p:nvPr/>
        </p:nvSpPr>
        <p:spPr bwMode="auto">
          <a:xfrm rot="-5400000">
            <a:off x="2321719" y="2770311"/>
            <a:ext cx="71438" cy="2000250"/>
          </a:xfrm>
          <a:prstGeom prst="leftBrace">
            <a:avLst>
              <a:gd name="adj1" fmla="val 66500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华文行楷" panose="02010800040101010101" pitchFamily="2" charset="-122"/>
            </a:endParaRPr>
          </a:p>
        </p:txBody>
      </p:sp>
      <p:sp>
        <p:nvSpPr>
          <p:cNvPr id="65" name="TextBox 19"/>
          <p:cNvSpPr txBox="1">
            <a:spLocks noChangeArrowheads="1"/>
          </p:cNvSpPr>
          <p:nvPr/>
        </p:nvSpPr>
        <p:spPr bwMode="auto">
          <a:xfrm>
            <a:off x="1547664" y="3782342"/>
            <a:ext cx="21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0"/>
          <p:cNvSpPr txBox="1">
            <a:spLocks noChangeArrowheads="1"/>
          </p:cNvSpPr>
          <p:nvPr/>
        </p:nvSpPr>
        <p:spPr bwMode="auto">
          <a:xfrm>
            <a:off x="2073199" y="4083918"/>
            <a:ext cx="54511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/>
      <p:bldP spid="47" grpId="0" animBg="1"/>
      <p:bldP spid="65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525417" y="987574"/>
            <a:ext cx="1854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=304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819" y="2433867"/>
            <a:ext cx="31494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十位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除以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1800" b="1" dirty="0" smtClean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不够</a:t>
            </a:r>
            <a:r>
              <a:rPr lang="zh-CN" altLang="zh-CN" sz="18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就对着十位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en-US" altLang="zh-CN" sz="18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zh-CN" sz="1800" b="1" dirty="0" smtClean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endParaRPr lang="en-US" altLang="zh-CN" sz="1800" b="1" dirty="0" smtClean="0">
              <a:solidFill>
                <a:srgbClr val="FF0000"/>
              </a:solidFill>
              <a:uFill>
                <a:solidFill>
                  <a:srgbClr val="FF4C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1800" b="1" dirty="0" smtClean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位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并把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落下来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与个位</a:t>
            </a:r>
            <a:r>
              <a:rPr lang="zh-CN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endParaRPr lang="en-US" altLang="zh-CN" sz="1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合起来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继续除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,12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除以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4,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就对着个位写</a:t>
            </a: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53111" y="987574"/>
            <a:ext cx="1547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912÷3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9115" y="2039489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/>
          <p:nvPr/>
        </p:nvSpPr>
        <p:spPr>
          <a:xfrm>
            <a:off x="5269452" y="2229989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912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793202" y="2226814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5278976" y="1813091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272627" y="2599876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600" dirty="0" smtClean="0">
                <a:latin typeface="黑体" panose="02010609060101010101" pitchFamily="49" charset="-122"/>
              </a:rPr>
              <a:t>9</a:t>
            </a:r>
            <a:endParaRPr lang="zh-CN" altLang="en-US" sz="2800" spc="600" dirty="0">
              <a:latin typeface="黑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244052" y="3041201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5542502" y="2952301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5757499" y="181309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323427" y="3304726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272627" y="3736526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5801265" y="3655564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33"/>
          <p:cNvSpPr txBox="1"/>
          <p:nvPr/>
        </p:nvSpPr>
        <p:spPr>
          <a:xfrm>
            <a:off x="5525039" y="1800391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solidFill>
                  <a:srgbClr val="FF0000"/>
                </a:solidFill>
                <a:latin typeface="黑体" panose="02010609060101010101" pitchFamily="49" charset="-122"/>
              </a:rPr>
              <a:t>0</a:t>
            </a:r>
            <a:endParaRPr lang="zh-CN" altLang="en-US" sz="2800" spc="50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63" name="文本框 36"/>
          <p:cNvSpPr txBox="1">
            <a:spLocks noChangeArrowheads="1"/>
          </p:cNvSpPr>
          <p:nvPr/>
        </p:nvSpPr>
        <p:spPr bwMode="auto">
          <a:xfrm>
            <a:off x="5793327" y="398417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312315" y="4409626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33"/>
          <p:cNvSpPr txBox="1"/>
          <p:nvPr/>
        </p:nvSpPr>
        <p:spPr>
          <a:xfrm>
            <a:off x="5581749" y="4299942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0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315032" y="3650447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1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323426" y="3989101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spc="500" dirty="0">
                <a:latin typeface="黑体" panose="02010609060101010101" pitchFamily="49" charset="-122"/>
              </a:rPr>
              <a:t> </a:t>
            </a:r>
            <a:r>
              <a:rPr lang="en-US" altLang="zh-CN" sz="2800" spc="500" dirty="0" smtClean="0">
                <a:latin typeface="黑体" panose="02010609060101010101" pitchFamily="49" charset="-122"/>
              </a:rPr>
              <a:t>1</a:t>
            </a:r>
            <a:endParaRPr lang="zh-CN" altLang="en-US" sz="2800" spc="500" dirty="0">
              <a:latin typeface="黑体" panose="02010609060101010101" pitchFamily="49" charset="-122"/>
            </a:endParaRPr>
          </a:p>
        </p:txBody>
      </p:sp>
      <p:grpSp>
        <p:nvGrpSpPr>
          <p:cNvPr id="32" name="组合 4"/>
          <p:cNvGrpSpPr/>
          <p:nvPr/>
        </p:nvGrpSpPr>
        <p:grpSpPr bwMode="auto">
          <a:xfrm>
            <a:off x="6010254" y="1707654"/>
            <a:ext cx="1442066" cy="396036"/>
            <a:chOff x="2366021" y="1081229"/>
            <a:chExt cx="2965708" cy="677358"/>
          </a:xfrm>
          <a:noFill/>
        </p:grpSpPr>
        <p:sp>
          <p:nvSpPr>
            <p:cNvPr id="34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2731681" y="1081229"/>
              <a:ext cx="2168993" cy="6316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占位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749135" y="2468020"/>
            <a:ext cx="2893256" cy="1754326"/>
          </a:xfrm>
          <a:prstGeom prst="roundRect">
            <a:avLst/>
          </a:prstGeom>
          <a:noFill/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467544" y="339502"/>
            <a:ext cx="1576748" cy="1013783"/>
            <a:chOff x="1257085" y="967627"/>
            <a:chExt cx="2254465" cy="1450605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文本框 3"/>
            <p:cNvSpPr txBox="1">
              <a:spLocks noChangeArrowheads="1"/>
            </p:cNvSpPr>
            <p:nvPr/>
          </p:nvSpPr>
          <p:spPr bwMode="auto">
            <a:xfrm>
              <a:off x="1462336" y="1324093"/>
              <a:ext cx="1648001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圆角矩形 17"/>
          <p:cNvSpPr/>
          <p:nvPr/>
        </p:nvSpPr>
        <p:spPr>
          <a:xfrm>
            <a:off x="1944204" y="630393"/>
            <a:ext cx="2051732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200" b="1" kern="0" spc="30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竖式</a:t>
            </a:r>
            <a:r>
              <a:rPr lang="zh-CN" altLang="en-US" sz="3200" b="1" kern="0" spc="300" dirty="0" smtClean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云形标注 53"/>
          <p:cNvSpPr/>
          <p:nvPr/>
        </p:nvSpPr>
        <p:spPr>
          <a:xfrm>
            <a:off x="2671665" y="1510794"/>
            <a:ext cx="2693668" cy="952364"/>
          </a:xfrm>
          <a:prstGeom prst="cloudCallout">
            <a:avLst>
              <a:gd name="adj1" fmla="val 47182"/>
              <a:gd name="adj2" fmla="val 76250"/>
            </a:avLst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写在百位上。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45679E-6 L 3.05556E-6 -0.1355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9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46914E-7 L 2.77778E-6 -0.13673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5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00208 -0.13303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666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35802E-6 L 0.00382 -0.13488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67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46914E-6 L -4.16667E-6 -0.12871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3" grpId="0"/>
      <p:bldP spid="41" grpId="0"/>
      <p:bldP spid="42" grpId="0"/>
      <p:bldP spid="43" grpId="0"/>
      <p:bldP spid="47" grpId="0"/>
      <p:bldP spid="53" grpId="0"/>
      <p:bldP spid="53" grpId="1"/>
      <p:bldP spid="53" grpId="2"/>
      <p:bldP spid="58" grpId="0"/>
      <p:bldP spid="59" grpId="0"/>
      <p:bldP spid="59" grpId="1"/>
      <p:bldP spid="59" grpId="2"/>
      <p:bldP spid="61" grpId="0"/>
      <p:bldP spid="61" grpId="1"/>
      <p:bldP spid="62" grpId="0"/>
      <p:bldP spid="63" grpId="0"/>
      <p:bldP spid="63" grpId="1"/>
      <p:bldP spid="65" grpId="0"/>
      <p:bldP spid="65" grpId="1"/>
      <p:bldP spid="66" grpId="0"/>
      <p:bldP spid="66" grpId="1"/>
      <p:bldP spid="67" grpId="0"/>
      <p:bldP spid="67" grpId="1"/>
      <p:bldP spid="3" grpId="0" animBg="1"/>
      <p:bldP spid="40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 bwMode="auto">
          <a:xfrm>
            <a:off x="539552" y="405839"/>
            <a:ext cx="1576748" cy="1013783"/>
            <a:chOff x="1257085" y="967627"/>
            <a:chExt cx="2254465" cy="1450605"/>
          </a:xfrm>
        </p:grpSpPr>
        <p:pic>
          <p:nvPicPr>
            <p:cNvPr id="4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文本框 3"/>
            <p:cNvSpPr txBox="1">
              <a:spLocks noChangeArrowheads="1"/>
            </p:cNvSpPr>
            <p:nvPr/>
          </p:nvSpPr>
          <p:spPr bwMode="auto">
            <a:xfrm>
              <a:off x="1360043" y="1387882"/>
              <a:ext cx="164733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圆角矩形 17"/>
          <p:cNvSpPr/>
          <p:nvPr/>
        </p:nvSpPr>
        <p:spPr>
          <a:xfrm>
            <a:off x="2016211" y="696730"/>
            <a:ext cx="1144482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200" b="1" kern="0" spc="300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rgbClr val="DD27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91881" y="627534"/>
            <a:ext cx="15470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673002" y="627534"/>
            <a:ext cx="1915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=304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35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163564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36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163564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7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163564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0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6225" y="2670696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3" descr="xiaofangkuai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07050" y="2670696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左大括号 33"/>
          <p:cNvSpPr/>
          <p:nvPr/>
        </p:nvSpPr>
        <p:spPr bwMode="auto">
          <a:xfrm rot="-5400000">
            <a:off x="5010498" y="2301380"/>
            <a:ext cx="140241" cy="1431034"/>
          </a:xfrm>
          <a:prstGeom prst="leftBrace">
            <a:avLst>
              <a:gd name="adj1" fmla="val 66500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b="1">
              <a:ea typeface="华文行楷" panose="02010800040101010101" pitchFamily="2" charset="-122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4374544" y="3087017"/>
            <a:ext cx="21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21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27858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22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227858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23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227858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24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92152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5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88" y="292152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27" descr="小方块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292152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247" descr="xiaofangkuai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1188" y="2278584"/>
            <a:ext cx="79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20"/>
          <p:cNvSpPr txBox="1">
            <a:spLocks noChangeArrowheads="1"/>
          </p:cNvSpPr>
          <p:nvPr/>
        </p:nvSpPr>
        <p:spPr bwMode="auto">
          <a:xfrm>
            <a:off x="2073199" y="3978422"/>
            <a:ext cx="5000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份，每份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左大括号 68"/>
          <p:cNvSpPr/>
          <p:nvPr/>
        </p:nvSpPr>
        <p:spPr bwMode="auto">
          <a:xfrm rot="-5400000">
            <a:off x="2321719" y="2554287"/>
            <a:ext cx="71438" cy="2000250"/>
          </a:xfrm>
          <a:prstGeom prst="leftBrace">
            <a:avLst>
              <a:gd name="adj1" fmla="val 66500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800" b="1">
              <a:ea typeface="华文行楷" panose="02010800040101010101" pitchFamily="2" charset="-122"/>
            </a:endParaRPr>
          </a:p>
        </p:txBody>
      </p:sp>
      <p:sp>
        <p:nvSpPr>
          <p:cNvPr id="70" name="TextBox 19"/>
          <p:cNvSpPr txBox="1">
            <a:spLocks noChangeArrowheads="1"/>
          </p:cNvSpPr>
          <p:nvPr/>
        </p:nvSpPr>
        <p:spPr bwMode="auto">
          <a:xfrm>
            <a:off x="1547664" y="3566318"/>
            <a:ext cx="21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900÷3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84218" y="3287072"/>
            <a:ext cx="1987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300+4=304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34" grpId="0" animBg="1"/>
      <p:bldP spid="35" grpId="0"/>
      <p:bldP spid="68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792325" y="2192546"/>
            <a:ext cx="1794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912÷3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67944" y="219736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2792325" y="3053666"/>
            <a:ext cx="51550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答：平均每个班卖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890" y="411510"/>
            <a:ext cx="85426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个班积攒的报纸和矿泉水瓶一共卖了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每个班卖了多少元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 bwMode="auto">
          <a:xfrm>
            <a:off x="1115616" y="1131590"/>
            <a:ext cx="6408712" cy="2304256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/>
          <a:lstStyle/>
          <a:p>
            <a:r>
              <a:rPr lang="zh-CN" altLang="en-US" sz="2800" b="1" dirty="0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三位数除以一位数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商中间有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当被除数的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百位正好除尽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而被除数十位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就在商的十位上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把十位上的数落下来与个位上的数合起来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987574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700427"/>
            <a:ext cx="7344816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624÷6=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816÷4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428÷4=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endParaRPr lang="zh-CN" altLang="zh-CN" sz="28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Box 44"/>
          <p:cNvSpPr txBox="1">
            <a:spLocks noChangeArrowheads="1"/>
          </p:cNvSpPr>
          <p:nvPr/>
        </p:nvSpPr>
        <p:spPr bwMode="auto">
          <a:xfrm>
            <a:off x="2339752" y="1491630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44"/>
          <p:cNvSpPr txBox="1">
            <a:spLocks noChangeArrowheads="1"/>
          </p:cNvSpPr>
          <p:nvPr/>
        </p:nvSpPr>
        <p:spPr bwMode="auto">
          <a:xfrm>
            <a:off x="5076056" y="1491630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TextBox 44"/>
          <p:cNvSpPr txBox="1">
            <a:spLocks noChangeArrowheads="1"/>
          </p:cNvSpPr>
          <p:nvPr/>
        </p:nvSpPr>
        <p:spPr bwMode="auto">
          <a:xfrm>
            <a:off x="7380312" y="1472466"/>
            <a:ext cx="79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3537" y="2294856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59"/>
          <p:cNvSpPr txBox="1"/>
          <p:nvPr/>
        </p:nvSpPr>
        <p:spPr>
          <a:xfrm>
            <a:off x="1663874" y="2485356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624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187624" y="2482181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1673398" y="206845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667049" y="2855243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6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638474" y="3296568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1936924" y="320766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2151921" y="2068457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2195687" y="3207668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33"/>
          <p:cNvSpPr txBox="1"/>
          <p:nvPr/>
        </p:nvSpPr>
        <p:spPr>
          <a:xfrm>
            <a:off x="1919461" y="2055758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71" name="文本框 36"/>
          <p:cNvSpPr txBox="1">
            <a:spLocks noChangeArrowheads="1"/>
          </p:cNvSpPr>
          <p:nvPr/>
        </p:nvSpPr>
        <p:spPr bwMode="auto">
          <a:xfrm>
            <a:off x="2201887" y="3510880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1706737" y="3933304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33"/>
          <p:cNvSpPr txBox="1"/>
          <p:nvPr/>
        </p:nvSpPr>
        <p:spPr>
          <a:xfrm>
            <a:off x="1940100" y="3849662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692416" y="3507854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2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1809" y="2294856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文本框 83"/>
          <p:cNvSpPr txBox="1"/>
          <p:nvPr/>
        </p:nvSpPr>
        <p:spPr>
          <a:xfrm>
            <a:off x="4112146" y="2485356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816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sp>
        <p:nvSpPr>
          <p:cNvPr id="85" name="文本框 84"/>
          <p:cNvSpPr txBox="1">
            <a:spLocks noChangeArrowheads="1"/>
          </p:cNvSpPr>
          <p:nvPr/>
        </p:nvSpPr>
        <p:spPr bwMode="auto">
          <a:xfrm>
            <a:off x="3635896" y="2482181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文本框 85"/>
          <p:cNvSpPr txBox="1">
            <a:spLocks noChangeArrowheads="1"/>
          </p:cNvSpPr>
          <p:nvPr/>
        </p:nvSpPr>
        <p:spPr bwMode="auto">
          <a:xfrm>
            <a:off x="4121670" y="206845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115321" y="2855243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8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4086746" y="3296568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>
            <a:spLocks noChangeArrowheads="1"/>
          </p:cNvSpPr>
          <p:nvPr/>
        </p:nvSpPr>
        <p:spPr bwMode="auto">
          <a:xfrm>
            <a:off x="4385196" y="320766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4600193" y="2068457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4643959" y="3207668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文本框 33"/>
          <p:cNvSpPr txBox="1"/>
          <p:nvPr/>
        </p:nvSpPr>
        <p:spPr>
          <a:xfrm>
            <a:off x="4367733" y="2055758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93" name="文本框 36"/>
          <p:cNvSpPr txBox="1">
            <a:spLocks noChangeArrowheads="1"/>
          </p:cNvSpPr>
          <p:nvPr/>
        </p:nvSpPr>
        <p:spPr bwMode="auto">
          <a:xfrm>
            <a:off x="4650159" y="3510880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155009" y="3933304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33"/>
          <p:cNvSpPr txBox="1"/>
          <p:nvPr/>
        </p:nvSpPr>
        <p:spPr>
          <a:xfrm>
            <a:off x="4388372" y="3849662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139952" y="3507854"/>
            <a:ext cx="10064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1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97315" y="2234784"/>
            <a:ext cx="12588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文本框 97"/>
          <p:cNvSpPr txBox="1"/>
          <p:nvPr/>
        </p:nvSpPr>
        <p:spPr>
          <a:xfrm>
            <a:off x="6457652" y="2425284"/>
            <a:ext cx="12827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428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sp>
        <p:nvSpPr>
          <p:cNvPr id="140" name="文本框 139"/>
          <p:cNvSpPr txBox="1">
            <a:spLocks noChangeArrowheads="1"/>
          </p:cNvSpPr>
          <p:nvPr/>
        </p:nvSpPr>
        <p:spPr bwMode="auto">
          <a:xfrm>
            <a:off x="5981402" y="242210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1" name="文本框 140"/>
          <p:cNvSpPr txBox="1">
            <a:spLocks noChangeArrowheads="1"/>
          </p:cNvSpPr>
          <p:nvPr/>
        </p:nvSpPr>
        <p:spPr bwMode="auto">
          <a:xfrm>
            <a:off x="6467176" y="200838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6460827" y="2795171"/>
            <a:ext cx="4635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600" dirty="0" smtClean="0">
                <a:latin typeface="黑体" panose="02010609060101010101" pitchFamily="49" charset="-122"/>
              </a:rPr>
              <a:t>4</a:t>
            </a:r>
            <a:endParaRPr lang="zh-CN" altLang="en-US" sz="2800" b="1" spc="600" dirty="0">
              <a:latin typeface="黑体" panose="02010609060101010101" pitchFamily="49" charset="-122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6432252" y="3236496"/>
            <a:ext cx="1058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>
            <a:spLocks noChangeArrowheads="1"/>
          </p:cNvSpPr>
          <p:nvPr/>
        </p:nvSpPr>
        <p:spPr bwMode="auto">
          <a:xfrm>
            <a:off x="6730702" y="3147596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5" name="文本框 144"/>
          <p:cNvSpPr txBox="1">
            <a:spLocks noChangeArrowheads="1"/>
          </p:cNvSpPr>
          <p:nvPr/>
        </p:nvSpPr>
        <p:spPr bwMode="auto">
          <a:xfrm>
            <a:off x="6975177" y="1999029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6" name="文本框 145"/>
          <p:cNvSpPr txBox="1">
            <a:spLocks noChangeArrowheads="1"/>
          </p:cNvSpPr>
          <p:nvPr/>
        </p:nvSpPr>
        <p:spPr bwMode="auto">
          <a:xfrm>
            <a:off x="7020272" y="3147596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7" name="文本框 33"/>
          <p:cNvSpPr txBox="1"/>
          <p:nvPr/>
        </p:nvSpPr>
        <p:spPr>
          <a:xfrm>
            <a:off x="6720835" y="2004092"/>
            <a:ext cx="6715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148" name="文本框 36"/>
          <p:cNvSpPr txBox="1">
            <a:spLocks noChangeArrowheads="1"/>
          </p:cNvSpPr>
          <p:nvPr/>
        </p:nvSpPr>
        <p:spPr bwMode="auto">
          <a:xfrm>
            <a:off x="7020272" y="3450808"/>
            <a:ext cx="569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6500515" y="3873232"/>
            <a:ext cx="10572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33"/>
          <p:cNvSpPr txBox="1"/>
          <p:nvPr/>
        </p:nvSpPr>
        <p:spPr>
          <a:xfrm>
            <a:off x="6839098" y="3789590"/>
            <a:ext cx="757238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0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6493096" y="3448288"/>
            <a:ext cx="701079" cy="522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spc="500" dirty="0">
                <a:latin typeface="黑体" panose="02010609060101010101" pitchFamily="49" charset="-122"/>
              </a:rPr>
              <a:t> </a:t>
            </a:r>
            <a:r>
              <a:rPr lang="en-US" altLang="zh-CN" sz="2800" b="1" spc="500" dirty="0" smtClean="0">
                <a:latin typeface="黑体" panose="02010609060101010101" pitchFamily="49" charset="-122"/>
              </a:rPr>
              <a:t>2</a:t>
            </a:r>
            <a:endParaRPr lang="zh-CN" altLang="en-US" sz="2800" b="1" spc="500" dirty="0">
              <a:latin typeface="黑体" panose="02010609060101010101" pitchFamily="49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7" grpId="0"/>
      <p:bldP spid="123" grpId="0"/>
      <p:bldP spid="139" grpId="0"/>
      <p:bldP spid="60" grpId="0"/>
      <p:bldP spid="61" grpId="0"/>
      <p:bldP spid="62" grpId="0"/>
      <p:bldP spid="63" grpId="0"/>
      <p:bldP spid="65" grpId="0"/>
      <p:bldP spid="66" grpId="0"/>
      <p:bldP spid="69" grpId="0"/>
      <p:bldP spid="70" grpId="0"/>
      <p:bldP spid="71" grpId="0"/>
      <p:bldP spid="73" grpId="0"/>
      <p:bldP spid="75" grpId="0"/>
      <p:bldP spid="84" grpId="0"/>
      <p:bldP spid="85" grpId="0"/>
      <p:bldP spid="86" grpId="0"/>
      <p:bldP spid="87" grpId="0"/>
      <p:bldP spid="89" grpId="0"/>
      <p:bldP spid="90" grpId="0"/>
      <p:bldP spid="91" grpId="0"/>
      <p:bldP spid="92" grpId="0"/>
      <p:bldP spid="93" grpId="0"/>
      <p:bldP spid="95" grpId="0"/>
      <p:bldP spid="96" grpId="0"/>
      <p:bldP spid="98" grpId="0"/>
      <p:bldP spid="140" grpId="0"/>
      <p:bldP spid="141" grpId="0"/>
      <p:bldP spid="142" grpId="0"/>
      <p:bldP spid="144" grpId="0"/>
      <p:bldP spid="145" grpId="0"/>
      <p:bldP spid="146" grpId="0"/>
      <p:bldP spid="147" grpId="0"/>
      <p:bldP spid="148" grpId="0"/>
      <p:bldP spid="150" grpId="0"/>
      <p:bldP spid="1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下面的计算正确吗？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3448276" y="3147814"/>
            <a:ext cx="2993676" cy="1038389"/>
            <a:chOff x="2366021" y="1091504"/>
            <a:chExt cx="2965708" cy="667083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482183" y="1217437"/>
              <a:ext cx="2737249" cy="415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商中间漏写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。中间除不尽的也要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 bwMode="auto">
          <a:xfrm>
            <a:off x="3201592" y="1203598"/>
            <a:ext cx="3233553" cy="1296144"/>
            <a:chOff x="1898976" y="1037245"/>
            <a:chExt cx="3625754" cy="1039173"/>
          </a:xfrm>
          <a:noFill/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1898976" y="1037245"/>
              <a:ext cx="3625754" cy="103917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2128459" y="1172297"/>
              <a:ext cx="3212142" cy="7402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计算时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必须记牢“除到被除数的哪一位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不够商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就对着那一位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OT322.eps" descr="id:2147501857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043608" y="1345977"/>
            <a:ext cx="1144729" cy="2494082"/>
          </a:xfrm>
          <a:prstGeom prst="rect">
            <a:avLst/>
          </a:prstGeom>
        </p:spPr>
      </p:pic>
      <p:pic>
        <p:nvPicPr>
          <p:cNvPr id="22" name="T323.eps" descr="id:2147501864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499992" y="1635646"/>
            <a:ext cx="1122328" cy="24700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442910" y="2602304"/>
            <a:ext cx="688930" cy="176964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020271" y="1131591"/>
            <a:ext cx="891729" cy="158417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ags/tag1.xml><?xml version="1.0" encoding="utf-8"?>
<p:tagLst xmlns:p="http://schemas.openxmlformats.org/presentationml/2006/main">
  <p:tag name="KSO_WPP_MARK_KEY" val="d081dbb2-8eef-46b3-b62e-e9cedbac043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全屏显示(16:9)</PresentationFormat>
  <Paragraphs>328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等线</vt:lpstr>
      <vt:lpstr>华文行楷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2023-02-03T07:12:33Z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D71113F1B8524231A289860EF57F77AA</vt:lpwstr>
  </property>
</Properties>
</file>