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519" r:id="rId6"/>
    <p:sldId id="523" r:id="rId7"/>
    <p:sldId id="520" r:id="rId8"/>
    <p:sldId id="537" r:id="rId9"/>
    <p:sldId id="538" r:id="rId10"/>
    <p:sldId id="539" r:id="rId11"/>
    <p:sldId id="518" r:id="rId12"/>
    <p:sldId id="515" r:id="rId13"/>
    <p:sldId id="534" r:id="rId14"/>
    <p:sldId id="540" r:id="rId15"/>
    <p:sldId id="541" r:id="rId16"/>
    <p:sldId id="536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9A0"/>
    <a:srgbClr val="B8DA86"/>
    <a:srgbClr val="FF0000"/>
    <a:srgbClr val="009900"/>
    <a:srgbClr val="0000F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节约（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3" name="矩形 22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6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单圆角矩形 33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1257954"/>
            <a:ext cx="9143999" cy="142346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节 约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0117" y="555526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除法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圆角矩形 43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9" name="组合 48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1" y="339502"/>
            <a:ext cx="82545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玩具厂要生产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362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个玩具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计划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天完成。平均每天生产多少个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754915" y="3200658"/>
            <a:ext cx="3747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)……2(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259632" y="3867894"/>
            <a:ext cx="60685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答：平均每天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691680" y="3193219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362÷3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095836" y="483518"/>
            <a:ext cx="1044116" cy="36004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5974709" y="528958"/>
            <a:ext cx="541507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grpSp>
        <p:nvGrpSpPr>
          <p:cNvPr id="30" name="组合 29"/>
          <p:cNvGrpSpPr/>
          <p:nvPr/>
        </p:nvGrpSpPr>
        <p:grpSpPr>
          <a:xfrm flipH="1">
            <a:off x="3315448" y="1468556"/>
            <a:ext cx="2912736" cy="887170"/>
            <a:chOff x="2809155" y="3674908"/>
            <a:chExt cx="2952488" cy="871918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roundRect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809155" y="3674908"/>
              <a:ext cx="2952488" cy="736754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7315" y="223478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44"/>
          <p:cNvSpPr txBox="1"/>
          <p:nvPr/>
        </p:nvSpPr>
        <p:spPr>
          <a:xfrm>
            <a:off x="6457652" y="242528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362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981402" y="242210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6467176" y="200838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60827" y="279517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3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432252" y="323649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6730702" y="314759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973245" y="1996416"/>
            <a:ext cx="285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33"/>
          <p:cNvSpPr txBox="1"/>
          <p:nvPr/>
        </p:nvSpPr>
        <p:spPr>
          <a:xfrm>
            <a:off x="6720835" y="2004092"/>
            <a:ext cx="32577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 smtClean="0">
                <a:latin typeface="黑体" panose="02010609060101010101" pitchFamily="49" charset="-122"/>
              </a:rPr>
              <a:t>2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500515" y="387323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33"/>
          <p:cNvSpPr txBox="1"/>
          <p:nvPr/>
        </p:nvSpPr>
        <p:spPr>
          <a:xfrm>
            <a:off x="6839098" y="378959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2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493096" y="3448288"/>
            <a:ext cx="701079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6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1818263"/>
            <a:ext cx="2631881" cy="1545575"/>
            <a:chOff x="683568" y="1818263"/>
            <a:chExt cx="2631881" cy="1545575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547665" y="2083189"/>
              <a:ext cx="1767784" cy="412980"/>
            </a:xfrm>
            <a:prstGeom prst="wedgeRoundRectCallout">
              <a:avLst>
                <a:gd name="adj1" fmla="val -70873"/>
                <a:gd name="adj2" fmla="val -20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用除法计算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83568" y="1818263"/>
              <a:ext cx="1078506" cy="1545575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 animBg="1"/>
      <p:bldP spid="28" grpId="0" animBg="1"/>
      <p:bldP spid="45" grpId="0"/>
      <p:bldP spid="46" grpId="0"/>
      <p:bldP spid="47" grpId="0"/>
      <p:bldP spid="48" grpId="0"/>
      <p:bldP spid="50" grpId="0"/>
      <p:bldP spid="51" grpId="0"/>
      <p:bldP spid="53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5" y="339502"/>
            <a:ext cx="78488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箱苹果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现在要用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辆马车运走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要装多少箱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916540" y="2731582"/>
            <a:ext cx="1857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722409" y="3651870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：平均每辆马车要装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835696" y="2728944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318÷3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799692" y="440400"/>
            <a:ext cx="1044116" cy="40315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5436096" y="483518"/>
            <a:ext cx="720080" cy="36004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grpSp>
        <p:nvGrpSpPr>
          <p:cNvPr id="30" name="组合 29"/>
          <p:cNvGrpSpPr/>
          <p:nvPr/>
        </p:nvGrpSpPr>
        <p:grpSpPr>
          <a:xfrm flipH="1">
            <a:off x="3407838" y="1563638"/>
            <a:ext cx="2820346" cy="942474"/>
            <a:chOff x="2880211" y="3712388"/>
            <a:chExt cx="2858837" cy="834438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roundRect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880211" y="3712388"/>
              <a:ext cx="2858837" cy="736754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 bwMode="auto">
          <a:xfrm>
            <a:off x="647760" y="1347614"/>
            <a:ext cx="442829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7315" y="223478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44"/>
          <p:cNvSpPr txBox="1"/>
          <p:nvPr/>
        </p:nvSpPr>
        <p:spPr>
          <a:xfrm>
            <a:off x="6457652" y="242528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318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981402" y="242210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6467176" y="200838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60827" y="279517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3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432252" y="323649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6730702" y="314759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973245" y="201585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6989465" y="314759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33"/>
          <p:cNvSpPr txBox="1"/>
          <p:nvPr/>
        </p:nvSpPr>
        <p:spPr>
          <a:xfrm>
            <a:off x="6720835" y="2004092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4" name="文本框 36"/>
          <p:cNvSpPr txBox="1">
            <a:spLocks noChangeArrowheads="1"/>
          </p:cNvSpPr>
          <p:nvPr/>
        </p:nvSpPr>
        <p:spPr bwMode="auto">
          <a:xfrm>
            <a:off x="6995665" y="345080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500515" y="387323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33"/>
          <p:cNvSpPr txBox="1"/>
          <p:nvPr/>
        </p:nvSpPr>
        <p:spPr>
          <a:xfrm>
            <a:off x="6733878" y="378959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493096" y="3448288"/>
            <a:ext cx="701079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1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552" y="1563638"/>
            <a:ext cx="2664296" cy="1545575"/>
            <a:chOff x="539552" y="1563638"/>
            <a:chExt cx="2664296" cy="1545575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475656" y="1851670"/>
              <a:ext cx="1728192" cy="412980"/>
            </a:xfrm>
            <a:prstGeom prst="wedgeRoundRectCallout">
              <a:avLst>
                <a:gd name="adj1" fmla="val -70873"/>
                <a:gd name="adj2" fmla="val -20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用除法计算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9552" y="1563638"/>
              <a:ext cx="1078506" cy="1545575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 animBg="1"/>
      <p:bldP spid="28" grpId="0" animBg="1"/>
      <p:bldP spid="45" grpId="0"/>
      <p:bldP spid="46" grpId="0"/>
      <p:bldP spid="47" grpId="0"/>
      <p:bldP spid="48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552" y="339502"/>
            <a:ext cx="36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用竖式计算并验算。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412395"/>
            <a:ext cx="7200800" cy="30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749÷7=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981÷9=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Box 44"/>
          <p:cNvSpPr txBox="1">
            <a:spLocks noChangeArrowheads="1"/>
          </p:cNvSpPr>
          <p:nvPr/>
        </p:nvSpPr>
        <p:spPr bwMode="auto">
          <a:xfrm>
            <a:off x="2465924" y="1131590"/>
            <a:ext cx="10979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44"/>
          <p:cNvSpPr txBox="1">
            <a:spLocks noChangeArrowheads="1"/>
          </p:cNvSpPr>
          <p:nvPr/>
        </p:nvSpPr>
        <p:spPr bwMode="auto">
          <a:xfrm>
            <a:off x="6301309" y="1131590"/>
            <a:ext cx="11510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87513" y="200682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本框 59"/>
          <p:cNvSpPr txBox="1"/>
          <p:nvPr/>
        </p:nvSpPr>
        <p:spPr>
          <a:xfrm>
            <a:off x="1447850" y="219732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749</a:t>
            </a:r>
            <a:endParaRPr lang="zh-CN" altLang="en-US" sz="28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120180" y="2139702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1457374" y="178042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451025" y="256721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422450" y="300853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1720900" y="291963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1984276" y="178042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1979663" y="291963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33"/>
          <p:cNvSpPr txBox="1"/>
          <p:nvPr/>
        </p:nvSpPr>
        <p:spPr>
          <a:xfrm>
            <a:off x="1703437" y="1767726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36"/>
          <p:cNvSpPr txBox="1">
            <a:spLocks noChangeArrowheads="1"/>
          </p:cNvSpPr>
          <p:nvPr/>
        </p:nvSpPr>
        <p:spPr bwMode="auto">
          <a:xfrm>
            <a:off x="1985863" y="322284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1490713" y="364527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33"/>
          <p:cNvSpPr txBox="1"/>
          <p:nvPr/>
        </p:nvSpPr>
        <p:spPr>
          <a:xfrm>
            <a:off x="1724076" y="356163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476393" y="3219822"/>
            <a:ext cx="690772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29163" y="200682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文本框 83"/>
          <p:cNvSpPr txBox="1"/>
          <p:nvPr/>
        </p:nvSpPr>
        <p:spPr>
          <a:xfrm>
            <a:off x="5089500" y="219732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981</a:t>
            </a:r>
            <a:endParaRPr lang="zh-CN" altLang="en-US" sz="28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4720580" y="2139702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5099024" y="178042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092675" y="256721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064100" y="300853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>
            <a:spLocks noChangeArrowheads="1"/>
          </p:cNvSpPr>
          <p:nvPr/>
        </p:nvSpPr>
        <p:spPr bwMode="auto">
          <a:xfrm>
            <a:off x="5362550" y="291963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5580112" y="178042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5621313" y="291963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33"/>
          <p:cNvSpPr txBox="1"/>
          <p:nvPr/>
        </p:nvSpPr>
        <p:spPr>
          <a:xfrm>
            <a:off x="5345087" y="1767726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36"/>
          <p:cNvSpPr txBox="1">
            <a:spLocks noChangeArrowheads="1"/>
          </p:cNvSpPr>
          <p:nvPr/>
        </p:nvSpPr>
        <p:spPr bwMode="auto">
          <a:xfrm>
            <a:off x="5626567" y="3219822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132363" y="364527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33"/>
          <p:cNvSpPr txBox="1"/>
          <p:nvPr/>
        </p:nvSpPr>
        <p:spPr>
          <a:xfrm>
            <a:off x="5365726" y="356163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zh-CN" altLang="en-US" sz="2800" b="1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117306" y="3219822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185426" y="2362088"/>
            <a:ext cx="1188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987824" y="2826272"/>
            <a:ext cx="1332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  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059832" y="3344276"/>
            <a:ext cx="1260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3527044" y="3272666"/>
            <a:ext cx="93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185426" y="3272666"/>
            <a:ext cx="93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7694" y="194694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749545" y="2362088"/>
            <a:ext cx="1188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587107" y="2826272"/>
            <a:ext cx="1369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  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6623951" y="3344276"/>
            <a:ext cx="1260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7091163" y="3236762"/>
            <a:ext cx="93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749545" y="3272666"/>
            <a:ext cx="93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231813" y="194694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7" grpId="0"/>
      <p:bldP spid="123" grpId="0"/>
      <p:bldP spid="60" grpId="0"/>
      <p:bldP spid="61" grpId="0"/>
      <p:bldP spid="62" grpId="0"/>
      <p:bldP spid="63" grpId="0"/>
      <p:bldP spid="65" grpId="0"/>
      <p:bldP spid="66" grpId="0"/>
      <p:bldP spid="69" grpId="0"/>
      <p:bldP spid="70" grpId="0"/>
      <p:bldP spid="71" grpId="0"/>
      <p:bldP spid="73" grpId="0"/>
      <p:bldP spid="75" grpId="0"/>
      <p:bldP spid="84" grpId="0"/>
      <p:bldP spid="85" grpId="0"/>
      <p:bldP spid="86" grpId="0"/>
      <p:bldP spid="87" grpId="0"/>
      <p:bldP spid="89" grpId="0"/>
      <p:bldP spid="90" grpId="0"/>
      <p:bldP spid="91" grpId="0"/>
      <p:bldP spid="92" grpId="0"/>
      <p:bldP spid="93" grpId="0"/>
      <p:bldP spid="95" grpId="0"/>
      <p:bldP spid="96" grpId="0"/>
      <p:bldP spid="55" grpId="0"/>
      <p:bldP spid="56" grpId="0"/>
      <p:bldP spid="58" grpId="0"/>
      <p:bldP spid="67" grpId="0"/>
      <p:bldP spid="8" grpId="0"/>
      <p:bldP spid="68" grpId="0"/>
      <p:bldP spid="74" grpId="0"/>
      <p:bldP spid="77" grpId="0"/>
      <p:bldP spid="78" grpId="0"/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611560" y="948665"/>
            <a:ext cx="818256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班同学到海边游玩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他们分成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个组比赛捡贝壳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。一共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捡了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424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平均每组捡了多少个贝壳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3650955" y="2142340"/>
            <a:ext cx="1857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304923" y="3848730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：平均每组捡了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个贝壳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2570111" y="2139702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424÷4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3040870" y="123478"/>
            <a:ext cx="2824235" cy="896943"/>
            <a:chOff x="2901913" y="3655238"/>
            <a:chExt cx="2862779" cy="891588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roundRect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904993" y="3655238"/>
              <a:ext cx="2859699" cy="736754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424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24017" y="223478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44"/>
          <p:cNvSpPr txBox="1"/>
          <p:nvPr/>
        </p:nvSpPr>
        <p:spPr>
          <a:xfrm>
            <a:off x="5984354" y="242528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424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508104" y="242210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5993878" y="200838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987529" y="279517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4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958954" y="323649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6257404" y="314759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499947" y="201585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6516167" y="314759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33"/>
          <p:cNvSpPr txBox="1"/>
          <p:nvPr/>
        </p:nvSpPr>
        <p:spPr>
          <a:xfrm>
            <a:off x="6247537" y="2004092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4" name="文本框 36"/>
          <p:cNvSpPr txBox="1">
            <a:spLocks noChangeArrowheads="1"/>
          </p:cNvSpPr>
          <p:nvPr/>
        </p:nvSpPr>
        <p:spPr bwMode="auto">
          <a:xfrm>
            <a:off x="6522367" y="345080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027217" y="387323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33"/>
          <p:cNvSpPr txBox="1"/>
          <p:nvPr/>
        </p:nvSpPr>
        <p:spPr>
          <a:xfrm>
            <a:off x="6260580" y="378959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019798" y="3448288"/>
            <a:ext cx="701079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2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69625" y="2650120"/>
            <a:ext cx="1188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08304" y="3114304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   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344031" y="3632308"/>
            <a:ext cx="1260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7811243" y="3560698"/>
            <a:ext cx="93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69625" y="3560698"/>
            <a:ext cx="937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51893" y="223497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验算：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3528" y="2429744"/>
            <a:ext cx="2794017" cy="1582166"/>
            <a:chOff x="323528" y="2429744"/>
            <a:chExt cx="2794017" cy="1582166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403648" y="2659253"/>
              <a:ext cx="1713897" cy="412980"/>
            </a:xfrm>
            <a:prstGeom prst="wedgeRoundRectCallout">
              <a:avLst>
                <a:gd name="adj1" fmla="val -70873"/>
                <a:gd name="adj2" fmla="val -20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用除法计算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3528" y="2429744"/>
              <a:ext cx="1104039" cy="1582166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45" grpId="0"/>
      <p:bldP spid="46" grpId="0"/>
      <p:bldP spid="47" grpId="0"/>
      <p:bldP spid="48" grpId="0"/>
      <p:bldP spid="50" grpId="0"/>
      <p:bldP spid="51" grpId="0"/>
      <p:bldP spid="52" grpId="0"/>
      <p:bldP spid="53" grpId="0"/>
      <p:bldP spid="54" grpId="0"/>
      <p:bldP spid="56" grpId="0"/>
      <p:bldP spid="57" grpId="0"/>
      <p:bldP spid="35" grpId="0"/>
      <p:bldP spid="38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2" y="1033055"/>
            <a:ext cx="29994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J13.eps" descr="id:214750189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347864" y="1577682"/>
            <a:ext cx="1224136" cy="2218204"/>
          </a:xfrm>
          <a:prstGeom prst="rect">
            <a:avLst/>
          </a:prstGeom>
        </p:spPr>
      </p:pic>
      <p:grpSp>
        <p:nvGrpSpPr>
          <p:cNvPr id="19" name="组合 4"/>
          <p:cNvGrpSpPr/>
          <p:nvPr/>
        </p:nvGrpSpPr>
        <p:grpSpPr bwMode="auto">
          <a:xfrm>
            <a:off x="4929812" y="1563638"/>
            <a:ext cx="3170580" cy="1161208"/>
            <a:chOff x="2146780" y="905705"/>
            <a:chExt cx="3184949" cy="2523434"/>
          </a:xfrm>
          <a:noFill/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>
              <a:off x="2146780" y="905705"/>
              <a:ext cx="3184949" cy="2523434"/>
            </a:xfrm>
            <a:prstGeom prst="wedgeRoundRectCallout">
              <a:avLst>
                <a:gd name="adj1" fmla="val -75793"/>
                <a:gd name="adj2" fmla="val 9012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2171767" y="963754"/>
              <a:ext cx="3159962" cy="173966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商的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十位上是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且被除数十位上的数没有落下来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说明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被除数的十位上是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79912" y="243423"/>
            <a:ext cx="3456384" cy="1226163"/>
            <a:chOff x="3428958" y="-2603"/>
            <a:chExt cx="3672408" cy="1226163"/>
          </a:xfrm>
          <a:noFill/>
        </p:grpSpPr>
        <p:sp>
          <p:nvSpPr>
            <p:cNvPr id="23" name="云形标注 22"/>
            <p:cNvSpPr/>
            <p:nvPr/>
          </p:nvSpPr>
          <p:spPr>
            <a:xfrm flipH="1">
              <a:off x="3445544" y="48848"/>
              <a:ext cx="3418373" cy="1174712"/>
            </a:xfrm>
            <a:prstGeom prst="wedgeRoundRectCallout">
              <a:avLst>
                <a:gd name="adj1" fmla="val 44590"/>
                <a:gd name="adj2" fmla="val 62500"/>
                <a:gd name="adj3" fmla="val 16667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428958" y="-2603"/>
              <a:ext cx="3672408" cy="1123712"/>
            </a:xfrm>
            <a:prstGeom prst="wedgeRoundRectCallou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百位上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没有余数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说明商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的百位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上的数与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除数的乘积是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可以知道商的百位上是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611022" y="1491630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11022" y="2267262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15615" y="1836857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467544" y="3051735"/>
            <a:ext cx="3168353" cy="1464231"/>
            <a:chOff x="2898785" y="3718652"/>
            <a:chExt cx="2788187" cy="886332"/>
          </a:xfrm>
          <a:noFill/>
        </p:grpSpPr>
        <p:sp>
          <p:nvSpPr>
            <p:cNvPr id="32" name="AutoShape 27"/>
            <p:cNvSpPr>
              <a:spLocks noChangeArrowheads="1"/>
            </p:cNvSpPr>
            <p:nvPr/>
          </p:nvSpPr>
          <p:spPr bwMode="auto">
            <a:xfrm>
              <a:off x="2901914" y="3784756"/>
              <a:ext cx="2785058" cy="762071"/>
            </a:xfrm>
            <a:prstGeom prst="wedgeRoundRectCallout">
              <a:avLst>
                <a:gd name="adj1" fmla="val -70987"/>
                <a:gd name="adj2" fmla="val 9739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0800000">
              <a:off x="2898785" y="3718652"/>
              <a:ext cx="2713255" cy="886332"/>
            </a:xfrm>
            <a:prstGeom prst="wedgeRoundRectCallou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个位上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没有余数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说明被除数个位上的数等于除数和商个位上的数的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2×2=4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261937" y="2665604"/>
            <a:ext cx="2789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54029" y="2991885"/>
            <a:ext cx="2789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65239" y="1855819"/>
            <a:ext cx="2789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拓展应用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5" grpId="0"/>
      <p:bldP spid="26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067694"/>
            <a:ext cx="6912768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商末尾有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的算式时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除到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的十位正好除尽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而被除数个位上的数又比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不必再除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直接在商的个位上写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被除数个位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数落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余数的除法的验算方法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计算结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是否等于被除数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计算结果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否则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是错误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4" y="492072"/>
            <a:ext cx="366859" cy="456338"/>
          </a:xfrm>
          <a:prstGeom prst="rect">
            <a:avLst/>
          </a:prstGeom>
        </p:spPr>
      </p:pic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4701" y="483518"/>
            <a:ext cx="366859" cy="456338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699792" y="1601237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90463"/>
            <a:ext cx="7832682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学校用卖废品的钱买了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支笔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送给手拉手的乡村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小学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个班的小朋友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平均每个班多少支笔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还剩几支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220072" y="2436359"/>
            <a:ext cx="2008804" cy="603290"/>
            <a:chOff x="2961870" y="3745392"/>
            <a:chExt cx="2938290" cy="909497"/>
          </a:xfrm>
          <a:noFill/>
        </p:grpSpPr>
        <p:sp>
          <p:nvSpPr>
            <p:cNvPr id="66" name="AutoShape 27"/>
            <p:cNvSpPr>
              <a:spLocks noChangeArrowheads="1"/>
            </p:cNvSpPr>
            <p:nvPr/>
          </p:nvSpPr>
          <p:spPr bwMode="auto">
            <a:xfrm>
              <a:off x="2961870" y="3745392"/>
              <a:ext cx="2938290" cy="909497"/>
            </a:xfrm>
            <a:prstGeom prst="cloudCallout">
              <a:avLst>
                <a:gd name="adj1" fmla="val 77230"/>
                <a:gd name="adj2" fmla="val 30525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067197" y="3809840"/>
              <a:ext cx="2738490" cy="69598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除法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11959" y="195486"/>
            <a:ext cx="3024337" cy="919401"/>
            <a:chOff x="2887782" y="3689402"/>
            <a:chExt cx="2799189" cy="919401"/>
          </a:xfrm>
          <a:noFill/>
        </p:grpSpPr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roundRect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887782" y="3689402"/>
              <a:ext cx="2792321" cy="919401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522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支笔平均分成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384963" y="3128650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522÷4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805933" y="1144270"/>
            <a:ext cx="1134219" cy="419368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17" name="圆角矩形 16"/>
          <p:cNvSpPr/>
          <p:nvPr/>
        </p:nvSpPr>
        <p:spPr>
          <a:xfrm>
            <a:off x="2933726" y="1851670"/>
            <a:ext cx="1062210" cy="419368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236296" y="2436718"/>
            <a:ext cx="1199668" cy="171920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1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308014" y="699542"/>
            <a:ext cx="2424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=130……2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84959" y="699542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522÷4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6851" y="1661015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/>
          <p:cNvSpPr txBox="1"/>
          <p:nvPr/>
        </p:nvSpPr>
        <p:spPr>
          <a:xfrm>
            <a:off x="3007188" y="1851515"/>
            <a:ext cx="12827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 smtClean="0">
                <a:latin typeface="黑体" panose="02010609060101010101" pitchFamily="49" charset="-122"/>
              </a:rPr>
              <a:t>522</a:t>
            </a:r>
            <a:endParaRPr lang="zh-CN" altLang="en-US" sz="3200" b="1" spc="600" dirty="0">
              <a:latin typeface="黑体" panose="02010609060101010101" pitchFamily="49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2632348" y="1779662"/>
            <a:ext cx="57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3016712" y="1434617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010363" y="2221402"/>
            <a:ext cx="4635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 smtClean="0">
                <a:latin typeface="黑体" panose="02010609060101010101" pitchFamily="49" charset="-122"/>
              </a:rPr>
              <a:t>4</a:t>
            </a:r>
            <a:endParaRPr lang="zh-CN" altLang="en-US" sz="3200" b="1" spc="600" dirty="0">
              <a:latin typeface="黑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981788" y="2662727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3026958" y="2499742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3640460" y="1434617"/>
            <a:ext cx="57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33"/>
          <p:cNvSpPr txBox="1"/>
          <p:nvPr/>
        </p:nvSpPr>
        <p:spPr>
          <a:xfrm>
            <a:off x="3324424" y="1419622"/>
            <a:ext cx="6715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500" dirty="0" smtClean="0">
                <a:latin typeface="黑体" panose="02010609060101010101" pitchFamily="49" charset="-122"/>
              </a:rPr>
              <a:t>3</a:t>
            </a:r>
            <a:endParaRPr lang="zh-CN" altLang="en-US" sz="3200" b="1" spc="500" dirty="0">
              <a:latin typeface="黑体" panose="02010609060101010101" pitchFamily="49" charset="-122"/>
            </a:endParaRPr>
          </a:p>
        </p:txBody>
      </p:sp>
      <p:grpSp>
        <p:nvGrpSpPr>
          <p:cNvPr id="32" name="组合 4"/>
          <p:cNvGrpSpPr/>
          <p:nvPr/>
        </p:nvGrpSpPr>
        <p:grpSpPr bwMode="auto">
          <a:xfrm>
            <a:off x="4205810" y="1415154"/>
            <a:ext cx="1443433" cy="400110"/>
            <a:chOff x="2366021" y="1081229"/>
            <a:chExt cx="2965708" cy="684326"/>
          </a:xfrm>
          <a:noFill/>
        </p:grpSpPr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2526606" y="1081229"/>
              <a:ext cx="2367187" cy="6843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占位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云形标注 53"/>
          <p:cNvSpPr/>
          <p:nvPr/>
        </p:nvSpPr>
        <p:spPr>
          <a:xfrm>
            <a:off x="514965" y="1194887"/>
            <a:ext cx="2256835" cy="1232847"/>
          </a:xfrm>
          <a:prstGeom prst="cloudCallout">
            <a:avLst>
              <a:gd name="adj1" fmla="val 47182"/>
              <a:gd name="adj2" fmla="val 76250"/>
            </a:avLst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先用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4,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写在百位上。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3282007" y="2499742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3024869" y="2787774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3282007" y="2787774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046875" y="3306061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3635896" y="3147814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3640460" y="3435846"/>
            <a:ext cx="57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102438" y="3954133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642047" y="3848075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49243" y="1586712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36"/>
          <p:cNvSpPr txBox="1"/>
          <p:nvPr/>
        </p:nvSpPr>
        <p:spPr>
          <a:xfrm>
            <a:off x="5809580" y="1777212"/>
            <a:ext cx="12827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 smtClean="0">
                <a:latin typeface="黑体" panose="02010609060101010101" pitchFamily="49" charset="-122"/>
              </a:rPr>
              <a:t>522</a:t>
            </a:r>
            <a:endParaRPr lang="zh-CN" altLang="en-US" sz="3200" b="1" spc="600" dirty="0">
              <a:latin typeface="黑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333330" y="1774037"/>
            <a:ext cx="57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819104" y="1360314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812755" y="2147099"/>
            <a:ext cx="4635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 smtClean="0">
                <a:latin typeface="黑体" panose="02010609060101010101" pitchFamily="49" charset="-122"/>
              </a:rPr>
              <a:t>4</a:t>
            </a:r>
            <a:endParaRPr lang="zh-CN" altLang="en-US" sz="3200" b="1" spc="600" dirty="0">
              <a:latin typeface="黑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784180" y="2588424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5829350" y="2427734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6314714" y="1360314"/>
            <a:ext cx="57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文本框 33"/>
          <p:cNvSpPr txBox="1"/>
          <p:nvPr/>
        </p:nvSpPr>
        <p:spPr>
          <a:xfrm>
            <a:off x="6084168" y="1347614"/>
            <a:ext cx="7421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500" dirty="0" smtClean="0">
                <a:latin typeface="黑体" panose="02010609060101010101" pitchFamily="49" charset="-122"/>
              </a:rPr>
              <a:t>3</a:t>
            </a:r>
            <a:endParaRPr lang="zh-CN" altLang="en-US" sz="3200" b="1" spc="500" dirty="0">
              <a:latin typeface="黑体" panose="02010609060101010101" pitchFamily="49" charset="-122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6162327" y="2427734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5827261" y="2715766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6162327" y="2715766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849267" y="3231758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6522367" y="3131483"/>
            <a:ext cx="569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13687" y="2594941"/>
            <a:ext cx="1359355" cy="369332"/>
            <a:chOff x="4248638" y="3077675"/>
            <a:chExt cx="1359355" cy="369332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4248638" y="3363838"/>
              <a:ext cx="1359355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4248639" y="3077675"/>
              <a:ext cx="113165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简便写法</a:t>
              </a:r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1" name="图片 7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3" grpId="0"/>
      <p:bldP spid="41" grpId="0"/>
      <p:bldP spid="42" grpId="0"/>
      <p:bldP spid="43" grpId="0"/>
      <p:bldP spid="47" grpId="0"/>
      <p:bldP spid="53" grpId="0"/>
      <p:bldP spid="58" grpId="0"/>
      <p:bldP spid="62" grpId="0"/>
      <p:bldP spid="54" grpId="0" animBg="1"/>
      <p:bldP spid="44" grpId="0"/>
      <p:bldP spid="45" grpId="0"/>
      <p:bldP spid="46" grpId="0"/>
      <p:bldP spid="49" grpId="0"/>
      <p:bldP spid="50" grpId="0"/>
      <p:bldP spid="55" grpId="0"/>
      <p:bldP spid="37" grpId="0"/>
      <p:bldP spid="38" grpId="0"/>
      <p:bldP spid="40" grpId="0"/>
      <p:bldP spid="56" grpId="0"/>
      <p:bldP spid="59" grpId="0"/>
      <p:bldP spid="60" grpId="0"/>
      <p:bldP spid="61" grpId="0"/>
      <p:bldP spid="63" grpId="0"/>
      <p:bldP spid="64" grpId="0"/>
      <p:bldP spid="65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483768" y="2486209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522÷4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30815" y="2491031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)……2(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1979712" y="3355127"/>
            <a:ext cx="64807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答：平均每个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支笔，还剩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339502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学校用卖废品的钱买了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支笔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送给手拉手的乡村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小学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个班的小朋友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平均每个班多少支笔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还剩几支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 bwMode="auto">
          <a:xfrm>
            <a:off x="1043608" y="1059582"/>
            <a:ext cx="7128792" cy="2736304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商末尾有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的算式时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除到被除数的十位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正好除尽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而被除数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上的数又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比除数小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就不必再除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直接在商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的个位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个位上的数落下来作为余数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348" y="339502"/>
            <a:ext cx="59358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他们算得对吗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想一想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说一说。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9529" y="1203598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502÷2=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0821" y="2129379"/>
            <a:ext cx="28701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502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大得多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商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肯定超过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不对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。所以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第一个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竖式是错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endParaRPr lang="zh-CN" altLang="zh-CN" sz="20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548692" y="1754845"/>
            <a:ext cx="2088232" cy="2313526"/>
          </a:xfrm>
          <a:prstGeom prst="round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18" name="矩形 17"/>
          <p:cNvSpPr/>
          <p:nvPr/>
        </p:nvSpPr>
        <p:spPr>
          <a:xfrm>
            <a:off x="5548692" y="1795036"/>
            <a:ext cx="17411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200÷2=100,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J15.eps" descr="id:214750172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3608" y="1856482"/>
            <a:ext cx="4083197" cy="2167097"/>
          </a:xfrm>
          <a:prstGeom prst="rect">
            <a:avLst/>
          </a:prstGeom>
          <a:noFill/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1734347"/>
            <a:ext cx="1476190" cy="1942857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539553" y="339502"/>
            <a:ext cx="3168351" cy="646986"/>
          </a:xfrm>
          <a:prstGeom prst="round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验算第二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个竖式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3174995" y="905952"/>
            <a:ext cx="1576748" cy="1013782"/>
            <a:chOff x="1257085" y="967627"/>
            <a:chExt cx="2254465" cy="1450605"/>
          </a:xfrm>
        </p:grpSpPr>
        <p:pic>
          <p:nvPicPr>
            <p:cNvPr id="25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文本框 3"/>
            <p:cNvSpPr txBox="1">
              <a:spLocks noChangeArrowheads="1"/>
            </p:cNvSpPr>
            <p:nvPr/>
          </p:nvSpPr>
          <p:spPr bwMode="auto">
            <a:xfrm>
              <a:off x="1504256" y="1337850"/>
              <a:ext cx="164733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圆角矩形 17"/>
          <p:cNvSpPr/>
          <p:nvPr/>
        </p:nvSpPr>
        <p:spPr>
          <a:xfrm>
            <a:off x="4651655" y="1196843"/>
            <a:ext cx="2646292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200" b="1" kern="0" spc="300" noProof="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用乘法验算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13618" y="1894444"/>
            <a:ext cx="1386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2 0 6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16016" y="2358628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   2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88024" y="2876632"/>
            <a:ext cx="1260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362971" y="2805022"/>
            <a:ext cx="93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13618" y="2805022"/>
            <a:ext cx="93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19830" y="3123206"/>
            <a:ext cx="4867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  <p:bldP spid="30" grpId="0"/>
      <p:bldP spid="31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1311913"/>
            <a:ext cx="1476190" cy="194285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 bwMode="auto">
          <a:xfrm>
            <a:off x="3174995" y="483518"/>
            <a:ext cx="1576748" cy="1013782"/>
            <a:chOff x="1257085" y="967627"/>
            <a:chExt cx="2254465" cy="1450605"/>
          </a:xfrm>
        </p:grpSpPr>
        <p:pic>
          <p:nvPicPr>
            <p:cNvPr id="25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文本框 3"/>
            <p:cNvSpPr txBox="1">
              <a:spLocks noChangeArrowheads="1"/>
            </p:cNvSpPr>
            <p:nvPr/>
          </p:nvSpPr>
          <p:spPr bwMode="auto">
            <a:xfrm>
              <a:off x="1401298" y="1337850"/>
              <a:ext cx="1711104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圆角矩形 17"/>
          <p:cNvSpPr/>
          <p:nvPr/>
        </p:nvSpPr>
        <p:spPr>
          <a:xfrm>
            <a:off x="4651655" y="774409"/>
            <a:ext cx="2368617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kumimoji="0" lang="zh-CN" altLang="en-US" sz="3200" b="1" i="0" u="none" strike="noStrike" kern="0" cap="none" spc="300" normalizeH="0" baseline="0" noProof="0" dirty="0" smtClean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再算一遍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1889" y="1382597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832226" y="1573097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502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355976" y="1569922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841750" y="1156199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35401" y="1942984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4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806826" y="2384309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851996" y="229816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322838" y="115619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3"/>
          <p:cNvSpPr txBox="1"/>
          <p:nvPr/>
        </p:nvSpPr>
        <p:spPr>
          <a:xfrm>
            <a:off x="5087813" y="1143499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 smtClean="0">
                <a:latin typeface="黑体" panose="02010609060101010101" pitchFamily="49" charset="-122"/>
              </a:rPr>
              <a:t>5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075474" y="229816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849907" y="257577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5073385" y="257577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871913" y="3027643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5364088" y="292736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5330228" y="323587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927476" y="3675715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5329745" y="3569657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19830" y="2700772"/>
            <a:ext cx="4867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3982292"/>
            <a:ext cx="6569726" cy="461666"/>
            <a:chOff x="1221908" y="4343338"/>
            <a:chExt cx="6569726" cy="461666"/>
          </a:xfrm>
          <a:noFill/>
        </p:grpSpPr>
        <p:sp>
          <p:nvSpPr>
            <p:cNvPr id="3" name="圆角矩形 2"/>
            <p:cNvSpPr/>
            <p:nvPr/>
          </p:nvSpPr>
          <p:spPr>
            <a:xfrm>
              <a:off x="1221908" y="4416736"/>
              <a:ext cx="6374428" cy="388268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97549" y="4343338"/>
              <a:ext cx="6494085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用商乘除数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结果等于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被除数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说明计算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552" y="987574"/>
            <a:ext cx="36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8661" y="1700427"/>
            <a:ext cx="7200800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842÷6=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723÷4=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521÷2=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Box 44"/>
          <p:cNvSpPr txBox="1">
            <a:spLocks noChangeArrowheads="1"/>
          </p:cNvSpPr>
          <p:nvPr/>
        </p:nvSpPr>
        <p:spPr bwMode="auto">
          <a:xfrm>
            <a:off x="1979712" y="1534021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140……2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3786" y="230330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文本框 80"/>
          <p:cNvSpPr txBox="1"/>
          <p:nvPr/>
        </p:nvSpPr>
        <p:spPr>
          <a:xfrm>
            <a:off x="1421929" y="249380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842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899592" y="247992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1403647" y="2047875"/>
            <a:ext cx="35795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97298" y="2863691"/>
            <a:ext cx="46355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6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1368723" y="330501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1413893" y="3218873"/>
            <a:ext cx="34771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1949747" y="2049462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33"/>
          <p:cNvSpPr txBox="1"/>
          <p:nvPr/>
        </p:nvSpPr>
        <p:spPr>
          <a:xfrm>
            <a:off x="1649710" y="2049462"/>
            <a:ext cx="332007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 smtClean="0">
                <a:latin typeface="黑体" panose="02010609060101010101" pitchFamily="49" charset="-122"/>
              </a:rPr>
              <a:t>4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1637371" y="3218873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文本框 105"/>
          <p:cNvSpPr txBox="1">
            <a:spLocks noChangeArrowheads="1"/>
          </p:cNvSpPr>
          <p:nvPr/>
        </p:nvSpPr>
        <p:spPr bwMode="auto">
          <a:xfrm>
            <a:off x="1411805" y="3496483"/>
            <a:ext cx="34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" name="文本框 107"/>
          <p:cNvSpPr txBox="1">
            <a:spLocks noChangeArrowheads="1"/>
          </p:cNvSpPr>
          <p:nvPr/>
        </p:nvSpPr>
        <p:spPr bwMode="auto">
          <a:xfrm>
            <a:off x="1635282" y="3496483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1433810" y="3948350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>
            <a:spLocks noChangeArrowheads="1"/>
          </p:cNvSpPr>
          <p:nvPr/>
        </p:nvSpPr>
        <p:spPr bwMode="auto">
          <a:xfrm>
            <a:off x="1885280" y="3848075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93245" y="230330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文本框 27"/>
          <p:cNvSpPr txBox="1"/>
          <p:nvPr/>
        </p:nvSpPr>
        <p:spPr>
          <a:xfrm>
            <a:off x="4081388" y="249380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723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559051" y="247992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063106" y="2047875"/>
            <a:ext cx="35795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56757" y="2863691"/>
            <a:ext cx="46355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4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028182" y="330501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073352" y="3218873"/>
            <a:ext cx="34771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609206" y="2049462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3"/>
          <p:cNvSpPr txBox="1"/>
          <p:nvPr/>
        </p:nvSpPr>
        <p:spPr>
          <a:xfrm>
            <a:off x="4309169" y="2049462"/>
            <a:ext cx="332007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 smtClean="0">
                <a:latin typeface="黑体" panose="02010609060101010101" pitchFamily="49" charset="-122"/>
              </a:rPr>
              <a:t>8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362127" y="3218873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4071264" y="3496483"/>
            <a:ext cx="34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362127" y="3496483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93269" y="3948350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644008" y="3848075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Box 44"/>
          <p:cNvSpPr txBox="1">
            <a:spLocks noChangeArrowheads="1"/>
          </p:cNvSpPr>
          <p:nvPr/>
        </p:nvSpPr>
        <p:spPr bwMode="auto">
          <a:xfrm>
            <a:off x="4427984" y="1534021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180……3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5493" y="2251115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6313636" y="2441615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521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5791299" y="2427734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6295354" y="1995686"/>
            <a:ext cx="35795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89005" y="2811502"/>
            <a:ext cx="46355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4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6260430" y="3252827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6305600" y="3166684"/>
            <a:ext cx="34771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6841454" y="199727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33"/>
          <p:cNvSpPr txBox="1"/>
          <p:nvPr/>
        </p:nvSpPr>
        <p:spPr>
          <a:xfrm>
            <a:off x="6541417" y="1997273"/>
            <a:ext cx="332007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 smtClean="0">
                <a:latin typeface="黑体" panose="02010609060101010101" pitchFamily="49" charset="-122"/>
              </a:rPr>
              <a:t>6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594375" y="3166684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6303512" y="3444294"/>
            <a:ext cx="34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6594375" y="3444294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325517" y="3896161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6876256" y="379588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44"/>
          <p:cNvSpPr txBox="1">
            <a:spLocks noChangeArrowheads="1"/>
          </p:cNvSpPr>
          <p:nvPr/>
        </p:nvSpPr>
        <p:spPr bwMode="auto">
          <a:xfrm>
            <a:off x="6948264" y="1527282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260……1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7" grpId="0"/>
      <p:bldP spid="81" grpId="0"/>
      <p:bldP spid="82" grpId="0"/>
      <p:bldP spid="99" grpId="0"/>
      <p:bldP spid="100" grpId="0"/>
      <p:bldP spid="102" grpId="0"/>
      <p:bldP spid="103" grpId="0"/>
      <p:bldP spid="104" grpId="0"/>
      <p:bldP spid="105" grpId="0"/>
      <p:bldP spid="106" grpId="0"/>
      <p:bldP spid="110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5" grpId="0"/>
      <p:bldP spid="56" grpId="0"/>
    </p:bldLst>
  </p:timing>
</p:sld>
</file>

<file path=ppt/tags/tag1.xml><?xml version="1.0" encoding="utf-8"?>
<p:tagLst xmlns:p="http://schemas.openxmlformats.org/presentationml/2006/main">
  <p:tag name="KSO_WPP_MARK_KEY" val="273244bd-c135-4dce-9589-3441cc81ed9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1419</Words>
  <Application>WPS 演示</Application>
  <PresentationFormat>全屏显示(16:9)</PresentationFormat>
  <Paragraphs>489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幼圆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《节约》除法PPT免费课件(第2课时)</dc:creator>
  <cp:lastModifiedBy>小树</cp:lastModifiedBy>
  <cp:revision>4</cp:revision>
  <dcterms:created xsi:type="dcterms:W3CDTF">2017-03-17T02:28:00Z</dcterms:created>
  <dcterms:modified xsi:type="dcterms:W3CDTF">2023-02-03T07:13:35Z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53C7C3EE66B44D8088C3CCAF1642FD3C</vt:lpwstr>
  </property>
</Properties>
</file>