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handoutMasterIdLst>
    <p:handoutMasterId r:id="rId23"/>
  </p:handoutMasterIdLst>
  <p:sldIdLst>
    <p:sldId id="327" r:id="rId3"/>
    <p:sldId id="318" r:id="rId4"/>
    <p:sldId id="299" r:id="rId5"/>
    <p:sldId id="288" r:id="rId6"/>
    <p:sldId id="359" r:id="rId7"/>
    <p:sldId id="360" r:id="rId8"/>
    <p:sldId id="361" r:id="rId9"/>
    <p:sldId id="352" r:id="rId10"/>
    <p:sldId id="328" r:id="rId11"/>
    <p:sldId id="355" r:id="rId12"/>
    <p:sldId id="340" r:id="rId13"/>
    <p:sldId id="362" r:id="rId14"/>
    <p:sldId id="313" r:id="rId15"/>
    <p:sldId id="356" r:id="rId16"/>
    <p:sldId id="310" r:id="rId17"/>
    <p:sldId id="290" r:id="rId18"/>
    <p:sldId id="291" r:id="rId19"/>
    <p:sldId id="329" r:id="rId20"/>
    <p:sldId id="363" r:id="rId21"/>
    <p:sldId id="358" r:id="rId22"/>
  </p:sldIdLst>
  <p:sldSz cx="9144000" cy="5143500" type="screen16x9"/>
  <p:notesSz cx="7103745" cy="10234295"/>
  <p:embeddedFontLst>
    <p:embeddedFont>
      <p:font typeface="微软雅黑" panose="020B0503020204020204" pitchFamily="34" charset="-122"/>
      <p:regular r:id="rId27"/>
    </p:embeddedFont>
    <p:embeddedFont>
      <p:font typeface="楷体" panose="02010609060101010101" pitchFamily="49" charset="-122"/>
      <p:regular r:id="rId28"/>
    </p:embeddedFont>
    <p:embeddedFont>
      <p:font typeface="Calibri" panose="020F0502020204030204" charset="0"/>
      <p:regular r:id="rId29"/>
      <p:bold r:id="rId30"/>
      <p:italic r:id="rId31"/>
      <p:boldItalic r:id="rId32"/>
    </p:embeddedFont>
  </p:embeddedFontLst>
  <p:custDataLst>
    <p:tags r:id="rId3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C450"/>
    <a:srgbClr val="FF0066"/>
    <a:srgbClr val="EE9B6E"/>
    <a:srgbClr val="EE858C"/>
    <a:srgbClr val="EA976B"/>
    <a:srgbClr val="D57373"/>
    <a:srgbClr val="E1EFE2"/>
    <a:srgbClr val="EC986B"/>
    <a:srgbClr val="CCDD5F"/>
    <a:srgbClr val="C5DE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102" y="-7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-4038" y="-96"/>
      </p:cViewPr>
      <p:guideLst>
        <p:guide orient="horz" pos="3223"/>
        <p:guide pos="223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7.xml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" Target="slides/slide1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4313" y="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F4812B-B2FD-4671-AEDF-B44E17E6F75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8163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4313" y="9721850"/>
            <a:ext cx="3078162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CDBF69-A9A7-47EA-BFA3-B0E97863A11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502574" y="20692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7" Type="http://schemas.openxmlformats.org/officeDocument/2006/relationships/theme" Target="../theme/theme1.xml"/><Relationship Id="rId26" Type="http://schemas.openxmlformats.org/officeDocument/2006/relationships/tags" Target="../tags/tag6.xml"/><Relationship Id="rId25" Type="http://schemas.openxmlformats.org/officeDocument/2006/relationships/tags" Target="../tags/tag5.xml"/><Relationship Id="rId24" Type="http://schemas.openxmlformats.org/officeDocument/2006/relationships/tags" Target="../tags/tag4.xml"/><Relationship Id="rId23" Type="http://schemas.openxmlformats.org/officeDocument/2006/relationships/tags" Target="../tags/tag3.xml"/><Relationship Id="rId22" Type="http://schemas.openxmlformats.org/officeDocument/2006/relationships/tags" Target="../tags/tag2.xml"/><Relationship Id="rId21" Type="http://schemas.openxmlformats.org/officeDocument/2006/relationships/tags" Target="../tags/tag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9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0" y="788643"/>
            <a:ext cx="9144000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3000" b="1" dirty="0">
                <a:solidFill>
                  <a:srgbClr val="FF0000"/>
                </a:solidFill>
              </a:rPr>
              <a:t>图形的运动</a:t>
            </a:r>
            <a:endParaRPr lang="zh-CN" altLang="en-US" sz="3000" b="1" dirty="0">
              <a:solidFill>
                <a:srgbClr val="FF0000"/>
              </a:solidFill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2602471" y="2648338"/>
            <a:ext cx="3887997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809981" y="1998094"/>
            <a:ext cx="3524042" cy="74635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algn="ctr"/>
            <a:r>
              <a:rPr lang="zh-CN" altLang="en-US" sz="4400" b="1" dirty="0">
                <a:solidFill>
                  <a:srgbClr val="FF0000"/>
                </a:solidFill>
              </a:rPr>
              <a:t>轴</a:t>
            </a:r>
            <a:r>
              <a:rPr lang="zh-CN" altLang="en-US" sz="4400" b="1" dirty="0">
                <a:solidFill>
                  <a:srgbClr val="FF0000"/>
                </a:solidFill>
              </a:rPr>
              <a:t>对称（一）</a:t>
            </a:r>
            <a:endParaRPr lang="zh-CN" altLang="en-US" sz="4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51329" y="1380651"/>
            <a:ext cx="7678271" cy="1447058"/>
          </a:xfrm>
          <a:prstGeom prst="rect">
            <a:avLst/>
          </a:prstGeom>
        </p:spPr>
      </p:pic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484948" y="601886"/>
            <a:ext cx="820394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+mj-ea"/>
                <a:ea typeface="+mj-ea"/>
              </a:rPr>
              <a:t>找一找下列哪些数字、汉子、字母是轴对称图形。</a:t>
            </a:r>
            <a:endParaRPr lang="zh-CN" altLang="en-US" sz="2100" dirty="0">
              <a:latin typeface="+mj-ea"/>
              <a:ea typeface="+mj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237130" y="1317812"/>
            <a:ext cx="0" cy="880783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938922" y="1727000"/>
            <a:ext cx="584881" cy="7192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1586578" y="1704382"/>
            <a:ext cx="489344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2837059" y="1727000"/>
            <a:ext cx="489344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6028380" y="1741391"/>
            <a:ext cx="489344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H="1">
            <a:off x="7265509" y="1741391"/>
            <a:ext cx="489344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6266328" y="1317811"/>
            <a:ext cx="0" cy="880783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848969" y="2111187"/>
            <a:ext cx="0" cy="880783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2588558" y="2104464"/>
            <a:ext cx="0" cy="880783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4094628" y="2090732"/>
            <a:ext cx="0" cy="880783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H="1">
            <a:off x="4833067" y="2474259"/>
            <a:ext cx="734015" cy="6721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5661211" y="2467539"/>
            <a:ext cx="734015" cy="6721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5994599" y="2090732"/>
            <a:ext cx="0" cy="880783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6528382" y="2090732"/>
            <a:ext cx="0" cy="880783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7819299" y="2090731"/>
            <a:ext cx="0" cy="880783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 Box 5"/>
          <p:cNvSpPr txBox="1">
            <a:spLocks noChangeArrowheads="1"/>
          </p:cNvSpPr>
          <p:nvPr/>
        </p:nvSpPr>
        <p:spPr bwMode="auto">
          <a:xfrm>
            <a:off x="1803908" y="3267572"/>
            <a:ext cx="4224473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+mj-ea"/>
                <a:ea typeface="+mj-ea"/>
              </a:rPr>
              <a:t>可以发现，是轴对称图形的有：</a:t>
            </a:r>
            <a:endParaRPr lang="zh-CN" altLang="en-US" sz="2100" dirty="0">
              <a:latin typeface="+mj-ea"/>
              <a:ea typeface="+mj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926360" y="1349820"/>
            <a:ext cx="659579" cy="754359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1580170" y="1349820"/>
            <a:ext cx="659579" cy="754359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2837058" y="1349820"/>
            <a:ext cx="659579" cy="754359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936539" y="1327202"/>
            <a:ext cx="659579" cy="754359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7242952" y="1354172"/>
            <a:ext cx="659579" cy="754359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1501461" y="2148795"/>
            <a:ext cx="659579" cy="754359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2254339" y="2148795"/>
            <a:ext cx="659579" cy="754359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3786141" y="2148795"/>
            <a:ext cx="659579" cy="754359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5661211" y="2148795"/>
            <a:ext cx="659579" cy="754359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6345690" y="2126798"/>
            <a:ext cx="382925" cy="754359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7506721" y="2119080"/>
            <a:ext cx="659579" cy="754359"/>
          </a:xfrm>
          <a:prstGeom prst="ellipse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64" name="Text Box 5"/>
          <p:cNvSpPr txBox="1">
            <a:spLocks noChangeArrowheads="1"/>
          </p:cNvSpPr>
          <p:nvPr/>
        </p:nvSpPr>
        <p:spPr bwMode="auto">
          <a:xfrm>
            <a:off x="1803909" y="3882647"/>
            <a:ext cx="4713815" cy="434162"/>
          </a:xfrm>
          <a:prstGeom prst="wedgeRoundRectCallout">
            <a:avLst>
              <a:gd name="adj1" fmla="val -54189"/>
              <a:gd name="adj2" fmla="val -22259"/>
              <a:gd name="adj3" fmla="val 16667"/>
            </a:avLst>
          </a:prstGeom>
          <a:solidFill>
            <a:srgbClr val="EA976B"/>
          </a:solidFill>
          <a:ln>
            <a:noFill/>
          </a:ln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+mj-ea"/>
                <a:ea typeface="+mj-ea"/>
              </a:rPr>
              <a:t>其中字母</a:t>
            </a:r>
            <a:r>
              <a:rPr lang="en-US" altLang="zh-CN" sz="2100" dirty="0">
                <a:latin typeface="+mj-ea"/>
                <a:ea typeface="+mj-ea"/>
              </a:rPr>
              <a:t>C</a:t>
            </a:r>
            <a:r>
              <a:rPr lang="zh-CN" altLang="en-US" sz="2100" dirty="0">
                <a:latin typeface="+mj-ea"/>
                <a:ea typeface="+mj-ea"/>
              </a:rPr>
              <a:t>对称轴两边并不能完全对称</a:t>
            </a:r>
            <a:endParaRPr lang="zh-CN" altLang="en-US" sz="2100" dirty="0"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46" grpId="0"/>
      <p:bldP spid="15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sp>
        <p:nvSpPr>
          <p:cNvPr id="91" name="Text Box 5"/>
          <p:cNvSpPr txBox="1">
            <a:spLocks noChangeArrowheads="1"/>
          </p:cNvSpPr>
          <p:nvPr/>
        </p:nvSpPr>
        <p:spPr bwMode="auto">
          <a:xfrm>
            <a:off x="484947" y="586729"/>
            <a:ext cx="6964724" cy="457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100" dirty="0">
                <a:latin typeface="+mj-ea"/>
                <a:ea typeface="+mj-ea"/>
              </a:rPr>
              <a:t>下面是几家银行的标志，其中是轴对称图形的有（  ）个。</a:t>
            </a:r>
            <a:endParaRPr lang="zh-CN" altLang="en-US" sz="2100" dirty="0">
              <a:latin typeface="+mj-ea"/>
              <a:ea typeface="+mj-ea"/>
            </a:endParaRPr>
          </a:p>
        </p:txBody>
      </p:sp>
      <p:sp>
        <p:nvSpPr>
          <p:cNvPr id="23" name="圆角矩形标注 22"/>
          <p:cNvSpPr/>
          <p:nvPr/>
        </p:nvSpPr>
        <p:spPr>
          <a:xfrm>
            <a:off x="2029017" y="2839795"/>
            <a:ext cx="5064306" cy="631417"/>
          </a:xfrm>
          <a:prstGeom prst="wedgeRoundRectCallout">
            <a:avLst>
              <a:gd name="adj1" fmla="val -58137"/>
              <a:gd name="adj2" fmla="val 8484"/>
              <a:gd name="adj3" fmla="val 16667"/>
            </a:avLst>
          </a:prstGeom>
          <a:solidFill>
            <a:srgbClr val="EA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chemeClr val="tx1"/>
                </a:solidFill>
              </a:rPr>
              <a:t>从图中可以看出下面图形是轴对称图形：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633731" y="3634402"/>
            <a:ext cx="3779222" cy="1016129"/>
            <a:chOff x="3511642" y="4845868"/>
            <a:chExt cx="5038962" cy="1354839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3511642" y="4868282"/>
              <a:ext cx="1348103" cy="1328913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89745" y="4845868"/>
              <a:ext cx="1339673" cy="1328913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173447" y="4871794"/>
              <a:ext cx="1377157" cy="1328913"/>
            </a:xfrm>
            <a:prstGeom prst="rect">
              <a:avLst/>
            </a:prstGeom>
          </p:spPr>
        </p:pic>
      </p:grpSp>
      <p:cxnSp>
        <p:nvCxnSpPr>
          <p:cNvPr id="27" name="直接连接符 26"/>
          <p:cNvCxnSpPr/>
          <p:nvPr/>
        </p:nvCxnSpPr>
        <p:spPr>
          <a:xfrm flipH="1">
            <a:off x="3146612" y="3561574"/>
            <a:ext cx="1" cy="1239026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409840" y="1234860"/>
            <a:ext cx="6142325" cy="1628404"/>
            <a:chOff x="1879787" y="1646479"/>
            <a:chExt cx="8189766" cy="2171205"/>
          </a:xfrm>
        </p:grpSpPr>
        <p:grpSp>
          <p:nvGrpSpPr>
            <p:cNvPr id="10" name="组合 9"/>
            <p:cNvGrpSpPr/>
            <p:nvPr/>
          </p:nvGrpSpPr>
          <p:grpSpPr>
            <a:xfrm>
              <a:off x="1879787" y="1646479"/>
              <a:ext cx="7199734" cy="1328913"/>
              <a:chOff x="1512234" y="1783977"/>
              <a:chExt cx="7199734" cy="1328913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1512234" y="1783977"/>
                <a:ext cx="1302684" cy="1328913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3511643" y="1783977"/>
                <a:ext cx="1348103" cy="1328913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>
                <a:off x="5394232" y="1783977"/>
                <a:ext cx="1339673" cy="1328913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7334811" y="1783977"/>
                <a:ext cx="1377157" cy="1328913"/>
              </a:xfrm>
              <a:prstGeom prst="rect">
                <a:avLst/>
              </a:prstGeom>
            </p:spPr>
          </p:pic>
        </p:grpSp>
        <p:sp>
          <p:nvSpPr>
            <p:cNvPr id="30" name="Text Box 5"/>
            <p:cNvSpPr txBox="1">
              <a:spLocks noChangeArrowheads="1"/>
            </p:cNvSpPr>
            <p:nvPr/>
          </p:nvSpPr>
          <p:spPr bwMode="auto">
            <a:xfrm>
              <a:off x="2244894" y="3177509"/>
              <a:ext cx="7824659" cy="640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2100" dirty="0">
                  <a:latin typeface="+mj-ea"/>
                  <a:ea typeface="+mj-ea"/>
                </a:rPr>
                <a:t>A.1                 B.2                  C.3                D.4</a:t>
              </a:r>
              <a:endParaRPr lang="zh-CN" altLang="en-US" sz="2100" dirty="0">
                <a:latin typeface="+mj-ea"/>
                <a:ea typeface="+mj-ea"/>
              </a:endParaRPr>
            </a:p>
          </p:txBody>
        </p:sp>
      </p:grpSp>
      <p:cxnSp>
        <p:nvCxnSpPr>
          <p:cNvPr id="31" name="直接连接符 30"/>
          <p:cNvCxnSpPr/>
          <p:nvPr/>
        </p:nvCxnSpPr>
        <p:spPr>
          <a:xfrm flipH="1">
            <a:off x="4485677" y="3561574"/>
            <a:ext cx="1" cy="1239026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>
            <a:off x="5889795" y="3561574"/>
            <a:ext cx="1" cy="1239026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6360030" y="563971"/>
            <a:ext cx="575305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j-ea"/>
                <a:ea typeface="+mj-ea"/>
              </a:rPr>
              <a:t>C</a:t>
            </a: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H="1" flipV="1">
            <a:off x="2483361" y="4138402"/>
            <a:ext cx="1224764" cy="11152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 flipV="1">
            <a:off x="3897919" y="4149554"/>
            <a:ext cx="1074145" cy="11152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23" grpId="0" animBg="1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4</a:t>
            </a:r>
            <a:endParaRPr lang="zh-CN" altLang="en-US" sz="2100" b="1" dirty="0"/>
          </a:p>
        </p:txBody>
      </p:sp>
      <p:sp>
        <p:nvSpPr>
          <p:cNvPr id="91" name="Text Box 5"/>
          <p:cNvSpPr txBox="1">
            <a:spLocks noChangeArrowheads="1"/>
          </p:cNvSpPr>
          <p:nvPr/>
        </p:nvSpPr>
        <p:spPr bwMode="auto">
          <a:xfrm>
            <a:off x="484947" y="578919"/>
            <a:ext cx="6964724" cy="457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100" dirty="0">
                <a:latin typeface="+mj-ea"/>
                <a:ea typeface="+mj-ea"/>
              </a:rPr>
              <a:t>下面图形中轴对称图形有（  ）个。</a:t>
            </a:r>
            <a:endParaRPr lang="zh-CN" altLang="en-US" sz="2100" dirty="0">
              <a:latin typeface="+mj-ea"/>
              <a:ea typeface="+mj-ea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3679657" y="563971"/>
            <a:ext cx="575305" cy="457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j-ea"/>
                <a:ea typeface="+mj-ea"/>
              </a:rPr>
              <a:t>D</a:t>
            </a: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86908" y="1173448"/>
            <a:ext cx="7197538" cy="1610626"/>
            <a:chOff x="1182543" y="1564597"/>
            <a:chExt cx="9596717" cy="2147501"/>
          </a:xfrm>
        </p:grpSpPr>
        <p:sp>
          <p:nvSpPr>
            <p:cNvPr id="30" name="Text Box 5"/>
            <p:cNvSpPr txBox="1">
              <a:spLocks noChangeArrowheads="1"/>
            </p:cNvSpPr>
            <p:nvPr/>
          </p:nvSpPr>
          <p:spPr bwMode="auto">
            <a:xfrm>
              <a:off x="2303852" y="3071923"/>
              <a:ext cx="8021730" cy="6401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20000"/>
                </a:lnSpc>
              </a:pPr>
              <a:r>
                <a:rPr lang="en-US" altLang="zh-CN" sz="2100" dirty="0">
                  <a:latin typeface="+mj-ea"/>
                  <a:ea typeface="+mj-ea"/>
                </a:rPr>
                <a:t>A.5            B.2                C.3                 D.4</a:t>
              </a:r>
              <a:endParaRPr lang="zh-CN" altLang="en-US" sz="2100" dirty="0">
                <a:latin typeface="+mj-ea"/>
                <a:ea typeface="+mj-ea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1182543" y="1564597"/>
              <a:ext cx="9596717" cy="1234111"/>
              <a:chOff x="1107142" y="1583634"/>
              <a:chExt cx="9596717" cy="1234111"/>
            </a:xfrm>
          </p:grpSpPr>
          <p:sp>
            <p:nvSpPr>
              <p:cNvPr id="4" name="禁止符 3"/>
              <p:cNvSpPr/>
              <p:nvPr/>
            </p:nvSpPr>
            <p:spPr>
              <a:xfrm>
                <a:off x="1107142" y="1590597"/>
                <a:ext cx="1201270" cy="1201270"/>
              </a:xfrm>
              <a:prstGeom prst="noSmoking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grpSp>
            <p:nvGrpSpPr>
              <p:cNvPr id="14" name="组合 13"/>
              <p:cNvGrpSpPr/>
              <p:nvPr/>
            </p:nvGrpSpPr>
            <p:grpSpPr>
              <a:xfrm>
                <a:off x="3177349" y="1583634"/>
                <a:ext cx="7526510" cy="1234111"/>
                <a:chOff x="3177349" y="1583634"/>
                <a:chExt cx="7526510" cy="1234111"/>
              </a:xfrm>
              <a:noFill/>
            </p:grpSpPr>
            <p:sp>
              <p:nvSpPr>
                <p:cNvPr id="8" name="五角星 7"/>
                <p:cNvSpPr/>
                <p:nvPr/>
              </p:nvSpPr>
              <p:spPr>
                <a:xfrm>
                  <a:off x="3177349" y="1583634"/>
                  <a:ext cx="1210236" cy="1201270"/>
                </a:xfrm>
                <a:prstGeom prst="star5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" name="笑脸 8"/>
                <p:cNvSpPr/>
                <p:nvPr/>
              </p:nvSpPr>
              <p:spPr>
                <a:xfrm>
                  <a:off x="5256522" y="1590597"/>
                  <a:ext cx="1206391" cy="1206391"/>
                </a:xfrm>
                <a:prstGeom prst="smileyFace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流程图: 数据 10"/>
                <p:cNvSpPr/>
                <p:nvPr/>
              </p:nvSpPr>
              <p:spPr>
                <a:xfrm>
                  <a:off x="7173447" y="1687207"/>
                  <a:ext cx="1515035" cy="1093694"/>
                </a:xfrm>
                <a:prstGeom prst="flowChartInputOutput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心形 12"/>
                <p:cNvSpPr/>
                <p:nvPr/>
              </p:nvSpPr>
              <p:spPr>
                <a:xfrm>
                  <a:off x="9457764" y="1688009"/>
                  <a:ext cx="1246095" cy="1129736"/>
                </a:xfrm>
                <a:prstGeom prst="heart">
                  <a:avLst/>
                </a:prstGeom>
                <a:grpFill/>
                <a:ln w="28575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grpSp>
        <p:nvGrpSpPr>
          <p:cNvPr id="19" name="组合 18"/>
          <p:cNvGrpSpPr/>
          <p:nvPr/>
        </p:nvGrpSpPr>
        <p:grpSpPr>
          <a:xfrm>
            <a:off x="3413513" y="3562504"/>
            <a:ext cx="2075651" cy="1297082"/>
            <a:chOff x="4551350" y="4750004"/>
            <a:chExt cx="2767535" cy="1729443"/>
          </a:xfrm>
        </p:grpSpPr>
        <p:sp>
          <p:nvSpPr>
            <p:cNvPr id="28" name="流程图: 数据 27"/>
            <p:cNvSpPr/>
            <p:nvPr/>
          </p:nvSpPr>
          <p:spPr>
            <a:xfrm>
              <a:off x="5023279" y="5105964"/>
              <a:ext cx="1515035" cy="1093694"/>
            </a:xfrm>
            <a:prstGeom prst="flowChartInputOutput">
              <a:avLst/>
            </a:prstGeom>
            <a:noFill/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4551350" y="4750004"/>
              <a:ext cx="2767535" cy="1729443"/>
              <a:chOff x="4551350" y="4750004"/>
              <a:chExt cx="2767535" cy="1729443"/>
            </a:xfrm>
          </p:grpSpPr>
          <p:cxnSp>
            <p:nvCxnSpPr>
              <p:cNvPr id="27" name="直接连接符 26"/>
              <p:cNvCxnSpPr/>
              <p:nvPr/>
            </p:nvCxnSpPr>
            <p:spPr>
              <a:xfrm flipH="1">
                <a:off x="5800164" y="4750004"/>
                <a:ext cx="1" cy="1652034"/>
              </a:xfrm>
              <a:prstGeom prst="line">
                <a:avLst/>
              </a:prstGeom>
              <a:ln w="28575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H="1">
                <a:off x="5546595" y="4826174"/>
                <a:ext cx="424383" cy="1653273"/>
              </a:xfrm>
              <a:prstGeom prst="line">
                <a:avLst/>
              </a:prstGeom>
              <a:ln w="28575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H="1">
                <a:off x="4551350" y="5652810"/>
                <a:ext cx="2767535" cy="0"/>
              </a:xfrm>
              <a:prstGeom prst="line">
                <a:avLst/>
              </a:prstGeom>
              <a:ln w="28575">
                <a:solidFill>
                  <a:srgbClr val="FF0000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5</a:t>
            </a:r>
            <a:endParaRPr lang="zh-CN" altLang="en-US" sz="2100" b="1" dirty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56021" y="584217"/>
            <a:ext cx="7023498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+mj-ea"/>
                <a:ea typeface="+mj-ea"/>
              </a:rPr>
              <a:t>辩一辩</a:t>
            </a:r>
            <a:r>
              <a:rPr lang="zh-CN" altLang="en-US" sz="2100" dirty="0">
                <a:latin typeface="+mj-ea"/>
                <a:ea typeface="+mj-ea"/>
              </a:rPr>
              <a:t>。</a:t>
            </a:r>
            <a:endParaRPr lang="zh-CN" altLang="en-US" sz="2100" dirty="0">
              <a:latin typeface="+mj-ea"/>
              <a:ea typeface="+mj-ea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603330" y="1057892"/>
            <a:ext cx="777827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latin typeface="+mj-ea"/>
                <a:ea typeface="+mj-ea"/>
              </a:rPr>
              <a:t>（</a:t>
            </a:r>
            <a:r>
              <a:rPr lang="en-US" altLang="zh-CN" sz="2100" dirty="0">
                <a:latin typeface="+mj-ea"/>
                <a:ea typeface="+mj-ea"/>
              </a:rPr>
              <a:t>1</a:t>
            </a:r>
            <a:r>
              <a:rPr lang="zh-CN" altLang="en-US" sz="2100" dirty="0">
                <a:latin typeface="+mj-ea"/>
                <a:ea typeface="+mj-ea"/>
              </a:rPr>
              <a:t>）长方形、三角形和圆形都是轴对称图形。                （  ）</a:t>
            </a:r>
            <a:endParaRPr lang="zh-CN" altLang="en-US" sz="2100" dirty="0">
              <a:latin typeface="+mj-ea"/>
              <a:ea typeface="+mj-ea"/>
            </a:endParaRP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7584176" y="1074344"/>
            <a:ext cx="65214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j-ea"/>
                <a:ea typeface="+mj-ea"/>
              </a:rPr>
              <a:t>×</a:t>
            </a: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603330" y="2836014"/>
            <a:ext cx="777827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latin typeface="+mj-ea"/>
                <a:ea typeface="+mj-ea"/>
              </a:rPr>
              <a:t>（</a:t>
            </a:r>
            <a:r>
              <a:rPr lang="en-US" altLang="zh-CN" sz="2100" dirty="0">
                <a:latin typeface="+mj-ea"/>
                <a:ea typeface="+mj-ea"/>
              </a:rPr>
              <a:t>2</a:t>
            </a:r>
            <a:r>
              <a:rPr lang="zh-CN" altLang="en-US" sz="2100" dirty="0">
                <a:latin typeface="+mj-ea"/>
                <a:ea typeface="+mj-ea"/>
              </a:rPr>
              <a:t>）正方形都是轴对称图形。                （  ）</a:t>
            </a:r>
            <a:endParaRPr lang="zh-CN" altLang="en-US" sz="2100" dirty="0">
              <a:latin typeface="+mj-ea"/>
              <a:ea typeface="+mj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994536" y="1870234"/>
            <a:ext cx="6610826" cy="668655"/>
            <a:chOff x="2682330" y="2493734"/>
            <a:chExt cx="8814291" cy="891748"/>
          </a:xfrm>
        </p:grpSpPr>
        <p:sp>
          <p:nvSpPr>
            <p:cNvPr id="11" name="圆角矩形标注 10"/>
            <p:cNvSpPr/>
            <p:nvPr/>
          </p:nvSpPr>
          <p:spPr>
            <a:xfrm>
              <a:off x="2682330" y="2493734"/>
              <a:ext cx="8814291" cy="891748"/>
            </a:xfrm>
            <a:prstGeom prst="wedgeRoundRectCallout">
              <a:avLst>
                <a:gd name="adj1" fmla="val -57018"/>
                <a:gd name="adj2" fmla="val -218"/>
                <a:gd name="adj3" fmla="val 16667"/>
              </a:avLst>
            </a:prstGeom>
            <a:solidFill>
              <a:srgbClr val="EE85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>
                <a:lnSpc>
                  <a:spcPct val="150000"/>
                </a:lnSpc>
              </a:pPr>
              <a:r>
                <a:rPr lang="zh-CN" altLang="en-US" sz="2100" dirty="0">
                  <a:solidFill>
                    <a:schemeClr val="tx1"/>
                  </a:solidFill>
                </a:rPr>
                <a:t>并不是所有的三角形都是轴对称图形，如：</a:t>
              </a:r>
              <a:endParaRPr lang="zh-CN" altLang="en-US" sz="2100" dirty="0">
                <a:solidFill>
                  <a:schemeClr val="tx1"/>
                </a:solidFill>
              </a:endParaRPr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9699812" y="2647470"/>
              <a:ext cx="1281953" cy="573741"/>
            </a:xfrm>
            <a:prstGeom prst="triangle">
              <a:avLst>
                <a:gd name="adj" fmla="val 28022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5722620" y="2842444"/>
            <a:ext cx="65214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16" name="Text Box 5"/>
          <p:cNvSpPr txBox="1">
            <a:spLocks noChangeArrowheads="1"/>
          </p:cNvSpPr>
          <p:nvPr/>
        </p:nvSpPr>
        <p:spPr bwMode="auto">
          <a:xfrm>
            <a:off x="603330" y="3486236"/>
            <a:ext cx="7778274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latin typeface="+mj-ea"/>
                <a:ea typeface="+mj-ea"/>
              </a:rPr>
              <a:t>（</a:t>
            </a:r>
            <a:r>
              <a:rPr lang="en-US" altLang="zh-CN" sz="2100" dirty="0">
                <a:latin typeface="+mj-ea"/>
                <a:ea typeface="+mj-ea"/>
              </a:rPr>
              <a:t>3</a:t>
            </a:r>
            <a:r>
              <a:rPr lang="zh-CN" altLang="en-US" sz="2100" dirty="0">
                <a:latin typeface="+mj-ea"/>
                <a:ea typeface="+mj-ea"/>
              </a:rPr>
              <a:t>）长方形和正方形都有</a:t>
            </a:r>
            <a:r>
              <a:rPr lang="en-US" altLang="zh-CN" sz="2100" dirty="0">
                <a:latin typeface="+mj-ea"/>
                <a:ea typeface="+mj-ea"/>
              </a:rPr>
              <a:t>4</a:t>
            </a:r>
            <a:r>
              <a:rPr lang="zh-CN" altLang="en-US" sz="2100" dirty="0">
                <a:latin typeface="+mj-ea"/>
                <a:ea typeface="+mj-ea"/>
              </a:rPr>
              <a:t>条</a:t>
            </a:r>
            <a:r>
              <a:rPr lang="zh-CN" altLang="en-US" sz="2100" dirty="0">
                <a:latin typeface="+mj-ea"/>
                <a:ea typeface="+mj-ea"/>
              </a:rPr>
              <a:t>对称轴。                （  ）</a:t>
            </a:r>
            <a:endParaRPr lang="zh-CN" altLang="en-US" sz="2100" dirty="0">
              <a:latin typeface="+mj-ea"/>
              <a:ea typeface="+mj-ea"/>
            </a:endParaRPr>
          </a:p>
        </p:txBody>
      </p:sp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6673546" y="3514777"/>
            <a:ext cx="65214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j-ea"/>
                <a:ea typeface="+mj-ea"/>
              </a:rPr>
              <a:t>×</a:t>
            </a: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3" grpId="0"/>
      <p:bldP spid="10" grpId="0"/>
      <p:bldP spid="15" grpId="0"/>
      <p:bldP spid="16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6</a:t>
            </a:r>
            <a:endParaRPr lang="zh-CN" altLang="en-US" sz="2100" b="1" dirty="0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660012" y="480868"/>
            <a:ext cx="766108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latin typeface="+mj-ea"/>
                <a:ea typeface="+mj-ea"/>
              </a:rPr>
              <a:t>下面的图形分别有几条对称轴？画一画，填一填。</a:t>
            </a:r>
            <a:endParaRPr lang="zh-CN" altLang="en-US" sz="2100" dirty="0">
              <a:latin typeface="+mj-ea"/>
              <a:ea typeface="+mj-ea"/>
            </a:endParaRP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1676286" y="3049511"/>
            <a:ext cx="430542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j-ea"/>
                <a:ea typeface="+mj-ea"/>
              </a:rPr>
              <a:t>3</a:t>
            </a:r>
            <a:endParaRPr lang="en-US" altLang="zh-CN" sz="2100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73693" y="1768653"/>
            <a:ext cx="7412800" cy="1855978"/>
            <a:chOff x="1564924" y="2358204"/>
            <a:chExt cx="9883733" cy="2474637"/>
          </a:xfrm>
        </p:grpSpPr>
        <p:grpSp>
          <p:nvGrpSpPr>
            <p:cNvPr id="2" name="组合 1"/>
            <p:cNvGrpSpPr/>
            <p:nvPr/>
          </p:nvGrpSpPr>
          <p:grpSpPr>
            <a:xfrm>
              <a:off x="1564924" y="2358204"/>
              <a:ext cx="8753452" cy="1512525"/>
              <a:chOff x="1564924" y="2358204"/>
              <a:chExt cx="8753452" cy="1512525"/>
            </a:xfrm>
          </p:grpSpPr>
          <p:sp>
            <p:nvSpPr>
              <p:cNvPr id="3" name="等腰三角形 2"/>
              <p:cNvSpPr/>
              <p:nvPr/>
            </p:nvSpPr>
            <p:spPr>
              <a:xfrm>
                <a:off x="1564924" y="2358204"/>
                <a:ext cx="1754528" cy="1512525"/>
              </a:xfrm>
              <a:prstGeom prst="triangle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流程图: 决策 4"/>
              <p:cNvSpPr/>
              <p:nvPr/>
            </p:nvSpPr>
            <p:spPr>
              <a:xfrm>
                <a:off x="4527177" y="2358204"/>
                <a:ext cx="2779058" cy="1512525"/>
              </a:xfrm>
              <a:prstGeom prst="flowChartDecision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/>
              <p:cNvSpPr/>
              <p:nvPr/>
            </p:nvSpPr>
            <p:spPr>
              <a:xfrm>
                <a:off x="8946776" y="2499129"/>
                <a:ext cx="1371600" cy="1371600"/>
              </a:xfrm>
              <a:prstGeom prst="rect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Text Box 5"/>
            <p:cNvSpPr txBox="1">
              <a:spLocks noChangeArrowheads="1"/>
            </p:cNvSpPr>
            <p:nvPr/>
          </p:nvSpPr>
          <p:spPr bwMode="auto">
            <a:xfrm>
              <a:off x="1905033" y="4063400"/>
              <a:ext cx="9543624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100" dirty="0">
                  <a:latin typeface="+mj-ea"/>
                  <a:ea typeface="+mj-ea"/>
                </a:rPr>
                <a:t>（  ）                        （  ）                          （  ）</a:t>
              </a:r>
              <a:endParaRPr lang="zh-CN" altLang="en-US" sz="2100" dirty="0">
                <a:latin typeface="+mj-ea"/>
                <a:ea typeface="+mj-ea"/>
              </a:endParaRPr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1828800" y="1612558"/>
            <a:ext cx="0" cy="1519881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448432" y="1612558"/>
            <a:ext cx="0" cy="1519881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228703" y="1612558"/>
            <a:ext cx="0" cy="1519881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 flipV="1">
            <a:off x="3323486" y="2335850"/>
            <a:ext cx="2205681" cy="381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 flipV="1">
            <a:off x="6140034" y="2389118"/>
            <a:ext cx="2205681" cy="381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827904" y="1915298"/>
            <a:ext cx="2009974" cy="1196991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953742" y="1971018"/>
            <a:ext cx="1874501" cy="103665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4275281" y="3047551"/>
            <a:ext cx="430542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j-ea"/>
                <a:ea typeface="+mj-ea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6985811" y="3080699"/>
            <a:ext cx="430542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j-ea"/>
                <a:ea typeface="+mj-ea"/>
              </a:rPr>
              <a:t>4</a:t>
            </a:r>
            <a:endParaRPr lang="en-US" altLang="zh-CN" sz="2100" dirty="0">
              <a:solidFill>
                <a:srgbClr val="FF0000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407276" y="1566665"/>
            <a:ext cx="1538118" cy="1535199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6532726" y="1597853"/>
            <a:ext cx="1490504" cy="1451659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22" grpId="0"/>
      <p:bldP spid="2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7</a:t>
            </a:r>
            <a:endParaRPr lang="zh-CN" altLang="en-US" sz="2100" b="1" dirty="0"/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660012" y="480868"/>
            <a:ext cx="820458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latin typeface="+mj-ea"/>
                <a:ea typeface="+mj-ea"/>
              </a:rPr>
              <a:t>下列图形中的虚线是它的对称轴吗？是的画“</a:t>
            </a:r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√</a:t>
            </a:r>
            <a:r>
              <a:rPr lang="zh-CN" altLang="en-US" sz="2100" dirty="0">
                <a:latin typeface="+mj-ea"/>
                <a:ea typeface="+mj-ea"/>
              </a:rPr>
              <a:t>”，不是的画“</a:t>
            </a:r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△</a:t>
            </a:r>
            <a:r>
              <a:rPr lang="zh-CN" altLang="en-US" sz="2100" dirty="0">
                <a:latin typeface="+mj-ea"/>
                <a:ea typeface="+mj-ea"/>
              </a:rPr>
              <a:t>”。</a:t>
            </a:r>
            <a:endParaRPr lang="zh-CN" altLang="en-US" sz="2100" dirty="0">
              <a:latin typeface="+mj-ea"/>
              <a:ea typeface="+mj-ea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986878" y="1796555"/>
            <a:ext cx="0" cy="1519881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3604012" y="1762688"/>
            <a:ext cx="0" cy="1519881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362666" y="1780472"/>
            <a:ext cx="0" cy="1519881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1529678" y="1932974"/>
            <a:ext cx="7157718" cy="1893661"/>
            <a:chOff x="1738489" y="2331972"/>
            <a:chExt cx="9543624" cy="2524881"/>
          </a:xfrm>
        </p:grpSpPr>
        <p:grpSp>
          <p:nvGrpSpPr>
            <p:cNvPr id="5" name="组合 4"/>
            <p:cNvGrpSpPr/>
            <p:nvPr/>
          </p:nvGrpSpPr>
          <p:grpSpPr>
            <a:xfrm>
              <a:off x="1738489" y="2331972"/>
              <a:ext cx="8783555" cy="1325003"/>
              <a:chOff x="1738489" y="2331972"/>
              <a:chExt cx="8783555" cy="1325003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1738489" y="2426486"/>
                <a:ext cx="1230489" cy="1230489"/>
              </a:xfrm>
              <a:prstGeom prst="rect">
                <a:avLst/>
              </a:prstGeom>
              <a:noFill/>
              <a:ln w="2857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" name="等腰三角形 2"/>
              <p:cNvSpPr/>
              <p:nvPr/>
            </p:nvSpPr>
            <p:spPr>
              <a:xfrm>
                <a:off x="3790584" y="2426486"/>
                <a:ext cx="1427367" cy="1230489"/>
              </a:xfrm>
              <a:prstGeom prst="triangle">
                <a:avLst/>
              </a:prstGeom>
              <a:noFill/>
              <a:ln w="2857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平行四边形 3"/>
              <p:cNvSpPr/>
              <p:nvPr/>
            </p:nvSpPr>
            <p:spPr>
              <a:xfrm>
                <a:off x="6048359" y="2417267"/>
                <a:ext cx="1636550" cy="1230489"/>
              </a:xfrm>
              <a:prstGeom prst="parallelogram">
                <a:avLst/>
              </a:prstGeom>
              <a:noFill/>
              <a:ln w="2857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流程图: 资料带 5"/>
              <p:cNvSpPr/>
              <p:nvPr/>
            </p:nvSpPr>
            <p:spPr>
              <a:xfrm>
                <a:off x="8512620" y="2331972"/>
                <a:ext cx="2009424" cy="1325003"/>
              </a:xfrm>
              <a:prstGeom prst="flowChartPunchedTape">
                <a:avLst/>
              </a:prstGeom>
              <a:noFill/>
              <a:ln w="28575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4" name="Text Box 5"/>
            <p:cNvSpPr txBox="1">
              <a:spLocks noChangeArrowheads="1"/>
            </p:cNvSpPr>
            <p:nvPr/>
          </p:nvSpPr>
          <p:spPr bwMode="auto">
            <a:xfrm>
              <a:off x="1738489" y="4087412"/>
              <a:ext cx="9543624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2100" dirty="0">
                  <a:latin typeface="+mj-ea"/>
                  <a:ea typeface="+mj-ea"/>
                </a:rPr>
                <a:t>（  ）            （  ）            （  ）                  （  ）</a:t>
              </a:r>
              <a:endParaRPr lang="zh-CN" altLang="en-US" sz="2100" dirty="0">
                <a:latin typeface="+mj-ea"/>
                <a:ea typeface="+mj-ea"/>
              </a:endParaRPr>
            </a:p>
          </p:txBody>
        </p:sp>
      </p:grpSp>
      <p:sp>
        <p:nvSpPr>
          <p:cNvPr id="25" name="Text Box 5"/>
          <p:cNvSpPr txBox="1">
            <a:spLocks noChangeArrowheads="1"/>
          </p:cNvSpPr>
          <p:nvPr/>
        </p:nvSpPr>
        <p:spPr bwMode="auto">
          <a:xfrm>
            <a:off x="1793796" y="3256468"/>
            <a:ext cx="65214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6" name="Text Box 5"/>
          <p:cNvSpPr txBox="1">
            <a:spLocks noChangeArrowheads="1"/>
          </p:cNvSpPr>
          <p:nvPr/>
        </p:nvSpPr>
        <p:spPr bwMode="auto">
          <a:xfrm>
            <a:off x="3419268" y="3282568"/>
            <a:ext cx="65214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5044740" y="3282568"/>
            <a:ext cx="65214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△</a:t>
            </a: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7178340" y="3274726"/>
            <a:ext cx="65214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△</a:t>
            </a: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H="1">
            <a:off x="4426725" y="2459336"/>
            <a:ext cx="2075651" cy="0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5" grpId="0"/>
      <p:bldP spid="26" grpId="0"/>
      <p:bldP spid="27" grpId="0"/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 7"/>
          <p:cNvSpPr/>
          <p:nvPr/>
        </p:nvSpPr>
        <p:spPr>
          <a:xfrm>
            <a:off x="1172355" y="1789771"/>
            <a:ext cx="7258220" cy="2144801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prstClr val="white"/>
                </a:solidFill>
              </a:rPr>
              <a:t> </a:t>
            </a:r>
            <a:r>
              <a:rPr lang="zh-CN" altLang="en-US" sz="2100" dirty="0">
                <a:solidFill>
                  <a:prstClr val="white"/>
                </a:solidFill>
              </a:rPr>
              <a:t>如果一个图形沿着一条直线对折，折痕两侧的图形能够完全重合，这个图形就叫作轴对称图形。折痕所在的直线叫作这个图形的对称轴。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62" name="Text Box 5"/>
          <p:cNvSpPr txBox="1">
            <a:spLocks noChangeArrowheads="1"/>
          </p:cNvSpPr>
          <p:nvPr/>
        </p:nvSpPr>
        <p:spPr bwMode="auto">
          <a:xfrm>
            <a:off x="484948" y="512311"/>
            <a:ext cx="702349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latin typeface="+mj-ea"/>
                <a:ea typeface="+mj-ea"/>
              </a:rPr>
              <a:t>下面图形中，有两条对称轴的是（   ）。</a:t>
            </a:r>
            <a:endParaRPr lang="zh-CN" altLang="en-US" sz="2100" dirty="0">
              <a:latin typeface="+mj-ea"/>
              <a:ea typeface="+mj-ea"/>
            </a:endParaRPr>
          </a:p>
        </p:txBody>
      </p:sp>
      <p:sp>
        <p:nvSpPr>
          <p:cNvPr id="64" name="圆角矩形标注 63"/>
          <p:cNvSpPr/>
          <p:nvPr/>
        </p:nvSpPr>
        <p:spPr>
          <a:xfrm>
            <a:off x="3963715" y="3852033"/>
            <a:ext cx="2405498" cy="546465"/>
          </a:xfrm>
          <a:prstGeom prst="wedgeRoundRectCallout">
            <a:avLst>
              <a:gd name="adj1" fmla="val -64336"/>
              <a:gd name="adj2" fmla="val -2045"/>
              <a:gd name="adj3" fmla="val 16667"/>
            </a:avLst>
          </a:prstGeom>
          <a:solidFill>
            <a:srgbClr val="EE9B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  <a:latin typeface="+mj-ea"/>
              </a:rPr>
              <a:t>画一画就知道啦</a:t>
            </a:r>
            <a:r>
              <a:rPr lang="zh-CN" altLang="en-US" sz="2100" dirty="0">
                <a:solidFill>
                  <a:schemeClr val="tx1"/>
                </a:solidFill>
                <a:latin typeface="+mj-ea"/>
              </a:rPr>
              <a:t>！</a:t>
            </a:r>
            <a:endParaRPr lang="zh-CN" altLang="en-US" sz="2100" dirty="0">
              <a:solidFill>
                <a:schemeClr val="tx1"/>
              </a:solidFill>
              <a:latin typeface="+mj-ea"/>
            </a:endParaRPr>
          </a:p>
        </p:txBody>
      </p:sp>
      <p:sp>
        <p:nvSpPr>
          <p:cNvPr id="21" name="Text Box 5"/>
          <p:cNvSpPr txBox="1">
            <a:spLocks noChangeArrowheads="1"/>
          </p:cNvSpPr>
          <p:nvPr/>
        </p:nvSpPr>
        <p:spPr bwMode="auto">
          <a:xfrm>
            <a:off x="4543645" y="512311"/>
            <a:ext cx="65214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j-ea"/>
                <a:ea typeface="+mj-ea"/>
              </a:rPr>
              <a:t>D </a:t>
            </a: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02885" y="1234055"/>
            <a:ext cx="7326716" cy="2110261"/>
            <a:chOff x="1203847" y="1645407"/>
            <a:chExt cx="9768954" cy="2813680"/>
          </a:xfrm>
        </p:grpSpPr>
        <p:grpSp>
          <p:nvGrpSpPr>
            <p:cNvPr id="4" name="组合 3"/>
            <p:cNvGrpSpPr/>
            <p:nvPr/>
          </p:nvGrpSpPr>
          <p:grpSpPr>
            <a:xfrm>
              <a:off x="1203847" y="1645407"/>
              <a:ext cx="9768954" cy="1863032"/>
              <a:chOff x="1203847" y="1645407"/>
              <a:chExt cx="9768954" cy="1863032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1203847" y="1938064"/>
                <a:ext cx="1312174" cy="1534996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2" cstate="print"/>
              <a:stretch>
                <a:fillRect/>
              </a:stretch>
            </p:blipFill>
            <p:spPr>
              <a:xfrm rot="1780897">
                <a:off x="3256019" y="1645407"/>
                <a:ext cx="1994540" cy="1863032"/>
              </a:xfrm>
              <a:prstGeom prst="rect">
                <a:avLst/>
              </a:prstGeom>
            </p:spPr>
          </p:pic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5698903" y="2199774"/>
                <a:ext cx="2379430" cy="1147225"/>
              </a:xfrm>
              <a:prstGeom prst="rect">
                <a:avLst/>
              </a:prstGeom>
            </p:spPr>
          </p:pic>
          <p:grpSp>
            <p:nvGrpSpPr>
              <p:cNvPr id="16" name="组合 15"/>
              <p:cNvGrpSpPr/>
              <p:nvPr/>
            </p:nvGrpSpPr>
            <p:grpSpPr>
              <a:xfrm>
                <a:off x="8545690" y="2258338"/>
                <a:ext cx="2427111" cy="1214722"/>
                <a:chOff x="8466667" y="2287727"/>
                <a:chExt cx="2427111" cy="1214722"/>
              </a:xfrm>
            </p:grpSpPr>
            <p:sp>
              <p:nvSpPr>
                <p:cNvPr id="14" name="菱形 13"/>
                <p:cNvSpPr/>
                <p:nvPr/>
              </p:nvSpPr>
              <p:spPr>
                <a:xfrm>
                  <a:off x="8466667" y="2287727"/>
                  <a:ext cx="1196622" cy="1196622"/>
                </a:xfrm>
                <a:prstGeom prst="diamond">
                  <a:avLst/>
                </a:prstGeom>
                <a:noFill/>
                <a:ln w="76200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菱形 17"/>
                <p:cNvSpPr/>
                <p:nvPr/>
              </p:nvSpPr>
              <p:spPr>
                <a:xfrm>
                  <a:off x="9064978" y="2287727"/>
                  <a:ext cx="1196622" cy="1196622"/>
                </a:xfrm>
                <a:prstGeom prst="diamond">
                  <a:avLst/>
                </a:prstGeom>
                <a:noFill/>
                <a:ln w="76200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菱形 18"/>
                <p:cNvSpPr/>
                <p:nvPr/>
              </p:nvSpPr>
              <p:spPr>
                <a:xfrm>
                  <a:off x="9697156" y="2305827"/>
                  <a:ext cx="1196622" cy="1196622"/>
                </a:xfrm>
                <a:prstGeom prst="diamond">
                  <a:avLst/>
                </a:prstGeom>
                <a:noFill/>
                <a:ln w="76200">
                  <a:solidFill>
                    <a:srgbClr val="92D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2" name="Text Box 5"/>
            <p:cNvSpPr txBox="1">
              <a:spLocks noChangeArrowheads="1"/>
            </p:cNvSpPr>
            <p:nvPr/>
          </p:nvSpPr>
          <p:spPr bwMode="auto">
            <a:xfrm>
              <a:off x="1299975" y="3689646"/>
              <a:ext cx="9543623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100" dirty="0">
                  <a:latin typeface="+mj-ea"/>
                  <a:ea typeface="+mj-ea"/>
                </a:rPr>
                <a:t>   A                     B                      C                          D </a:t>
              </a:r>
              <a:endParaRPr lang="zh-CN" altLang="en-US" sz="2100" dirty="0">
                <a:latin typeface="+mj-ea"/>
                <a:ea typeface="+mj-ea"/>
              </a:endParaRPr>
            </a:p>
          </p:txBody>
        </p:sp>
      </p:grpSp>
      <p:cxnSp>
        <p:nvCxnSpPr>
          <p:cNvPr id="23" name="直接连接符 22"/>
          <p:cNvCxnSpPr/>
          <p:nvPr/>
        </p:nvCxnSpPr>
        <p:spPr>
          <a:xfrm>
            <a:off x="1397000" y="1278008"/>
            <a:ext cx="0" cy="1519881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3225800" y="1247354"/>
            <a:ext cx="0" cy="1519881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5161925" y="1278008"/>
            <a:ext cx="0" cy="1519881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7306734" y="1278008"/>
            <a:ext cx="0" cy="1519881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H="1">
            <a:off x="6112935" y="2140352"/>
            <a:ext cx="2438399" cy="2135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4" grpId="0" animBg="1"/>
      <p:bldP spid="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zh-CN" altLang="en-US" sz="2100" b="1" dirty="0"/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484948" y="532832"/>
            <a:ext cx="8312315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latin typeface="+mj-ea"/>
                <a:ea typeface="+mj-ea"/>
              </a:rPr>
              <a:t>要使两个大小不用的圆有无数条对称轴，应该采用下面（   ）的排列方法。</a:t>
            </a:r>
            <a:endParaRPr lang="zh-CN" altLang="en-US" sz="2100" dirty="0">
              <a:latin typeface="+mj-ea"/>
              <a:ea typeface="+mj-ea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7264388" y="619186"/>
            <a:ext cx="607243" cy="457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j-ea"/>
                <a:ea typeface="+mj-ea"/>
              </a:rPr>
              <a:t>B</a:t>
            </a: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972696" y="1872046"/>
            <a:ext cx="1037967" cy="1037967"/>
            <a:chOff x="4753233" y="2463114"/>
            <a:chExt cx="1383956" cy="1383956"/>
          </a:xfrm>
        </p:grpSpPr>
        <p:sp>
          <p:nvSpPr>
            <p:cNvPr id="18" name="椭圆 17"/>
            <p:cNvSpPr/>
            <p:nvPr/>
          </p:nvSpPr>
          <p:spPr>
            <a:xfrm>
              <a:off x="4753233" y="2463114"/>
              <a:ext cx="1383956" cy="1383956"/>
            </a:xfrm>
            <a:prstGeom prst="ellipse">
              <a:avLst/>
            </a:prstGeom>
            <a:noFill/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4979773" y="2689654"/>
              <a:ext cx="930875" cy="930875"/>
            </a:xfrm>
            <a:prstGeom prst="ellipse">
              <a:avLst/>
            </a:prstGeom>
            <a:noFill/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 flipV="1">
              <a:off x="5412258" y="3111011"/>
              <a:ext cx="65903" cy="6590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931244" y="1838988"/>
            <a:ext cx="1563129" cy="1037967"/>
            <a:chOff x="7414054" y="2451986"/>
            <a:chExt cx="2084172" cy="1383956"/>
          </a:xfrm>
        </p:grpSpPr>
        <p:sp>
          <p:nvSpPr>
            <p:cNvPr id="20" name="椭圆 19"/>
            <p:cNvSpPr/>
            <p:nvPr/>
          </p:nvSpPr>
          <p:spPr>
            <a:xfrm>
              <a:off x="7414054" y="2451986"/>
              <a:ext cx="1383956" cy="1383956"/>
            </a:xfrm>
            <a:prstGeom prst="ellipse">
              <a:avLst/>
            </a:prstGeom>
            <a:noFill/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椭圆 20"/>
            <p:cNvSpPr/>
            <p:nvPr/>
          </p:nvSpPr>
          <p:spPr>
            <a:xfrm>
              <a:off x="8567351" y="2689654"/>
              <a:ext cx="930875" cy="930875"/>
            </a:xfrm>
            <a:prstGeom prst="ellipse">
              <a:avLst/>
            </a:prstGeom>
            <a:noFill/>
            <a:ln w="2857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 flipV="1">
              <a:off x="8073080" y="3111011"/>
              <a:ext cx="65903" cy="6590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 flipV="1">
              <a:off x="8995717" y="3122138"/>
              <a:ext cx="65903" cy="65903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98606" y="1847335"/>
            <a:ext cx="6252521" cy="1638873"/>
            <a:chOff x="1598141" y="2463114"/>
            <a:chExt cx="8336694" cy="2185163"/>
          </a:xfrm>
        </p:grpSpPr>
        <p:grpSp>
          <p:nvGrpSpPr>
            <p:cNvPr id="8" name="组合 7"/>
            <p:cNvGrpSpPr/>
            <p:nvPr/>
          </p:nvGrpSpPr>
          <p:grpSpPr>
            <a:xfrm>
              <a:off x="1598141" y="2463114"/>
              <a:ext cx="2314831" cy="1383956"/>
              <a:chOff x="1598141" y="2463114"/>
              <a:chExt cx="2314831" cy="1383956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1598141" y="2463114"/>
                <a:ext cx="1383956" cy="1383956"/>
              </a:xfrm>
              <a:prstGeom prst="ellipse">
                <a:avLst/>
              </a:prstGeom>
              <a:noFill/>
              <a:ln w="285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2982097" y="2689654"/>
                <a:ext cx="930875" cy="930875"/>
              </a:xfrm>
              <a:prstGeom prst="ellipse">
                <a:avLst/>
              </a:prstGeom>
              <a:noFill/>
              <a:ln w="28575"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椭圆 6"/>
              <p:cNvSpPr/>
              <p:nvPr/>
            </p:nvSpPr>
            <p:spPr>
              <a:xfrm flipV="1">
                <a:off x="2257167" y="3122139"/>
                <a:ext cx="65903" cy="65903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/>
              <p:cNvSpPr/>
              <p:nvPr/>
            </p:nvSpPr>
            <p:spPr>
              <a:xfrm flipV="1">
                <a:off x="3414583" y="3111012"/>
                <a:ext cx="65903" cy="65903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Text Box 5"/>
            <p:cNvSpPr txBox="1">
              <a:spLocks noChangeArrowheads="1"/>
            </p:cNvSpPr>
            <p:nvPr/>
          </p:nvSpPr>
          <p:spPr bwMode="auto">
            <a:xfrm>
              <a:off x="2323072" y="3878836"/>
              <a:ext cx="7611763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2100" dirty="0">
                  <a:latin typeface="+mj-ea"/>
                  <a:ea typeface="+mj-ea"/>
                </a:rPr>
                <a:t>   A                           B                             C                          </a:t>
              </a:r>
              <a:endParaRPr lang="zh-CN" altLang="en-US" sz="2100" dirty="0">
                <a:latin typeface="+mj-ea"/>
                <a:ea typeface="+mj-ea"/>
              </a:endParaRPr>
            </a:p>
          </p:txBody>
        </p:sp>
      </p:grpSp>
      <p:cxnSp>
        <p:nvCxnSpPr>
          <p:cNvPr id="27" name="直接连接符 26"/>
          <p:cNvCxnSpPr/>
          <p:nvPr/>
        </p:nvCxnSpPr>
        <p:spPr>
          <a:xfrm flipH="1">
            <a:off x="735227" y="2355834"/>
            <a:ext cx="2438399" cy="2135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5315341" y="2355834"/>
            <a:ext cx="2438399" cy="2135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zh-CN" altLang="en-US" sz="2100" b="1" dirty="0"/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596449" y="553548"/>
            <a:ext cx="8312315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latin typeface="+mj-ea"/>
                <a:ea typeface="+mj-ea"/>
              </a:rPr>
              <a:t>找一找，哪些图形、字母或汉字是轴对称图形？在（   ）里画“</a:t>
            </a:r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√</a:t>
            </a:r>
            <a:r>
              <a:rPr lang="zh-CN" altLang="en-US" sz="2100" dirty="0">
                <a:latin typeface="+mj-ea"/>
                <a:ea typeface="+mj-ea"/>
              </a:rPr>
              <a:t>”或“</a:t>
            </a:r>
            <a:r>
              <a:rPr lang="en-US" altLang="zh-CN" sz="2100" dirty="0">
                <a:solidFill>
                  <a:srgbClr val="FF0000"/>
                </a:solidFill>
                <a:latin typeface="+mj-ea"/>
                <a:ea typeface="+mj-ea"/>
              </a:rPr>
              <a:t>×</a:t>
            </a:r>
            <a:r>
              <a:rPr lang="zh-CN" altLang="en-US" sz="2100" dirty="0">
                <a:latin typeface="+mj-ea"/>
                <a:ea typeface="+mj-ea"/>
              </a:rPr>
              <a:t>”。</a:t>
            </a:r>
            <a:endParaRPr lang="zh-CN" altLang="en-US" sz="2100" dirty="0">
              <a:latin typeface="+mj-ea"/>
              <a:ea typeface="+mj-ea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830625" y="1948058"/>
            <a:ext cx="8547551" cy="1518490"/>
            <a:chOff x="795266" y="2597411"/>
            <a:chExt cx="11396734" cy="2024653"/>
          </a:xfrm>
        </p:grpSpPr>
        <p:sp>
          <p:nvSpPr>
            <p:cNvPr id="30" name="Text Box 5"/>
            <p:cNvSpPr txBox="1">
              <a:spLocks noChangeArrowheads="1"/>
            </p:cNvSpPr>
            <p:nvPr/>
          </p:nvSpPr>
          <p:spPr bwMode="auto">
            <a:xfrm>
              <a:off x="1108914" y="4068067"/>
              <a:ext cx="11083086" cy="553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100" dirty="0">
                  <a:latin typeface="+mj-ea"/>
                  <a:ea typeface="+mj-ea"/>
                </a:rPr>
                <a:t>（   ）      （   ）      （   ）      （   ）      （   ）       </a:t>
              </a:r>
              <a:r>
                <a:rPr lang="en-US" altLang="zh-CN" sz="2100" dirty="0">
                  <a:latin typeface="+mj-ea"/>
                  <a:ea typeface="+mj-ea"/>
                </a:rPr>
                <a:t>(     )</a:t>
              </a:r>
              <a:endParaRPr lang="zh-CN" altLang="en-US" sz="2100" dirty="0">
                <a:latin typeface="+mj-ea"/>
                <a:ea typeface="+mj-ea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795266" y="2597411"/>
              <a:ext cx="9686692" cy="1416884"/>
              <a:chOff x="795266" y="2597411"/>
              <a:chExt cx="9686692" cy="1416884"/>
            </a:xfrm>
          </p:grpSpPr>
          <p:sp>
            <p:nvSpPr>
              <p:cNvPr id="9" name="Text Box 5"/>
              <p:cNvSpPr txBox="1">
                <a:spLocks noChangeArrowheads="1"/>
              </p:cNvSpPr>
              <p:nvPr/>
            </p:nvSpPr>
            <p:spPr bwMode="auto">
              <a:xfrm>
                <a:off x="9672301" y="2783188"/>
                <a:ext cx="809657" cy="12311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4500" dirty="0">
                    <a:latin typeface="+mj-ea"/>
                    <a:ea typeface="+mj-ea"/>
                  </a:rPr>
                  <a:t>2</a:t>
                </a:r>
                <a:endParaRPr lang="zh-CN" altLang="en-US" sz="4500" dirty="0">
                  <a:latin typeface="+mj-ea"/>
                  <a:ea typeface="+mj-ea"/>
                </a:endParaRPr>
              </a:p>
            </p:txBody>
          </p:sp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795266" y="2597411"/>
                <a:ext cx="6477825" cy="1128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1" name="流程图: 卡片 30"/>
              <p:cNvSpPr/>
              <p:nvPr/>
            </p:nvSpPr>
            <p:spPr>
              <a:xfrm>
                <a:off x="7642746" y="3002507"/>
                <a:ext cx="1296538" cy="641445"/>
              </a:xfrm>
              <a:prstGeom prst="flowChartPunchedCard">
                <a:avLst/>
              </a:prstGeom>
              <a:noFill/>
              <a:ln w="2857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1336673" y="3029086"/>
            <a:ext cx="607243" cy="457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j-ea"/>
                <a:ea typeface="+mj-ea"/>
              </a:rPr>
              <a:t>×</a:t>
            </a: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2595678" y="3008615"/>
            <a:ext cx="607243" cy="457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j-ea"/>
                <a:ea typeface="+mj-ea"/>
              </a:rPr>
              <a:t>×</a:t>
            </a: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3823977" y="3008615"/>
            <a:ext cx="607243" cy="457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6" name="Text Box 5"/>
          <p:cNvSpPr txBox="1">
            <a:spLocks noChangeArrowheads="1"/>
          </p:cNvSpPr>
          <p:nvPr/>
        </p:nvSpPr>
        <p:spPr bwMode="auto">
          <a:xfrm>
            <a:off x="5052276" y="3008615"/>
            <a:ext cx="607243" cy="457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7" name="Text Box 5"/>
          <p:cNvSpPr txBox="1">
            <a:spLocks noChangeArrowheads="1"/>
          </p:cNvSpPr>
          <p:nvPr/>
        </p:nvSpPr>
        <p:spPr bwMode="auto">
          <a:xfrm>
            <a:off x="6280575" y="3008615"/>
            <a:ext cx="607243" cy="457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j-ea"/>
                <a:ea typeface="+mj-ea"/>
              </a:rPr>
              <a:t>×</a:t>
            </a: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7498638" y="3008615"/>
            <a:ext cx="607243" cy="457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en-US" altLang="zh-CN" sz="2100" dirty="0">
                <a:solidFill>
                  <a:srgbClr val="FF0000"/>
                </a:solidFill>
                <a:latin typeface="+mj-ea"/>
                <a:ea typeface="+mj-ea"/>
              </a:rPr>
              <a:t>×</a:t>
            </a: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32" grpId="0"/>
      <p:bldP spid="34" grpId="0"/>
      <p:bldP spid="35" grpId="0"/>
      <p:bldP spid="36" grpId="0"/>
      <p:bldP spid="37" grpId="0"/>
      <p:bldP spid="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49606" y="812578"/>
            <a:ext cx="8409061" cy="1636448"/>
            <a:chOff x="1734362" y="904185"/>
            <a:chExt cx="9105630" cy="2181930"/>
          </a:xfrm>
        </p:grpSpPr>
        <p:sp>
          <p:nvSpPr>
            <p:cNvPr id="6" name="文本框 2"/>
            <p:cNvSpPr txBox="1"/>
            <p:nvPr/>
          </p:nvSpPr>
          <p:spPr>
            <a:xfrm>
              <a:off x="1734362" y="904185"/>
              <a:ext cx="8921072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1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1.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根据对称轴的特征，通过折叠的方法能画出简单图形的对称轴。</a:t>
              </a:r>
              <a:endPara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  <p:sp>
          <p:nvSpPr>
            <p:cNvPr id="7" name="文本框 2"/>
            <p:cNvSpPr txBox="1"/>
            <p:nvPr/>
          </p:nvSpPr>
          <p:spPr>
            <a:xfrm>
              <a:off x="1734362" y="1670343"/>
              <a:ext cx="9105630" cy="1415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1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2.</a:t>
              </a:r>
              <a:r>
                <a:rPr lang="zh-CN" altLang="en-US" sz="2100" b="1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培养学生的观察能力、自主探究能力、动手操作能力以及归纳概括能力。使学生能画出简单图形的对称轴。</a:t>
              </a:r>
              <a:endPara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sp>
        <p:nvSpPr>
          <p:cNvPr id="9" name="圆角矩形 8"/>
          <p:cNvSpPr/>
          <p:nvPr/>
        </p:nvSpPr>
        <p:spPr>
          <a:xfrm>
            <a:off x="421055" y="2890157"/>
            <a:ext cx="7898352" cy="1787980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10" name="矩形 9"/>
          <p:cNvSpPr/>
          <p:nvPr/>
        </p:nvSpPr>
        <p:spPr>
          <a:xfrm>
            <a:off x="657493" y="3045862"/>
            <a:ext cx="8171915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重点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/>
              <a:t>判断对称图形，按要求画出对称轴。</a:t>
            </a:r>
            <a:endParaRPr lang="zh-CN" altLang="en-US" sz="2100" dirty="0"/>
          </a:p>
        </p:txBody>
      </p:sp>
      <p:sp>
        <p:nvSpPr>
          <p:cNvPr id="11" name="矩形 10"/>
          <p:cNvSpPr/>
          <p:nvPr/>
        </p:nvSpPr>
        <p:spPr>
          <a:xfrm>
            <a:off x="657493" y="3888989"/>
            <a:ext cx="8171915" cy="55399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难点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/>
              <a:t>能正确的判断一个图形是否是轴对称图形。</a:t>
            </a:r>
            <a:endParaRPr lang="zh-CN" altLang="en-US" sz="21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任意多边形 14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4</a:t>
            </a:r>
            <a:endParaRPr lang="zh-CN" altLang="en-US" sz="2100" b="1" dirty="0"/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484948" y="507766"/>
            <a:ext cx="8312315" cy="1038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latin typeface="+mj-ea"/>
                <a:ea typeface="+mj-ea"/>
              </a:rPr>
              <a:t>下面的两个图形都是由正方形组成的。请你分别在下面两个图上添加</a:t>
            </a:r>
            <a:r>
              <a:rPr lang="en-US" altLang="zh-CN" sz="2100" dirty="0">
                <a:latin typeface="+mj-ea"/>
                <a:ea typeface="+mj-ea"/>
              </a:rPr>
              <a:t>1</a:t>
            </a:r>
            <a:r>
              <a:rPr lang="zh-CN" altLang="en-US" sz="2100" dirty="0">
                <a:latin typeface="+mj-ea"/>
                <a:ea typeface="+mj-ea"/>
              </a:rPr>
              <a:t>个正方形，使它们都成为轴对称图形</a:t>
            </a:r>
            <a:r>
              <a:rPr lang="zh-CN" altLang="en-US" sz="2100" dirty="0" smtClean="0">
                <a:latin typeface="+mj-ea"/>
                <a:ea typeface="+mj-ea"/>
              </a:rPr>
              <a:t>。 </a:t>
            </a:r>
            <a:endParaRPr lang="en-US" altLang="zh-CN" sz="2100" dirty="0">
              <a:latin typeface="+mj-ea"/>
              <a:ea typeface="+mj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31885" y="2211031"/>
            <a:ext cx="976184" cy="1464275"/>
            <a:chOff x="2875004" y="2290119"/>
            <a:chExt cx="1301578" cy="1952367"/>
          </a:xfrm>
        </p:grpSpPr>
        <p:sp>
          <p:nvSpPr>
            <p:cNvPr id="2" name="矩形 1"/>
            <p:cNvSpPr/>
            <p:nvPr/>
          </p:nvSpPr>
          <p:spPr>
            <a:xfrm>
              <a:off x="2875006" y="2290119"/>
              <a:ext cx="650789" cy="650789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2875005" y="2940908"/>
              <a:ext cx="650789" cy="650789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2875004" y="3591697"/>
              <a:ext cx="650789" cy="650789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3525793" y="2290119"/>
              <a:ext cx="650789" cy="650789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 rot="5400000">
            <a:off x="5204831" y="2211025"/>
            <a:ext cx="1464275" cy="1464281"/>
            <a:chOff x="6705599" y="2290112"/>
            <a:chExt cx="1952366" cy="1952374"/>
          </a:xfrm>
        </p:grpSpPr>
        <p:sp>
          <p:nvSpPr>
            <p:cNvPr id="22" name="矩形 21"/>
            <p:cNvSpPr/>
            <p:nvPr/>
          </p:nvSpPr>
          <p:spPr>
            <a:xfrm>
              <a:off x="6705599" y="2290119"/>
              <a:ext cx="650789" cy="650789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矩形 22"/>
            <p:cNvSpPr/>
            <p:nvPr/>
          </p:nvSpPr>
          <p:spPr>
            <a:xfrm>
              <a:off x="6705599" y="2940908"/>
              <a:ext cx="650789" cy="650789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6705599" y="3591697"/>
              <a:ext cx="650789" cy="650789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7356388" y="2940905"/>
              <a:ext cx="650789" cy="650789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8007176" y="2290112"/>
              <a:ext cx="650789" cy="650789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8007176" y="2940905"/>
              <a:ext cx="650789" cy="650789"/>
            </a:xfrm>
            <a:prstGeom prst="rect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 rot="5400000">
            <a:off x="5204829" y="3188844"/>
            <a:ext cx="488092" cy="48809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843794" y="2211026"/>
            <a:ext cx="488092" cy="488092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>
            <a:off x="2558750" y="2105752"/>
            <a:ext cx="10459" cy="1742731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5933229" y="2078858"/>
            <a:ext cx="10459" cy="1742731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圆角矩形 2"/>
          <p:cNvSpPr/>
          <p:nvPr/>
        </p:nvSpPr>
        <p:spPr>
          <a:xfrm>
            <a:off x="3540614" y="4274038"/>
            <a:ext cx="2062773" cy="434162"/>
          </a:xfrm>
          <a:prstGeom prst="roundRect">
            <a:avLst/>
          </a:prstGeom>
          <a:solidFill>
            <a:srgbClr val="A1C450"/>
          </a:solidFill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chemeClr val="bg1"/>
                </a:solidFill>
              </a:rPr>
              <a:t>添加方法不唯一</a:t>
            </a:r>
            <a:endParaRPr lang="zh-CN" altLang="en-US" sz="2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8" grpId="0" animBg="1"/>
      <p:bldP spid="30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标注 11"/>
          <p:cNvSpPr/>
          <p:nvPr/>
        </p:nvSpPr>
        <p:spPr>
          <a:xfrm>
            <a:off x="3038308" y="3066140"/>
            <a:ext cx="4165682" cy="776085"/>
          </a:xfrm>
          <a:prstGeom prst="wedgeRoundRectCallout">
            <a:avLst>
              <a:gd name="adj1" fmla="val -60280"/>
              <a:gd name="adj2" fmla="val 27422"/>
              <a:gd name="adj3" fmla="val 16667"/>
            </a:avLst>
          </a:prstGeom>
          <a:solidFill>
            <a:srgbClr val="EC98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chemeClr val="tx1"/>
                </a:solidFill>
              </a:rPr>
              <a:t>观察上面的图形，你能发现什么？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75207" y="1375488"/>
            <a:ext cx="7219319" cy="117618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Box 5"/>
          <p:cNvSpPr txBox="1">
            <a:spLocks noChangeArrowheads="1"/>
          </p:cNvSpPr>
          <p:nvPr/>
        </p:nvSpPr>
        <p:spPr bwMode="auto">
          <a:xfrm>
            <a:off x="684610" y="505819"/>
            <a:ext cx="710796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ea typeface="+mn-ea"/>
              </a:rPr>
              <a:t>看一看，这些图形有什么共同特点？</a:t>
            </a:r>
            <a:endParaRPr lang="zh-CN" altLang="en-US" sz="2100" dirty="0">
              <a:latin typeface="+mn-ea"/>
              <a:ea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593130" y="1499629"/>
            <a:ext cx="7636470" cy="1244144"/>
          </a:xfrm>
          <a:prstGeom prst="rect">
            <a:avLst/>
          </a:prstGeom>
        </p:spPr>
      </p:pic>
      <p:sp>
        <p:nvSpPr>
          <p:cNvPr id="20" name="圆角矩形标注 19"/>
          <p:cNvSpPr/>
          <p:nvPr/>
        </p:nvSpPr>
        <p:spPr>
          <a:xfrm>
            <a:off x="1888990" y="2793509"/>
            <a:ext cx="3428183" cy="1721999"/>
          </a:xfrm>
          <a:prstGeom prst="wedgeRoundRectCallout">
            <a:avLst>
              <a:gd name="adj1" fmla="val -59066"/>
              <a:gd name="adj2" fmla="val -8407"/>
              <a:gd name="adj3" fmla="val 16667"/>
            </a:avLst>
          </a:prstGeom>
          <a:solidFill>
            <a:srgbClr val="EA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chemeClr val="tx1"/>
                </a:solidFill>
              </a:rPr>
              <a:t>观察这五个图形，可以发现这些图形都能从中间分开，每个图形分成的两部分的形状和大小完全相同。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sp>
        <p:nvSpPr>
          <p:cNvPr id="22" name="圆角矩形标注 21"/>
          <p:cNvSpPr/>
          <p:nvPr/>
        </p:nvSpPr>
        <p:spPr>
          <a:xfrm>
            <a:off x="5541025" y="3053511"/>
            <a:ext cx="2446037" cy="759941"/>
          </a:xfrm>
          <a:prstGeom prst="wedgeRoundRectCallout">
            <a:avLst>
              <a:gd name="adj1" fmla="val 57775"/>
              <a:gd name="adj2" fmla="val -5968"/>
              <a:gd name="adj3" fmla="val 16667"/>
            </a:avLst>
          </a:prstGeom>
          <a:solidFill>
            <a:srgbClr val="EE85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chemeClr val="tx1"/>
                </a:solidFill>
              </a:rPr>
              <a:t>那我们来分一分吧！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20" grpId="0" animBg="1"/>
      <p:bldP spid="2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Box 5"/>
          <p:cNvSpPr txBox="1">
            <a:spLocks noChangeArrowheads="1"/>
          </p:cNvSpPr>
          <p:nvPr/>
        </p:nvSpPr>
        <p:spPr bwMode="auto">
          <a:xfrm>
            <a:off x="684610" y="505819"/>
            <a:ext cx="710796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ea typeface="+mn-ea"/>
              </a:rPr>
              <a:t>分一分。</a:t>
            </a:r>
            <a:endParaRPr lang="zh-CN" altLang="en-US" sz="2100" dirty="0">
              <a:latin typeface="+mn-ea"/>
              <a:ea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4610" y="1963008"/>
            <a:ext cx="7636470" cy="1244144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235676" y="1822622"/>
            <a:ext cx="6179" cy="1476632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1872049" y="2585079"/>
            <a:ext cx="1458097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4271976" y="1846763"/>
            <a:ext cx="6179" cy="1476632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162560" y="1945046"/>
            <a:ext cx="6179" cy="1476632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7792570" y="1945045"/>
            <a:ext cx="6179" cy="1476632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 Box 5"/>
          <p:cNvSpPr txBox="1">
            <a:spLocks noChangeArrowheads="1"/>
          </p:cNvSpPr>
          <p:nvPr/>
        </p:nvSpPr>
        <p:spPr bwMode="auto">
          <a:xfrm>
            <a:off x="684610" y="505819"/>
            <a:ext cx="2583752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ea typeface="+mn-ea"/>
              </a:rPr>
              <a:t>折一折，看一看。</a:t>
            </a:r>
            <a:endParaRPr lang="zh-CN" altLang="en-US" sz="2100" dirty="0">
              <a:latin typeface="+mn-ea"/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676755" y="1331245"/>
            <a:ext cx="1107281" cy="144303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92971" y="1410406"/>
            <a:ext cx="614363" cy="118586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79223" y="1410406"/>
            <a:ext cx="1164431" cy="1185863"/>
          </a:xfrm>
          <a:prstGeom prst="rect">
            <a:avLst/>
          </a:prstGeom>
        </p:spPr>
      </p:pic>
      <p:sp>
        <p:nvSpPr>
          <p:cNvPr id="6" name="右箭头 5"/>
          <p:cNvSpPr/>
          <p:nvPr/>
        </p:nvSpPr>
        <p:spPr>
          <a:xfrm>
            <a:off x="2977980" y="1927653"/>
            <a:ext cx="642551" cy="216244"/>
          </a:xfrm>
          <a:prstGeom prst="rightArrow">
            <a:avLst/>
          </a:prstGeom>
          <a:solidFill>
            <a:srgbClr val="CCDD5F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>
            <a:off x="5121877" y="1895216"/>
            <a:ext cx="642551" cy="216244"/>
          </a:xfrm>
          <a:prstGeom prst="rightArrow">
            <a:avLst/>
          </a:prstGeom>
          <a:solidFill>
            <a:srgbClr val="CCDD5F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66013" y="3178775"/>
            <a:ext cx="1528763" cy="1257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97676" y="3178774"/>
            <a:ext cx="1264444" cy="81438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979222" y="3192483"/>
            <a:ext cx="1214438" cy="1271588"/>
          </a:xfrm>
          <a:prstGeom prst="rect">
            <a:avLst/>
          </a:prstGeom>
        </p:spPr>
      </p:pic>
      <p:sp>
        <p:nvSpPr>
          <p:cNvPr id="20" name="右箭头 19"/>
          <p:cNvSpPr/>
          <p:nvPr/>
        </p:nvSpPr>
        <p:spPr>
          <a:xfrm>
            <a:off x="3093775" y="3725561"/>
            <a:ext cx="642551" cy="216244"/>
          </a:xfrm>
          <a:prstGeom prst="rightArrow">
            <a:avLst/>
          </a:prstGeom>
          <a:solidFill>
            <a:srgbClr val="CCDD5F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2" name="右箭头 21"/>
          <p:cNvSpPr/>
          <p:nvPr/>
        </p:nvSpPr>
        <p:spPr>
          <a:xfrm>
            <a:off x="5237673" y="3693124"/>
            <a:ext cx="642551" cy="216244"/>
          </a:xfrm>
          <a:prstGeom prst="rightArrow">
            <a:avLst/>
          </a:prstGeom>
          <a:solidFill>
            <a:srgbClr val="CCDD5F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6" grpId="0" animBg="1"/>
      <p:bldP spid="14" grpId="0" animBg="1"/>
      <p:bldP spid="20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852618" y="950759"/>
            <a:ext cx="3249826" cy="3020437"/>
            <a:chOff x="1136823" y="1267679"/>
            <a:chExt cx="4333101" cy="4027249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728015" y="1686438"/>
              <a:ext cx="3016979" cy="315895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2916195" y="1267679"/>
              <a:ext cx="477795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dirty="0"/>
                <a:t>A</a:t>
              </a:r>
              <a:endParaRPr lang="zh-CN" altLang="en-US" sz="2100" dirty="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916195" y="4740931"/>
              <a:ext cx="477795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dirty="0"/>
                <a:t>B</a:t>
              </a:r>
              <a:endParaRPr lang="zh-CN" altLang="en-US" sz="2100" dirty="0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639330" y="1851008"/>
              <a:ext cx="477795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dirty="0"/>
                <a:t>C</a:t>
              </a:r>
              <a:endParaRPr lang="zh-CN" altLang="en-US" sz="2100" dirty="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639330" y="4083461"/>
              <a:ext cx="477795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dirty="0"/>
                <a:t>D</a:t>
              </a:r>
              <a:endParaRPr lang="zh-CN" altLang="en-US" sz="2100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2997607" y="2675724"/>
              <a:ext cx="477795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dirty="0"/>
                <a:t>E</a:t>
              </a:r>
              <a:endParaRPr lang="zh-CN" altLang="en-US" sz="2100" dirty="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997607" y="3323628"/>
              <a:ext cx="477795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dirty="0"/>
                <a:t>F</a:t>
              </a:r>
              <a:endParaRPr lang="zh-CN" altLang="en-US" sz="2100" dirty="0"/>
            </a:p>
          </p:txBody>
        </p:sp>
        <p:cxnSp>
          <p:nvCxnSpPr>
            <p:cNvPr id="11" name="直接连接符 10"/>
            <p:cNvCxnSpPr/>
            <p:nvPr/>
          </p:nvCxnSpPr>
          <p:spPr>
            <a:xfrm flipH="1" flipV="1">
              <a:off x="1136823" y="3196281"/>
              <a:ext cx="3855307" cy="34817"/>
            </a:xfrm>
            <a:prstGeom prst="line">
              <a:avLst/>
            </a:prstGeom>
            <a:ln w="28575">
              <a:solidFill>
                <a:srgbClr val="FF00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4992129" y="2952079"/>
              <a:ext cx="477795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100" dirty="0"/>
                <a:t>a</a:t>
              </a:r>
              <a:endParaRPr lang="zh-CN" altLang="en-US" sz="2100" dirty="0"/>
            </a:p>
          </p:txBody>
        </p:sp>
      </p:grpSp>
      <p:sp>
        <p:nvSpPr>
          <p:cNvPr id="24" name="圆角矩形标注 23"/>
          <p:cNvSpPr/>
          <p:nvPr/>
        </p:nvSpPr>
        <p:spPr>
          <a:xfrm>
            <a:off x="4187491" y="950759"/>
            <a:ext cx="4053017" cy="1972061"/>
          </a:xfrm>
          <a:prstGeom prst="wedgeRoundRectCallout">
            <a:avLst>
              <a:gd name="adj1" fmla="val -1524"/>
              <a:gd name="adj2" fmla="val 71416"/>
              <a:gd name="adj3" fmla="val 16667"/>
            </a:avLst>
          </a:prstGeom>
          <a:solidFill>
            <a:srgbClr val="EE85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chemeClr val="tx1"/>
                </a:solidFill>
              </a:rPr>
              <a:t>将左图沿虚线</a:t>
            </a:r>
            <a:r>
              <a:rPr lang="en-US" altLang="zh-CN" sz="2100" dirty="0">
                <a:solidFill>
                  <a:schemeClr val="tx1"/>
                </a:solidFill>
              </a:rPr>
              <a:t>a</a:t>
            </a:r>
            <a:r>
              <a:rPr lang="zh-CN" altLang="en-US" sz="2100" dirty="0">
                <a:solidFill>
                  <a:schemeClr val="tx1"/>
                </a:solidFill>
              </a:rPr>
              <a:t>对折，可以发现点</a:t>
            </a:r>
            <a:r>
              <a:rPr lang="en-US" altLang="zh-CN" sz="2100" dirty="0">
                <a:solidFill>
                  <a:schemeClr val="bg1"/>
                </a:solidFill>
              </a:rPr>
              <a:t>A</a:t>
            </a:r>
            <a:r>
              <a:rPr lang="zh-CN" altLang="en-US" sz="2100" dirty="0">
                <a:solidFill>
                  <a:schemeClr val="tx1"/>
                </a:solidFill>
              </a:rPr>
              <a:t>和点</a:t>
            </a:r>
            <a:r>
              <a:rPr lang="en-US" altLang="zh-CN" sz="2100" dirty="0">
                <a:solidFill>
                  <a:schemeClr val="bg1"/>
                </a:solidFill>
              </a:rPr>
              <a:t>B</a:t>
            </a:r>
            <a:r>
              <a:rPr lang="zh-CN" altLang="en-US" sz="2100" dirty="0">
                <a:solidFill>
                  <a:schemeClr val="tx1"/>
                </a:solidFill>
              </a:rPr>
              <a:t>分别</a:t>
            </a:r>
            <a:r>
              <a:rPr lang="zh-CN" altLang="en-US" sz="2100" dirty="0">
                <a:solidFill>
                  <a:schemeClr val="bg1"/>
                </a:solidFill>
              </a:rPr>
              <a:t>重合</a:t>
            </a:r>
            <a:r>
              <a:rPr lang="zh-CN" altLang="en-US" sz="2100" dirty="0">
                <a:solidFill>
                  <a:schemeClr val="tx1"/>
                </a:solidFill>
              </a:rPr>
              <a:t>，点</a:t>
            </a:r>
            <a:r>
              <a:rPr lang="en-US" altLang="zh-CN" sz="2100" dirty="0">
                <a:solidFill>
                  <a:schemeClr val="bg1"/>
                </a:solidFill>
              </a:rPr>
              <a:t>C</a:t>
            </a:r>
            <a:r>
              <a:rPr lang="zh-CN" altLang="en-US" sz="2100" dirty="0">
                <a:solidFill>
                  <a:schemeClr val="tx1"/>
                </a:solidFill>
              </a:rPr>
              <a:t>和点</a:t>
            </a:r>
            <a:r>
              <a:rPr lang="en-US" altLang="zh-CN" sz="2100" dirty="0">
                <a:solidFill>
                  <a:schemeClr val="bg1"/>
                </a:solidFill>
              </a:rPr>
              <a:t>D</a:t>
            </a:r>
            <a:r>
              <a:rPr lang="zh-CN" altLang="en-US" sz="2100" dirty="0">
                <a:solidFill>
                  <a:schemeClr val="tx1"/>
                </a:solidFill>
              </a:rPr>
              <a:t>也分别</a:t>
            </a:r>
            <a:r>
              <a:rPr lang="zh-CN" altLang="en-US" sz="2100" dirty="0">
                <a:solidFill>
                  <a:schemeClr val="bg1"/>
                </a:solidFill>
              </a:rPr>
              <a:t>重合</a:t>
            </a:r>
            <a:r>
              <a:rPr lang="zh-CN" altLang="en-US" sz="2100" dirty="0">
                <a:solidFill>
                  <a:schemeClr val="tx1"/>
                </a:solidFill>
              </a:rPr>
              <a:t>，线段</a:t>
            </a:r>
            <a:r>
              <a:rPr lang="en-US" altLang="zh-CN" sz="2100" dirty="0">
                <a:solidFill>
                  <a:schemeClr val="bg1"/>
                </a:solidFill>
              </a:rPr>
              <a:t>CE</a:t>
            </a:r>
            <a:r>
              <a:rPr lang="zh-CN" altLang="en-US" sz="2100" dirty="0">
                <a:solidFill>
                  <a:schemeClr val="tx1"/>
                </a:solidFill>
              </a:rPr>
              <a:t>和</a:t>
            </a:r>
            <a:r>
              <a:rPr lang="en-US" altLang="zh-CN" sz="2100" dirty="0">
                <a:solidFill>
                  <a:schemeClr val="bg1"/>
                </a:solidFill>
              </a:rPr>
              <a:t>DF</a:t>
            </a:r>
            <a:r>
              <a:rPr lang="zh-CN" altLang="en-US" sz="2100" dirty="0">
                <a:solidFill>
                  <a:schemeClr val="tx1"/>
                </a:solidFill>
              </a:rPr>
              <a:t>也分别重合。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45247" y="1144061"/>
            <a:ext cx="7138248" cy="1308970"/>
          </a:xfrm>
          <a:prstGeom prst="rect">
            <a:avLst/>
          </a:prstGeom>
        </p:spPr>
      </p:pic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684610" y="505819"/>
            <a:ext cx="710796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  <a:ea typeface="+mn-ea"/>
              </a:rPr>
              <a:t>认一认，说一说。</a:t>
            </a:r>
            <a:endParaRPr lang="zh-CN" altLang="en-US" sz="2100" dirty="0">
              <a:latin typeface="+mn-ea"/>
              <a:ea typeface="+mn-ea"/>
            </a:endParaRPr>
          </a:p>
        </p:txBody>
      </p:sp>
      <p:sp>
        <p:nvSpPr>
          <p:cNvPr id="19" name="圆角矩形标注 18"/>
          <p:cNvSpPr/>
          <p:nvPr/>
        </p:nvSpPr>
        <p:spPr>
          <a:xfrm>
            <a:off x="1858445" y="2704446"/>
            <a:ext cx="2261287" cy="631417"/>
          </a:xfrm>
          <a:prstGeom prst="wedgeRoundRectCallout">
            <a:avLst>
              <a:gd name="adj1" fmla="val -51948"/>
              <a:gd name="adj2" fmla="val 79338"/>
              <a:gd name="adj3" fmla="val 16667"/>
            </a:avLst>
          </a:prstGeom>
          <a:solidFill>
            <a:srgbClr val="EA976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chemeClr val="tx1"/>
                </a:solidFill>
              </a:rPr>
              <a:t>对折后都能重合。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sp>
        <p:nvSpPr>
          <p:cNvPr id="22" name="圆角矩形标注 21"/>
          <p:cNvSpPr/>
          <p:nvPr/>
        </p:nvSpPr>
        <p:spPr>
          <a:xfrm flipH="1">
            <a:off x="3805765" y="3477399"/>
            <a:ext cx="3482386" cy="631417"/>
          </a:xfrm>
          <a:prstGeom prst="wedgeRoundRectCallout">
            <a:avLst>
              <a:gd name="adj1" fmla="val -56377"/>
              <a:gd name="adj2" fmla="val -7593"/>
              <a:gd name="adj3" fmla="val 16667"/>
            </a:avLst>
          </a:prstGeom>
          <a:solidFill>
            <a:srgbClr val="EE85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20000"/>
              </a:lnSpc>
            </a:pPr>
            <a:r>
              <a:rPr lang="zh-CN" altLang="en-US" sz="2100" dirty="0">
                <a:solidFill>
                  <a:schemeClr val="tx1"/>
                </a:solidFill>
              </a:rPr>
              <a:t>这样的图形是轴对称图形。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81158" y="553548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zh-CN" altLang="en-US" sz="2100" b="1" dirty="0"/>
          </a:p>
        </p:txBody>
      </p:sp>
      <p:sp>
        <p:nvSpPr>
          <p:cNvPr id="15" name="Text Box 5"/>
          <p:cNvSpPr txBox="1">
            <a:spLocks noChangeArrowheads="1"/>
          </p:cNvSpPr>
          <p:nvPr/>
        </p:nvSpPr>
        <p:spPr bwMode="auto">
          <a:xfrm>
            <a:off x="484948" y="601886"/>
            <a:ext cx="8203949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latin typeface="+mj-ea"/>
                <a:ea typeface="+mj-ea"/>
              </a:rPr>
              <a:t>下面哪些图形是轴对称图形？画“</a:t>
            </a:r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√</a:t>
            </a:r>
            <a:r>
              <a:rPr lang="zh-CN" altLang="en-US" sz="2100" dirty="0">
                <a:latin typeface="+mj-ea"/>
                <a:ea typeface="+mj-ea"/>
              </a:rPr>
              <a:t>”。</a:t>
            </a:r>
            <a:endParaRPr lang="zh-CN" altLang="en-US" sz="2100" dirty="0">
              <a:latin typeface="+mj-ea"/>
              <a:ea typeface="+mj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407249" y="1098244"/>
            <a:ext cx="8359346" cy="2879619"/>
          </a:xfrm>
          <a:prstGeom prst="rect">
            <a:avLst/>
          </a:prstGeom>
        </p:spPr>
      </p:pic>
      <p:sp>
        <p:nvSpPr>
          <p:cNvPr id="17" name="Text Box 5"/>
          <p:cNvSpPr txBox="1">
            <a:spLocks noChangeArrowheads="1"/>
          </p:cNvSpPr>
          <p:nvPr/>
        </p:nvSpPr>
        <p:spPr bwMode="auto">
          <a:xfrm>
            <a:off x="5897501" y="2118743"/>
            <a:ext cx="50727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5307227" y="1353065"/>
            <a:ext cx="0" cy="1315995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7278130" y="1353065"/>
            <a:ext cx="0" cy="1315995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1365422" y="2538053"/>
            <a:ext cx="0" cy="1315995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3441357" y="2655443"/>
            <a:ext cx="0" cy="1315995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H="1">
            <a:off x="4586921" y="3261172"/>
            <a:ext cx="1346886" cy="7192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7278130" y="2655443"/>
            <a:ext cx="0" cy="1315995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Box 5"/>
          <p:cNvSpPr txBox="1">
            <a:spLocks noChangeArrowheads="1"/>
          </p:cNvSpPr>
          <p:nvPr/>
        </p:nvSpPr>
        <p:spPr bwMode="auto">
          <a:xfrm>
            <a:off x="7822513" y="2118743"/>
            <a:ext cx="50727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9" name="Text Box 5"/>
          <p:cNvSpPr txBox="1">
            <a:spLocks noChangeArrowheads="1"/>
          </p:cNvSpPr>
          <p:nvPr/>
        </p:nvSpPr>
        <p:spPr bwMode="auto">
          <a:xfrm>
            <a:off x="2010476" y="3300824"/>
            <a:ext cx="50727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3969021" y="3268364"/>
            <a:ext cx="50727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5899296" y="3268364"/>
            <a:ext cx="50727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2" name="Text Box 5"/>
          <p:cNvSpPr txBox="1">
            <a:spLocks noChangeArrowheads="1"/>
          </p:cNvSpPr>
          <p:nvPr/>
        </p:nvSpPr>
        <p:spPr bwMode="auto">
          <a:xfrm>
            <a:off x="7868793" y="3268364"/>
            <a:ext cx="507277" cy="3924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100" dirty="0">
                <a:solidFill>
                  <a:srgbClr val="FF0000"/>
                </a:solidFill>
                <a:latin typeface="+mj-ea"/>
                <a:ea typeface="+mj-ea"/>
              </a:rPr>
              <a:t>√</a:t>
            </a:r>
            <a:endParaRPr lang="zh-CN" altLang="en-US" sz="2100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28" grpId="0"/>
      <p:bldP spid="29" grpId="0"/>
      <p:bldP spid="30" grpId="0"/>
      <p:bldP spid="31" grpId="0"/>
      <p:bldP spid="32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PP_MARK_KEY" val="464f09d0-d16c-4d05-ba0f-bf42a4d8615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1359</Words>
  <Application>WPS 演示</Application>
  <PresentationFormat>全屏显示(16:9)</PresentationFormat>
  <Paragraphs>181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楷体</vt:lpstr>
      <vt:lpstr>Arial Unicode MS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432</cp:revision>
  <dcterms:created xsi:type="dcterms:W3CDTF">2017-08-03T09:01:00Z</dcterms:created>
  <dcterms:modified xsi:type="dcterms:W3CDTF">2023-02-03T07:15:08Z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5288479C05A64BD29639D627313F2466</vt:lpwstr>
  </property>
</Properties>
</file>