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handoutMasterIdLst>
    <p:handoutMasterId r:id="rId23"/>
  </p:handoutMasterIdLst>
  <p:sldIdLst>
    <p:sldId id="327" r:id="rId3"/>
    <p:sldId id="318" r:id="rId4"/>
    <p:sldId id="299" r:id="rId5"/>
    <p:sldId id="288" r:id="rId6"/>
    <p:sldId id="359" r:id="rId7"/>
    <p:sldId id="360" r:id="rId8"/>
    <p:sldId id="363" r:id="rId9"/>
    <p:sldId id="328" r:id="rId10"/>
    <p:sldId id="355" r:id="rId11"/>
    <p:sldId id="340" r:id="rId12"/>
    <p:sldId id="362" r:id="rId13"/>
    <p:sldId id="313" r:id="rId14"/>
    <p:sldId id="356" r:id="rId15"/>
    <p:sldId id="290" r:id="rId16"/>
    <p:sldId id="291" r:id="rId17"/>
    <p:sldId id="358" r:id="rId18"/>
    <p:sldId id="364" r:id="rId19"/>
    <p:sldId id="365" r:id="rId20"/>
    <p:sldId id="366" r:id="rId21"/>
    <p:sldId id="329" r:id="rId22"/>
  </p:sldIdLst>
  <p:sldSz cx="9144000" cy="5143500" type="screen16x9"/>
  <p:notesSz cx="7103745" cy="10234295"/>
  <p:embeddedFontLst>
    <p:embeddedFont>
      <p:font typeface="微软雅黑" panose="020B0503020204020204" pitchFamily="34" charset="-122"/>
      <p:regular r:id="rId27"/>
    </p:embeddedFont>
    <p:embeddedFont>
      <p:font typeface="楷体" panose="02010609060101010101" pitchFamily="49" charset="-122"/>
      <p:regular r:id="rId28"/>
    </p:embeddedFont>
    <p:embeddedFont>
      <p:font typeface="Calibri" panose="020F0502020204030204" charset="0"/>
      <p:regular r:id="rId29"/>
      <p:bold r:id="rId30"/>
      <p:italic r:id="rId31"/>
      <p:boldItalic r:id="rId32"/>
    </p:embeddedFont>
  </p:embeddedFontLst>
  <p:custDataLst>
    <p:tags r:id="rId33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858C"/>
    <a:srgbClr val="EE848C"/>
    <a:srgbClr val="EA976B"/>
    <a:srgbClr val="D57373"/>
    <a:srgbClr val="CCDD5F"/>
    <a:srgbClr val="C5DE90"/>
    <a:srgbClr val="E04236"/>
    <a:srgbClr val="74C153"/>
    <a:srgbClr val="FAA02B"/>
    <a:srgbClr val="FBEB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-102" y="-70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notesViewPr>
    <p:cSldViewPr snapToGrid="0">
      <p:cViewPr varScale="1">
        <p:scale>
          <a:sx n="77" d="100"/>
          <a:sy n="77" d="100"/>
        </p:scale>
        <p:origin x="-4038" y="-96"/>
      </p:cViewPr>
      <p:guideLst>
        <p:guide orient="horz" pos="3223"/>
        <p:guide pos="223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7.xml"/><Relationship Id="rId32" Type="http://schemas.openxmlformats.org/officeDocument/2006/relationships/font" Target="fonts/font6.fntdata"/><Relationship Id="rId31" Type="http://schemas.openxmlformats.org/officeDocument/2006/relationships/font" Target="fonts/font5.fntdata"/><Relationship Id="rId30" Type="http://schemas.openxmlformats.org/officeDocument/2006/relationships/font" Target="fonts/font4.fntdata"/><Relationship Id="rId3" Type="http://schemas.openxmlformats.org/officeDocument/2006/relationships/slide" Target="slides/slide1.xml"/><Relationship Id="rId29" Type="http://schemas.openxmlformats.org/officeDocument/2006/relationships/font" Target="fonts/font3.fntdata"/><Relationship Id="rId28" Type="http://schemas.openxmlformats.org/officeDocument/2006/relationships/font" Target="fonts/font2.fntdata"/><Relationship Id="rId27" Type="http://schemas.openxmlformats.org/officeDocument/2006/relationships/font" Target="fonts/font1.fntdata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4313" y="0"/>
            <a:ext cx="3078162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F4812B-B2FD-4671-AEDF-B44E17E6F75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1850"/>
            <a:ext cx="3078163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4313" y="9721850"/>
            <a:ext cx="3078162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CDBF69-A9A7-47EA-BFA3-B0E97863A11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6" name="矩形 5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7" Type="http://schemas.openxmlformats.org/officeDocument/2006/relationships/theme" Target="../theme/theme1.xml"/><Relationship Id="rId26" Type="http://schemas.openxmlformats.org/officeDocument/2006/relationships/tags" Target="../tags/tag6.xml"/><Relationship Id="rId25" Type="http://schemas.openxmlformats.org/officeDocument/2006/relationships/tags" Target="../tags/tag5.xml"/><Relationship Id="rId24" Type="http://schemas.openxmlformats.org/officeDocument/2006/relationships/tags" Target="../tags/tag4.xml"/><Relationship Id="rId23" Type="http://schemas.openxmlformats.org/officeDocument/2006/relationships/tags" Target="../tags/tag3.xml"/><Relationship Id="rId22" Type="http://schemas.openxmlformats.org/officeDocument/2006/relationships/tags" Target="../tags/tag2.xml"/><Relationship Id="rId21" Type="http://schemas.openxmlformats.org/officeDocument/2006/relationships/tags" Target="../tags/tag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1"/>
            </p:custDataLst>
          </p:nvPr>
        </p:nvSpPr>
        <p:spPr>
          <a:xfrm>
            <a:off x="502412" y="324000"/>
            <a:ext cx="8139178" cy="486000"/>
          </a:xfrm>
          <a:prstGeom prst="rect">
            <a:avLst/>
          </a:prstGeom>
        </p:spPr>
        <p:txBody>
          <a:bodyPr vert="horz" lIns="76200" tIns="28575" rIns="57150" bIns="28575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2"/>
            </p:custDataLst>
          </p:nvPr>
        </p:nvSpPr>
        <p:spPr>
          <a:xfrm>
            <a:off x="502412" y="972000"/>
            <a:ext cx="8139178" cy="3780000"/>
          </a:xfrm>
          <a:prstGeom prst="rect">
            <a:avLst/>
          </a:prstGeom>
        </p:spPr>
        <p:txBody>
          <a:bodyPr vert="horz" lIns="76200" tIns="0" rIns="61913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3"/>
            </p:custDataLst>
          </p:nvPr>
        </p:nvSpPr>
        <p:spPr>
          <a:xfrm>
            <a:off x="659807" y="4762375"/>
            <a:ext cx="2025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4"/>
            </p:custDataLst>
          </p:nvPr>
        </p:nvSpPr>
        <p:spPr>
          <a:xfrm>
            <a:off x="3087000" y="4762375"/>
            <a:ext cx="2970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5"/>
            </p:custDataLst>
          </p:nvPr>
        </p:nvSpPr>
        <p:spPr>
          <a:xfrm>
            <a:off x="6457950" y="4762375"/>
            <a:ext cx="2025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6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100" b="1" u="none" strike="noStrike" kern="1200" cap="none" spc="15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7" Type="http://schemas.openxmlformats.org/officeDocument/2006/relationships/image" Target="../media/image18.png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7" Type="http://schemas.openxmlformats.org/officeDocument/2006/relationships/image" Target="../media/image25.png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9.xml"/><Relationship Id="rId4" Type="http://schemas.openxmlformats.org/officeDocument/2006/relationships/image" Target="../media/image33.png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0" y="751303"/>
            <a:ext cx="9144000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0000"/>
                </a:solidFill>
                <a:latin typeface="+mn-ea"/>
              </a:rPr>
              <a:t>图形的运动</a:t>
            </a:r>
            <a:endParaRPr lang="zh-CN" altLang="en-US" sz="3600" b="1" dirty="0">
              <a:solidFill>
                <a:srgbClr val="FF0000"/>
              </a:solidFill>
              <a:latin typeface="+mn-ea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2602471" y="2648338"/>
            <a:ext cx="3887997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0" y="1967857"/>
            <a:ext cx="9144000" cy="80791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algn="ctr"/>
            <a:r>
              <a:rPr lang="zh-CN" altLang="en-US" sz="4800" b="1" dirty="0">
                <a:solidFill>
                  <a:srgbClr val="FF0000"/>
                </a:solidFill>
              </a:rPr>
              <a:t>轴</a:t>
            </a:r>
            <a:r>
              <a:rPr lang="zh-CN" altLang="en-US" sz="4800" b="1" dirty="0">
                <a:solidFill>
                  <a:srgbClr val="FF0000"/>
                </a:solidFill>
              </a:rPr>
              <a:t>对称（二）</a:t>
            </a:r>
            <a:endParaRPr lang="zh-CN" altLang="en-US" sz="4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1"/>
          <p:cNvSpPr/>
          <p:nvPr/>
        </p:nvSpPr>
        <p:spPr>
          <a:xfrm>
            <a:off x="81158" y="553548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3</a:t>
            </a:r>
            <a:endParaRPr lang="zh-CN" altLang="en-US" sz="2100" b="1" dirty="0"/>
          </a:p>
        </p:txBody>
      </p:sp>
      <p:sp>
        <p:nvSpPr>
          <p:cNvPr id="91" name="Text Box 5"/>
          <p:cNvSpPr txBox="1">
            <a:spLocks noChangeArrowheads="1"/>
          </p:cNvSpPr>
          <p:nvPr/>
        </p:nvSpPr>
        <p:spPr bwMode="auto">
          <a:xfrm>
            <a:off x="484947" y="536399"/>
            <a:ext cx="7985610" cy="457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100" dirty="0">
                <a:latin typeface="+mj-ea"/>
                <a:ea typeface="+mj-ea"/>
              </a:rPr>
              <a:t>下面都是对称轴图形的一半，请你猜一猜整</a:t>
            </a:r>
            <a:r>
              <a:rPr lang="zh-CN" altLang="en-US" sz="2100" dirty="0">
                <a:latin typeface="+mj-ea"/>
                <a:ea typeface="+mj-ea"/>
              </a:rPr>
              <a:t>个</a:t>
            </a:r>
            <a:r>
              <a:rPr lang="zh-CN" altLang="en-US" sz="2100" dirty="0">
                <a:latin typeface="+mj-ea"/>
                <a:ea typeface="+mj-ea"/>
              </a:rPr>
              <a:t>图形分别是什么。</a:t>
            </a:r>
            <a:endParaRPr lang="zh-CN" altLang="en-US" sz="2100" dirty="0">
              <a:latin typeface="+mj-ea"/>
              <a:ea typeface="+mj-ea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1139546" y="1863440"/>
            <a:ext cx="646490" cy="1201695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2859335" y="1863441"/>
            <a:ext cx="417523" cy="1237441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4922476" y="1773193"/>
            <a:ext cx="856961" cy="1450347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flipH="1">
            <a:off x="7282576" y="1798729"/>
            <a:ext cx="799232" cy="1414026"/>
          </a:xfrm>
          <a:prstGeom prst="rect">
            <a:avLst/>
          </a:prstGeom>
        </p:spPr>
      </p:pic>
      <p:grpSp>
        <p:nvGrpSpPr>
          <p:cNvPr id="44" name="组合 43"/>
          <p:cNvGrpSpPr/>
          <p:nvPr/>
        </p:nvGrpSpPr>
        <p:grpSpPr>
          <a:xfrm>
            <a:off x="487639" y="1757498"/>
            <a:ext cx="6801115" cy="1496487"/>
            <a:chOff x="650185" y="2343331"/>
            <a:chExt cx="9068153" cy="1995316"/>
          </a:xfrm>
        </p:grpSpPr>
        <p:grpSp>
          <p:nvGrpSpPr>
            <p:cNvPr id="21" name="组合 20"/>
            <p:cNvGrpSpPr/>
            <p:nvPr/>
          </p:nvGrpSpPr>
          <p:grpSpPr>
            <a:xfrm>
              <a:off x="650185" y="2364256"/>
              <a:ext cx="865578" cy="1845275"/>
              <a:chOff x="650185" y="2364256"/>
              <a:chExt cx="865578" cy="1845275"/>
            </a:xfrm>
          </p:grpSpPr>
          <p:cxnSp>
            <p:nvCxnSpPr>
              <p:cNvPr id="8" name="直接连接符 7"/>
              <p:cNvCxnSpPr/>
              <p:nvPr/>
            </p:nvCxnSpPr>
            <p:spPr>
              <a:xfrm>
                <a:off x="1507525" y="2364256"/>
                <a:ext cx="8238" cy="1845275"/>
              </a:xfrm>
              <a:prstGeom prst="line">
                <a:avLst/>
              </a:prstGeom>
              <a:ln w="28575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9" name="图片 8"/>
              <p:cNvPicPr>
                <a:picLocks noChangeAspect="1"/>
              </p:cNvPicPr>
              <p:nvPr/>
            </p:nvPicPr>
            <p:blipFill rotWithShape="1">
              <a:blip r:embed="rId5" cstate="email"/>
              <a:srcRect b="-6154"/>
              <a:stretch>
                <a:fillRect/>
              </a:stretch>
            </p:blipFill>
            <p:spPr>
              <a:xfrm>
                <a:off x="650185" y="2477232"/>
                <a:ext cx="857340" cy="1705232"/>
              </a:xfrm>
              <a:prstGeom prst="rect">
                <a:avLst/>
              </a:prstGeom>
            </p:spPr>
          </p:pic>
        </p:grpSp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6" cstate="email"/>
            <a:srcRect/>
            <a:stretch>
              <a:fillRect/>
            </a:stretch>
          </p:blipFill>
          <p:spPr>
            <a:xfrm>
              <a:off x="3208704" y="2484587"/>
              <a:ext cx="575490" cy="1666397"/>
            </a:xfrm>
            <a:prstGeom prst="rect">
              <a:avLst/>
            </a:prstGeom>
          </p:spPr>
        </p:pic>
        <p:cxnSp>
          <p:nvCxnSpPr>
            <p:cNvPr id="29" name="直接连接符 28"/>
            <p:cNvCxnSpPr/>
            <p:nvPr/>
          </p:nvCxnSpPr>
          <p:spPr>
            <a:xfrm>
              <a:off x="3794034" y="2344544"/>
              <a:ext cx="8238" cy="1845275"/>
            </a:xfrm>
            <a:prstGeom prst="line">
              <a:avLst/>
            </a:prstGeom>
            <a:ln w="28575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7" cstate="email"/>
            <a:srcRect b="-108"/>
            <a:stretch>
              <a:fillRect/>
            </a:stretch>
          </p:blipFill>
          <p:spPr>
            <a:xfrm>
              <a:off x="5457763" y="2343331"/>
              <a:ext cx="1093188" cy="1954721"/>
            </a:xfrm>
            <a:prstGeom prst="rect">
              <a:avLst/>
            </a:prstGeom>
          </p:spPr>
        </p:pic>
        <p:cxnSp>
          <p:nvCxnSpPr>
            <p:cNvPr id="35" name="直接连接符 34"/>
            <p:cNvCxnSpPr/>
            <p:nvPr/>
          </p:nvCxnSpPr>
          <p:spPr>
            <a:xfrm>
              <a:off x="6545741" y="2343331"/>
              <a:ext cx="8238" cy="1845275"/>
            </a:xfrm>
            <a:prstGeom prst="line">
              <a:avLst/>
            </a:prstGeom>
            <a:ln w="28575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8652695" y="2398305"/>
              <a:ext cx="1065643" cy="1885368"/>
            </a:xfrm>
            <a:prstGeom prst="rect">
              <a:avLst/>
            </a:prstGeom>
          </p:spPr>
        </p:pic>
        <p:cxnSp>
          <p:nvCxnSpPr>
            <p:cNvPr id="38" name="直接连接符 37"/>
            <p:cNvCxnSpPr/>
            <p:nvPr/>
          </p:nvCxnSpPr>
          <p:spPr>
            <a:xfrm>
              <a:off x="9710100" y="2343331"/>
              <a:ext cx="4119" cy="1995316"/>
            </a:xfrm>
            <a:prstGeom prst="line">
              <a:avLst/>
            </a:prstGeom>
            <a:ln w="28575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" name="Text Box 5"/>
          <p:cNvSpPr txBox="1">
            <a:spLocks noChangeArrowheads="1"/>
          </p:cNvSpPr>
          <p:nvPr/>
        </p:nvSpPr>
        <p:spPr bwMode="auto">
          <a:xfrm>
            <a:off x="776509" y="3338717"/>
            <a:ext cx="7640966" cy="457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100" dirty="0">
                <a:latin typeface="+mj-ea"/>
                <a:ea typeface="+mj-ea"/>
              </a:rPr>
              <a:t>（    ）         （    ）                （    ）                   （    ）</a:t>
            </a:r>
            <a:endParaRPr lang="zh-CN" altLang="en-US" sz="2100" dirty="0">
              <a:latin typeface="+mj-ea"/>
              <a:ea typeface="+mj-ea"/>
            </a:endParaRPr>
          </a:p>
        </p:txBody>
      </p:sp>
      <p:sp>
        <p:nvSpPr>
          <p:cNvPr id="40" name="Text Box 5"/>
          <p:cNvSpPr txBox="1">
            <a:spLocks noChangeArrowheads="1"/>
          </p:cNvSpPr>
          <p:nvPr/>
        </p:nvSpPr>
        <p:spPr bwMode="auto">
          <a:xfrm>
            <a:off x="930970" y="3304934"/>
            <a:ext cx="768085" cy="1038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FF0000"/>
                </a:solidFill>
                <a:latin typeface="+mj-ea"/>
                <a:ea typeface="+mj-ea"/>
              </a:rPr>
              <a:t>蜻蜓</a:t>
            </a:r>
            <a:endParaRPr lang="en-US" altLang="zh-CN" sz="2100" dirty="0">
              <a:solidFill>
                <a:srgbClr val="FF0000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zh-CN" altLang="en-US" sz="21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41" name="Text Box 5"/>
          <p:cNvSpPr txBox="1">
            <a:spLocks noChangeArrowheads="1"/>
          </p:cNvSpPr>
          <p:nvPr/>
        </p:nvSpPr>
        <p:spPr bwMode="auto">
          <a:xfrm>
            <a:off x="2430591" y="3274914"/>
            <a:ext cx="768085" cy="1038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FF0000"/>
                </a:solidFill>
                <a:latin typeface="+mj-ea"/>
                <a:ea typeface="+mj-ea"/>
              </a:rPr>
              <a:t> 灯泡</a:t>
            </a:r>
            <a:endParaRPr lang="en-US" altLang="zh-CN" sz="2100" dirty="0">
              <a:solidFill>
                <a:srgbClr val="FF0000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zh-CN" altLang="en-US" sz="21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42" name="Text Box 5"/>
          <p:cNvSpPr txBox="1">
            <a:spLocks noChangeArrowheads="1"/>
          </p:cNvSpPr>
          <p:nvPr/>
        </p:nvSpPr>
        <p:spPr bwMode="auto">
          <a:xfrm>
            <a:off x="4525263" y="3274913"/>
            <a:ext cx="768085" cy="1038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FF0000"/>
                </a:solidFill>
                <a:latin typeface="+mj-ea"/>
                <a:ea typeface="+mj-ea"/>
              </a:rPr>
              <a:t> 蝴蝶</a:t>
            </a:r>
            <a:endParaRPr lang="en-US" altLang="zh-CN" sz="2100" dirty="0">
              <a:solidFill>
                <a:srgbClr val="FF0000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zh-CN" altLang="en-US" sz="21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43" name="Text Box 5"/>
          <p:cNvSpPr txBox="1">
            <a:spLocks noChangeArrowheads="1"/>
          </p:cNvSpPr>
          <p:nvPr/>
        </p:nvSpPr>
        <p:spPr bwMode="auto">
          <a:xfrm>
            <a:off x="6870602" y="3286399"/>
            <a:ext cx="768085" cy="1038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FF0000"/>
                </a:solidFill>
                <a:latin typeface="+mj-ea"/>
                <a:ea typeface="+mj-ea"/>
              </a:rPr>
              <a:t> 树叶</a:t>
            </a:r>
            <a:endParaRPr lang="en-US" altLang="zh-CN" sz="2100" dirty="0">
              <a:solidFill>
                <a:srgbClr val="FF0000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zh-CN" altLang="en-US" sz="21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/>
      <p:bldP spid="39" grpId="0"/>
      <p:bldP spid="40" grpId="0"/>
      <p:bldP spid="41" grpId="0"/>
      <p:bldP spid="42" grpId="0"/>
      <p:bldP spid="4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1"/>
          <p:cNvSpPr/>
          <p:nvPr/>
        </p:nvSpPr>
        <p:spPr>
          <a:xfrm>
            <a:off x="81158" y="553548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4</a:t>
            </a:r>
            <a:endParaRPr lang="zh-CN" altLang="en-US" sz="2100" b="1" dirty="0"/>
          </a:p>
        </p:txBody>
      </p:sp>
      <p:sp>
        <p:nvSpPr>
          <p:cNvPr id="91" name="Text Box 5"/>
          <p:cNvSpPr txBox="1">
            <a:spLocks noChangeArrowheads="1"/>
          </p:cNvSpPr>
          <p:nvPr/>
        </p:nvSpPr>
        <p:spPr bwMode="auto">
          <a:xfrm>
            <a:off x="484947" y="536399"/>
            <a:ext cx="8041215" cy="844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100" dirty="0">
                <a:latin typeface="+mj-ea"/>
                <a:ea typeface="+mj-ea"/>
              </a:rPr>
              <a:t>儿童画廊里画出了各表情脸谱的一半，猜一猜表示快乐和愤怒的脸谱各是哪一个。</a:t>
            </a:r>
            <a:endParaRPr lang="zh-CN" altLang="en-US" sz="2100" dirty="0">
              <a:latin typeface="+mj-ea"/>
              <a:ea typeface="+mj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826870" y="1534458"/>
            <a:ext cx="4600575" cy="232171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H="1">
            <a:off x="2889067" y="1863167"/>
            <a:ext cx="626218" cy="76882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flipH="1">
            <a:off x="4167991" y="1850812"/>
            <a:ext cx="626183" cy="78117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flipH="1">
            <a:off x="5536020" y="1850811"/>
            <a:ext cx="630002" cy="80294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 flipH="1">
            <a:off x="2887561" y="2763281"/>
            <a:ext cx="590385" cy="795466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 flipH="1">
            <a:off x="4167991" y="2750924"/>
            <a:ext cx="622727" cy="746039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 flipH="1">
            <a:off x="5536020" y="2794609"/>
            <a:ext cx="630002" cy="813497"/>
          </a:xfrm>
          <a:prstGeom prst="rect">
            <a:avLst/>
          </a:prstGeom>
        </p:spPr>
      </p:pic>
      <p:sp>
        <p:nvSpPr>
          <p:cNvPr id="22" name="椭圆 21"/>
          <p:cNvSpPr/>
          <p:nvPr/>
        </p:nvSpPr>
        <p:spPr>
          <a:xfrm>
            <a:off x="3515285" y="2653754"/>
            <a:ext cx="1322386" cy="108416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4875009" y="2653686"/>
            <a:ext cx="1322386" cy="108416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3815977" y="3904166"/>
            <a:ext cx="935639" cy="457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100" dirty="0">
                <a:solidFill>
                  <a:srgbClr val="FF0000"/>
                </a:solidFill>
                <a:latin typeface="+mj-ea"/>
                <a:ea typeface="+mj-ea"/>
              </a:rPr>
              <a:t>愤怒</a:t>
            </a:r>
            <a:endParaRPr lang="zh-CN" altLang="en-US" sz="21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5230383" y="3904166"/>
            <a:ext cx="935639" cy="457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100" dirty="0">
                <a:solidFill>
                  <a:srgbClr val="FF0000"/>
                </a:solidFill>
                <a:latin typeface="+mj-ea"/>
                <a:ea typeface="+mj-ea"/>
              </a:rPr>
              <a:t>快乐</a:t>
            </a:r>
            <a:endParaRPr lang="zh-CN" altLang="en-US" sz="21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/>
      <p:bldP spid="22" grpId="0" animBg="1"/>
      <p:bldP spid="35" grpId="0" animBg="1"/>
      <p:bldP spid="14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81158" y="553548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5</a:t>
            </a:r>
            <a:endParaRPr lang="zh-CN" altLang="en-US" sz="2100" b="1" dirty="0"/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556021" y="584217"/>
            <a:ext cx="7023498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100" dirty="0">
                <a:latin typeface="+mj-ea"/>
                <a:ea typeface="+mj-ea"/>
              </a:rPr>
              <a:t>画出下面轴对称图形的另一半。。</a:t>
            </a:r>
            <a:endParaRPr lang="zh-CN" altLang="en-US" sz="2100" dirty="0">
              <a:latin typeface="+mj-ea"/>
              <a:ea typeface="+mj-ea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4834291" y="1773772"/>
            <a:ext cx="3623249" cy="1957967"/>
            <a:chOff x="6445721" y="2365029"/>
            <a:chExt cx="4830998" cy="2610623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6445721" y="2365029"/>
              <a:ext cx="4830998" cy="2610623"/>
            </a:xfrm>
            <a:prstGeom prst="rect">
              <a:avLst/>
            </a:prstGeom>
          </p:spPr>
        </p:pic>
        <p:cxnSp>
          <p:nvCxnSpPr>
            <p:cNvPr id="47" name="直接连接符 46"/>
            <p:cNvCxnSpPr/>
            <p:nvPr/>
          </p:nvCxnSpPr>
          <p:spPr>
            <a:xfrm>
              <a:off x="8833813" y="2562350"/>
              <a:ext cx="0" cy="2215979"/>
            </a:xfrm>
            <a:prstGeom prst="line">
              <a:avLst/>
            </a:prstGeom>
            <a:ln w="28575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8" name="组合 40"/>
            <p:cNvGrpSpPr/>
            <p:nvPr/>
          </p:nvGrpSpPr>
          <p:grpSpPr>
            <a:xfrm flipH="1">
              <a:off x="8841357" y="3072714"/>
              <a:ext cx="1165812" cy="1227819"/>
              <a:chOff x="7676239" y="3072714"/>
              <a:chExt cx="1165812" cy="1227819"/>
            </a:xfrm>
          </p:grpSpPr>
          <p:sp>
            <p:nvSpPr>
              <p:cNvPr id="49" name="矩形 48"/>
              <p:cNvSpPr/>
              <p:nvPr/>
            </p:nvSpPr>
            <p:spPr>
              <a:xfrm>
                <a:off x="8073081" y="3072714"/>
                <a:ext cx="768970" cy="617837"/>
              </a:xfrm>
              <a:prstGeom prst="rect">
                <a:avLst/>
              </a:prstGeom>
              <a:noFill/>
              <a:ln w="571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矩形 49"/>
              <p:cNvSpPr/>
              <p:nvPr/>
            </p:nvSpPr>
            <p:spPr>
              <a:xfrm>
                <a:off x="7676239" y="3682696"/>
                <a:ext cx="1157574" cy="617837"/>
              </a:xfrm>
              <a:prstGeom prst="rect">
                <a:avLst/>
              </a:prstGeom>
              <a:noFill/>
              <a:ln w="571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1" name="组合 50"/>
          <p:cNvGrpSpPr/>
          <p:nvPr/>
        </p:nvGrpSpPr>
        <p:grpSpPr>
          <a:xfrm>
            <a:off x="707134" y="1773773"/>
            <a:ext cx="3623249" cy="1957967"/>
            <a:chOff x="942846" y="2365030"/>
            <a:chExt cx="4830998" cy="2610623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942846" y="2365030"/>
              <a:ext cx="4830998" cy="2610623"/>
            </a:xfrm>
            <a:prstGeom prst="rect">
              <a:avLst/>
            </a:prstGeom>
          </p:spPr>
        </p:pic>
        <p:cxnSp>
          <p:nvCxnSpPr>
            <p:cNvPr id="53" name="直接连接符 52"/>
            <p:cNvCxnSpPr/>
            <p:nvPr/>
          </p:nvCxnSpPr>
          <p:spPr>
            <a:xfrm>
              <a:off x="3333631" y="2553730"/>
              <a:ext cx="0" cy="2215979"/>
            </a:xfrm>
            <a:prstGeom prst="line">
              <a:avLst/>
            </a:prstGeom>
            <a:ln w="28575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4" name="组合 27"/>
            <p:cNvGrpSpPr/>
            <p:nvPr/>
          </p:nvGrpSpPr>
          <p:grpSpPr>
            <a:xfrm>
              <a:off x="2183026" y="2751438"/>
              <a:ext cx="1150605" cy="1556951"/>
              <a:chOff x="2183026" y="2751438"/>
              <a:chExt cx="1150605" cy="1556951"/>
            </a:xfrm>
          </p:grpSpPr>
          <p:cxnSp>
            <p:nvCxnSpPr>
              <p:cNvPr id="55" name="直接连接符 54"/>
              <p:cNvCxnSpPr/>
              <p:nvPr/>
            </p:nvCxnSpPr>
            <p:spPr>
              <a:xfrm flipH="1">
                <a:off x="2553730" y="2751438"/>
                <a:ext cx="779901" cy="634313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/>
              <p:cNvCxnSpPr/>
              <p:nvPr/>
            </p:nvCxnSpPr>
            <p:spPr>
              <a:xfrm>
                <a:off x="2553729" y="3385751"/>
                <a:ext cx="779902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/>
              <p:cNvCxnSpPr/>
              <p:nvPr/>
            </p:nvCxnSpPr>
            <p:spPr>
              <a:xfrm flipH="1">
                <a:off x="2183027" y="3385751"/>
                <a:ext cx="1150604" cy="922638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直接连接符 57"/>
              <p:cNvCxnSpPr/>
              <p:nvPr/>
            </p:nvCxnSpPr>
            <p:spPr>
              <a:xfrm>
                <a:off x="2183026" y="4308389"/>
                <a:ext cx="1150605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9" name="组合 58"/>
          <p:cNvGrpSpPr/>
          <p:nvPr/>
        </p:nvGrpSpPr>
        <p:grpSpPr>
          <a:xfrm flipH="1">
            <a:off x="2500224" y="2063579"/>
            <a:ext cx="862954" cy="1167713"/>
            <a:chOff x="2183026" y="2751438"/>
            <a:chExt cx="1150605" cy="1556951"/>
          </a:xfrm>
        </p:grpSpPr>
        <p:cxnSp>
          <p:nvCxnSpPr>
            <p:cNvPr id="60" name="直接连接符 59"/>
            <p:cNvCxnSpPr/>
            <p:nvPr/>
          </p:nvCxnSpPr>
          <p:spPr>
            <a:xfrm flipH="1">
              <a:off x="2553730" y="2751438"/>
              <a:ext cx="779901" cy="634313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>
              <a:off x="2553729" y="3385751"/>
              <a:ext cx="779902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 flipH="1">
              <a:off x="2183027" y="3385751"/>
              <a:ext cx="1150604" cy="922638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>
              <a:off x="2183026" y="4308389"/>
              <a:ext cx="1150605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4" name="组合 63"/>
          <p:cNvGrpSpPr/>
          <p:nvPr/>
        </p:nvGrpSpPr>
        <p:grpSpPr>
          <a:xfrm>
            <a:off x="5741939" y="2316480"/>
            <a:ext cx="874359" cy="920864"/>
            <a:chOff x="7676239" y="2767914"/>
            <a:chExt cx="1165812" cy="1227819"/>
          </a:xfrm>
        </p:grpSpPr>
        <p:sp>
          <p:nvSpPr>
            <p:cNvPr id="65" name="矩形 64"/>
            <p:cNvSpPr/>
            <p:nvPr/>
          </p:nvSpPr>
          <p:spPr>
            <a:xfrm>
              <a:off x="8073081" y="2767914"/>
              <a:ext cx="768970" cy="617837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矩形 65"/>
            <p:cNvSpPr/>
            <p:nvPr/>
          </p:nvSpPr>
          <p:spPr>
            <a:xfrm>
              <a:off x="7676239" y="3377896"/>
              <a:ext cx="1157574" cy="617837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81158" y="553548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6</a:t>
            </a:r>
            <a:endParaRPr lang="zh-CN" altLang="en-US" sz="2100" b="1" dirty="0"/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554980" y="479224"/>
            <a:ext cx="7661081" cy="1038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100" dirty="0">
                <a:latin typeface="+mj-ea"/>
                <a:ea typeface="+mj-ea"/>
              </a:rPr>
              <a:t>淘气在对折好的纸上剪了两个洞，打开后会是哪一个？想一想，做一做。画“</a:t>
            </a:r>
            <a:r>
              <a:rPr lang="zh-CN" altLang="en-US" sz="2100" dirty="0">
                <a:solidFill>
                  <a:srgbClr val="FF0000"/>
                </a:solidFill>
                <a:latin typeface="+mj-ea"/>
                <a:ea typeface="+mj-ea"/>
              </a:rPr>
              <a:t>√</a:t>
            </a:r>
            <a:r>
              <a:rPr lang="zh-CN" altLang="en-US" sz="2100" dirty="0">
                <a:latin typeface="+mj-ea"/>
                <a:ea typeface="+mj-ea"/>
              </a:rPr>
              <a:t>”。</a:t>
            </a:r>
            <a:endParaRPr lang="zh-CN" altLang="en-US" sz="2100" dirty="0">
              <a:latin typeface="+mj-ea"/>
              <a:ea typeface="+mj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84948" y="1854674"/>
            <a:ext cx="8313949" cy="1587327"/>
          </a:xfrm>
          <a:prstGeom prst="rect">
            <a:avLst/>
          </a:prstGeom>
        </p:spPr>
      </p:pic>
      <p:sp>
        <p:nvSpPr>
          <p:cNvPr id="25" name="Text Box 5"/>
          <p:cNvSpPr txBox="1">
            <a:spLocks noChangeArrowheads="1"/>
          </p:cNvSpPr>
          <p:nvPr/>
        </p:nvSpPr>
        <p:spPr bwMode="auto">
          <a:xfrm>
            <a:off x="3606849" y="2843875"/>
            <a:ext cx="652148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FF0000"/>
                </a:solidFill>
                <a:latin typeface="+mj-ea"/>
                <a:ea typeface="+mj-ea"/>
              </a:rPr>
              <a:t>√</a:t>
            </a:r>
            <a:endParaRPr lang="zh-CN" altLang="en-US" sz="21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1113810" y="1446871"/>
            <a:ext cx="7258220" cy="3073140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>
              <a:lnSpc>
                <a:spcPct val="150000"/>
              </a:lnSpc>
            </a:pPr>
            <a:r>
              <a:rPr lang="en-US" altLang="zh-CN" sz="2100" dirty="0">
                <a:solidFill>
                  <a:prstClr val="white"/>
                </a:solidFill>
              </a:rPr>
              <a:t>1.</a:t>
            </a:r>
            <a:r>
              <a:rPr lang="zh-CN" altLang="en-US" sz="2100" dirty="0">
                <a:solidFill>
                  <a:prstClr val="white"/>
                </a:solidFill>
              </a:rPr>
              <a:t>猜想轴对称图形的方法：根据半个图形及轴对称图形的特征，联系实际进行猜想 。</a:t>
            </a:r>
            <a:endParaRPr lang="en-US" altLang="zh-CN" sz="2100" dirty="0">
              <a:solidFill>
                <a:prstClr val="white"/>
              </a:solidFill>
            </a:endParaRPr>
          </a:p>
          <a:p>
            <a:pPr lvl="0">
              <a:lnSpc>
                <a:spcPct val="150000"/>
              </a:lnSpc>
            </a:pPr>
            <a:r>
              <a:rPr lang="en-US" altLang="zh-CN" sz="2100" dirty="0">
                <a:solidFill>
                  <a:prstClr val="white"/>
                </a:solidFill>
              </a:rPr>
              <a:t>2.</a:t>
            </a:r>
            <a:r>
              <a:rPr lang="zh-CN" altLang="en-US" sz="2100" dirty="0">
                <a:solidFill>
                  <a:prstClr val="white"/>
                </a:solidFill>
              </a:rPr>
              <a:t> 剪轴对称图形的方法：把一张纸对折，在纸上靠近折痕的一侧画出整个图形一半的图案，再沿着</a:t>
            </a:r>
            <a:r>
              <a:rPr lang="zh-CN" altLang="en-US" sz="2100" dirty="0">
                <a:solidFill>
                  <a:prstClr val="white"/>
                </a:solidFill>
              </a:rPr>
              <a:t>所画</a:t>
            </a:r>
            <a:r>
              <a:rPr lang="zh-CN" altLang="en-US" sz="2100" dirty="0">
                <a:solidFill>
                  <a:prstClr val="white"/>
                </a:solidFill>
              </a:rPr>
              <a:t>线条剪下来，再展开，就能剪出一个轴对称图形。</a:t>
            </a:r>
            <a:endParaRPr lang="en-US" altLang="zh-CN" sz="2100" dirty="0">
              <a:solidFill>
                <a:prstClr val="white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 14"/>
          <p:cNvSpPr/>
          <p:nvPr/>
        </p:nvSpPr>
        <p:spPr>
          <a:xfrm>
            <a:off x="81158" y="553548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1</a:t>
            </a:r>
            <a:endParaRPr lang="zh-CN" altLang="en-US" sz="2100" b="1" dirty="0"/>
          </a:p>
        </p:txBody>
      </p:sp>
      <p:sp>
        <p:nvSpPr>
          <p:cNvPr id="62" name="Text Box 5"/>
          <p:cNvSpPr txBox="1">
            <a:spLocks noChangeArrowheads="1"/>
          </p:cNvSpPr>
          <p:nvPr/>
        </p:nvSpPr>
        <p:spPr bwMode="auto">
          <a:xfrm>
            <a:off x="484947" y="479420"/>
            <a:ext cx="8066386" cy="1038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100" dirty="0">
                <a:latin typeface="+mj-ea"/>
                <a:ea typeface="+mj-ea"/>
              </a:rPr>
              <a:t>如下图，将一张纸对折后剪去一个正方形和一个长方形，展开后的图形是（     ）。</a:t>
            </a:r>
            <a:endParaRPr lang="zh-CN" altLang="en-US" sz="2100" dirty="0">
              <a:latin typeface="+mj-ea"/>
              <a:ea typeface="+mj-ea"/>
            </a:endParaRPr>
          </a:p>
        </p:txBody>
      </p:sp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1630927" y="1012771"/>
            <a:ext cx="652148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100" dirty="0">
                <a:solidFill>
                  <a:srgbClr val="FF0000"/>
                </a:solidFill>
                <a:latin typeface="+mj-ea"/>
                <a:ea typeface="+mj-ea"/>
              </a:rPr>
              <a:t>A  </a:t>
            </a:r>
            <a:endParaRPr lang="zh-CN" altLang="en-US" sz="21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889854" y="1292637"/>
            <a:ext cx="7497529" cy="3233546"/>
            <a:chOff x="1186471" y="1723516"/>
            <a:chExt cx="9996705" cy="4311394"/>
          </a:xfrm>
        </p:grpSpPr>
        <p:sp>
          <p:nvSpPr>
            <p:cNvPr id="22" name="Text Box 5"/>
            <p:cNvSpPr txBox="1">
              <a:spLocks noChangeArrowheads="1"/>
            </p:cNvSpPr>
            <p:nvPr/>
          </p:nvSpPr>
          <p:spPr bwMode="auto">
            <a:xfrm>
              <a:off x="1639552" y="5265469"/>
              <a:ext cx="9543624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sz="2100" dirty="0">
                  <a:latin typeface="+mj-ea"/>
                  <a:ea typeface="+mj-ea"/>
                </a:rPr>
                <a:t>   A                                   B                                 C                           </a:t>
              </a:r>
              <a:endParaRPr lang="zh-CN" altLang="en-US" sz="2100" dirty="0">
                <a:latin typeface="+mj-ea"/>
                <a:ea typeface="+mj-ea"/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1186471" y="3750343"/>
              <a:ext cx="2323071" cy="1425145"/>
              <a:chOff x="3624647" y="2342168"/>
              <a:chExt cx="2323071" cy="1425145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3624647" y="2342168"/>
                <a:ext cx="2323071" cy="1425145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0" name="直接连接符 19"/>
              <p:cNvCxnSpPr/>
              <p:nvPr/>
            </p:nvCxnSpPr>
            <p:spPr>
              <a:xfrm>
                <a:off x="4777945" y="2342168"/>
                <a:ext cx="0" cy="1425145"/>
              </a:xfrm>
              <a:prstGeom prst="line">
                <a:avLst/>
              </a:prstGeom>
              <a:ln w="28575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2" name="组合 31"/>
            <p:cNvGrpSpPr/>
            <p:nvPr/>
          </p:nvGrpSpPr>
          <p:grpSpPr>
            <a:xfrm>
              <a:off x="4870888" y="1723516"/>
              <a:ext cx="1153298" cy="1659405"/>
              <a:chOff x="1614616" y="2133600"/>
              <a:chExt cx="1153298" cy="1659405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1614616" y="2367860"/>
                <a:ext cx="1153298" cy="1425145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3" name="组合 12"/>
              <p:cNvGrpSpPr/>
              <p:nvPr/>
            </p:nvGrpSpPr>
            <p:grpSpPr>
              <a:xfrm>
                <a:off x="1614616" y="2133600"/>
                <a:ext cx="1087395" cy="230659"/>
                <a:chOff x="1614616" y="2133600"/>
                <a:chExt cx="1087395" cy="230659"/>
              </a:xfrm>
            </p:grpSpPr>
            <p:cxnSp>
              <p:nvCxnSpPr>
                <p:cNvPr id="7" name="直接连接符 6"/>
                <p:cNvCxnSpPr/>
                <p:nvPr/>
              </p:nvCxnSpPr>
              <p:spPr>
                <a:xfrm flipV="1">
                  <a:off x="1614616" y="2141838"/>
                  <a:ext cx="1087395" cy="222421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" name="直接连接符 8"/>
                <p:cNvCxnSpPr/>
                <p:nvPr/>
              </p:nvCxnSpPr>
              <p:spPr>
                <a:xfrm>
                  <a:off x="2702011" y="2133600"/>
                  <a:ext cx="0" cy="230659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9" name="矩形 28"/>
              <p:cNvSpPr/>
              <p:nvPr/>
            </p:nvSpPr>
            <p:spPr>
              <a:xfrm>
                <a:off x="1614616" y="2594919"/>
                <a:ext cx="461319" cy="197708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1614616" y="3237470"/>
                <a:ext cx="351523" cy="351523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3" name="矩形 32"/>
            <p:cNvSpPr/>
            <p:nvPr/>
          </p:nvSpPr>
          <p:spPr>
            <a:xfrm>
              <a:off x="1887993" y="4003094"/>
              <a:ext cx="461319" cy="19770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2339769" y="4003094"/>
              <a:ext cx="461319" cy="19770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1988244" y="4645645"/>
              <a:ext cx="351523" cy="35152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2348006" y="4645644"/>
              <a:ext cx="351523" cy="35152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1" name="组合 40"/>
            <p:cNvGrpSpPr/>
            <p:nvPr/>
          </p:nvGrpSpPr>
          <p:grpSpPr>
            <a:xfrm>
              <a:off x="4896656" y="3744232"/>
              <a:ext cx="2323071" cy="1425145"/>
              <a:chOff x="3624647" y="2342168"/>
              <a:chExt cx="2323071" cy="1425145"/>
            </a:xfrm>
          </p:grpSpPr>
          <p:sp>
            <p:nvSpPr>
              <p:cNvPr id="42" name="矩形 41"/>
              <p:cNvSpPr/>
              <p:nvPr/>
            </p:nvSpPr>
            <p:spPr>
              <a:xfrm>
                <a:off x="3624647" y="2342168"/>
                <a:ext cx="2323071" cy="1425145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3" name="直接连接符 42"/>
              <p:cNvCxnSpPr/>
              <p:nvPr/>
            </p:nvCxnSpPr>
            <p:spPr>
              <a:xfrm>
                <a:off x="4777945" y="2342168"/>
                <a:ext cx="0" cy="1425145"/>
              </a:xfrm>
              <a:prstGeom prst="line">
                <a:avLst/>
              </a:prstGeom>
              <a:ln w="28575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4" name="矩形 43"/>
            <p:cNvSpPr/>
            <p:nvPr/>
          </p:nvSpPr>
          <p:spPr>
            <a:xfrm>
              <a:off x="4896655" y="3996983"/>
              <a:ext cx="461319" cy="19770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>
              <a:off x="6766645" y="3996983"/>
              <a:ext cx="461319" cy="19770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>
              <a:off x="5868721" y="4639533"/>
              <a:ext cx="351523" cy="35152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8" name="组合 47"/>
            <p:cNvGrpSpPr/>
            <p:nvPr/>
          </p:nvGrpSpPr>
          <p:grpSpPr>
            <a:xfrm>
              <a:off x="8694300" y="3760707"/>
              <a:ext cx="2323071" cy="1425145"/>
              <a:chOff x="3624647" y="2342168"/>
              <a:chExt cx="2323071" cy="1425145"/>
            </a:xfrm>
          </p:grpSpPr>
          <p:sp>
            <p:nvSpPr>
              <p:cNvPr id="49" name="矩形 48"/>
              <p:cNvSpPr/>
              <p:nvPr/>
            </p:nvSpPr>
            <p:spPr>
              <a:xfrm>
                <a:off x="3624647" y="2342168"/>
                <a:ext cx="2323071" cy="1425145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50" name="直接连接符 49"/>
              <p:cNvCxnSpPr/>
              <p:nvPr/>
            </p:nvCxnSpPr>
            <p:spPr>
              <a:xfrm>
                <a:off x="4777945" y="2342168"/>
                <a:ext cx="0" cy="1425145"/>
              </a:xfrm>
              <a:prstGeom prst="line">
                <a:avLst/>
              </a:prstGeom>
              <a:ln w="28575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1" name="矩形 50"/>
            <p:cNvSpPr/>
            <p:nvPr/>
          </p:nvSpPr>
          <p:spPr>
            <a:xfrm>
              <a:off x="9395822" y="4013458"/>
              <a:ext cx="461319" cy="19770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>
              <a:off x="9855838" y="4013458"/>
              <a:ext cx="461319" cy="19770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 52"/>
            <p:cNvSpPr/>
            <p:nvPr/>
          </p:nvSpPr>
          <p:spPr>
            <a:xfrm>
              <a:off x="9438407" y="4656009"/>
              <a:ext cx="351523" cy="35152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矩形 53"/>
            <p:cNvSpPr/>
            <p:nvPr/>
          </p:nvSpPr>
          <p:spPr>
            <a:xfrm>
              <a:off x="9921739" y="4656008"/>
              <a:ext cx="351523" cy="35152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2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 14"/>
          <p:cNvSpPr/>
          <p:nvPr/>
        </p:nvSpPr>
        <p:spPr>
          <a:xfrm>
            <a:off x="81158" y="553548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2</a:t>
            </a:r>
            <a:endParaRPr lang="zh-CN" altLang="en-US" sz="2100" b="1" dirty="0"/>
          </a:p>
        </p:txBody>
      </p:sp>
      <p:sp>
        <p:nvSpPr>
          <p:cNvPr id="29" name="Text Box 5"/>
          <p:cNvSpPr txBox="1">
            <a:spLocks noChangeArrowheads="1"/>
          </p:cNvSpPr>
          <p:nvPr/>
        </p:nvSpPr>
        <p:spPr bwMode="auto">
          <a:xfrm>
            <a:off x="556021" y="626594"/>
            <a:ext cx="6048666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100" dirty="0">
                <a:latin typeface="+mj-ea"/>
                <a:ea typeface="+mj-ea"/>
              </a:rPr>
              <a:t>下面的图形分别是从哪张纸上剪下来的</a:t>
            </a:r>
            <a:r>
              <a:rPr lang="en-US" altLang="zh-CN" sz="2100" dirty="0">
                <a:latin typeface="+mj-ea"/>
                <a:ea typeface="+mj-ea"/>
              </a:rPr>
              <a:t>?</a:t>
            </a:r>
            <a:r>
              <a:rPr lang="zh-CN" altLang="en-US" sz="2100" dirty="0">
                <a:latin typeface="+mj-ea"/>
                <a:ea typeface="+mj-ea"/>
              </a:rPr>
              <a:t>连一连。</a:t>
            </a:r>
            <a:endParaRPr lang="en-US" altLang="zh-CN" sz="2100" dirty="0">
              <a:latin typeface="+mj-ea"/>
              <a:ea typeface="+mj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email"/>
          <a:srcRect t="-482"/>
          <a:stretch>
            <a:fillRect/>
          </a:stretch>
        </p:blipFill>
        <p:spPr>
          <a:xfrm>
            <a:off x="1485996" y="1272747"/>
            <a:ext cx="5600604" cy="2938535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2100649" y="2261287"/>
            <a:ext cx="2611529" cy="93293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2304536" y="2304535"/>
            <a:ext cx="2458994" cy="97618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3917092" y="2199503"/>
            <a:ext cx="2687595" cy="99471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3917092" y="2304536"/>
            <a:ext cx="2360141" cy="94410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 14"/>
          <p:cNvSpPr/>
          <p:nvPr/>
        </p:nvSpPr>
        <p:spPr>
          <a:xfrm>
            <a:off x="81158" y="553548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3</a:t>
            </a:r>
            <a:endParaRPr lang="zh-CN" altLang="en-US" sz="2100" b="1" dirty="0"/>
          </a:p>
        </p:txBody>
      </p:sp>
      <p:sp>
        <p:nvSpPr>
          <p:cNvPr id="29" name="Text Box 5"/>
          <p:cNvSpPr txBox="1">
            <a:spLocks noChangeArrowheads="1"/>
          </p:cNvSpPr>
          <p:nvPr/>
        </p:nvSpPr>
        <p:spPr bwMode="auto">
          <a:xfrm>
            <a:off x="556021" y="584217"/>
            <a:ext cx="8312315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100" dirty="0">
                <a:latin typeface="+mj-ea"/>
                <a:ea typeface="+mj-ea"/>
              </a:rPr>
              <a:t>根据对称轴画出下面的图形的另一半。</a:t>
            </a:r>
            <a:endParaRPr lang="en-US" altLang="zh-CN" sz="2100" dirty="0">
              <a:latin typeface="+mj-ea"/>
              <a:ea typeface="+mj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308470" y="1508681"/>
            <a:ext cx="2349135" cy="2330036"/>
            <a:chOff x="1744627" y="2011574"/>
            <a:chExt cx="3132180" cy="310671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1744627" y="2011574"/>
              <a:ext cx="3132180" cy="3106715"/>
            </a:xfrm>
            <a:prstGeom prst="rect">
              <a:avLst/>
            </a:prstGeom>
          </p:spPr>
        </p:pic>
        <p:grpSp>
          <p:nvGrpSpPr>
            <p:cNvPr id="19" name="组合 18"/>
            <p:cNvGrpSpPr/>
            <p:nvPr/>
          </p:nvGrpSpPr>
          <p:grpSpPr>
            <a:xfrm>
              <a:off x="1876435" y="3564930"/>
              <a:ext cx="2926235" cy="740381"/>
              <a:chOff x="1876435" y="3564930"/>
              <a:chExt cx="2926235" cy="740381"/>
            </a:xfrm>
          </p:grpSpPr>
          <p:cxnSp>
            <p:nvCxnSpPr>
              <p:cNvPr id="5" name="直接连接符 4"/>
              <p:cNvCxnSpPr/>
              <p:nvPr/>
            </p:nvCxnSpPr>
            <p:spPr>
              <a:xfrm flipV="1">
                <a:off x="1876435" y="3564930"/>
                <a:ext cx="2926235" cy="2"/>
              </a:xfrm>
              <a:prstGeom prst="line">
                <a:avLst/>
              </a:prstGeom>
              <a:ln w="38100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" name="五边形 19"/>
              <p:cNvSpPr/>
              <p:nvPr/>
            </p:nvSpPr>
            <p:spPr>
              <a:xfrm>
                <a:off x="2578451" y="3565956"/>
                <a:ext cx="1491049" cy="739355"/>
              </a:xfrm>
              <a:prstGeom prst="homePlate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8" name="五边形 7"/>
          <p:cNvSpPr/>
          <p:nvPr/>
        </p:nvSpPr>
        <p:spPr>
          <a:xfrm>
            <a:off x="1933839" y="2119182"/>
            <a:ext cx="1118287" cy="554516"/>
          </a:xfrm>
          <a:prstGeom prst="homePlat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5460341" y="1508680"/>
            <a:ext cx="2349135" cy="2330036"/>
            <a:chOff x="7280454" y="2011573"/>
            <a:chExt cx="3132180" cy="3106715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7280454" y="2011573"/>
              <a:ext cx="3132180" cy="3106715"/>
            </a:xfrm>
            <a:prstGeom prst="rect">
              <a:avLst/>
            </a:prstGeom>
          </p:spPr>
        </p:pic>
        <p:grpSp>
          <p:nvGrpSpPr>
            <p:cNvPr id="22" name="组合 21"/>
            <p:cNvGrpSpPr/>
            <p:nvPr/>
          </p:nvGrpSpPr>
          <p:grpSpPr>
            <a:xfrm>
              <a:off x="7735342" y="2255116"/>
              <a:ext cx="1127678" cy="2753486"/>
              <a:chOff x="7735342" y="2255116"/>
              <a:chExt cx="1127678" cy="2753486"/>
            </a:xfrm>
          </p:grpSpPr>
          <p:cxnSp>
            <p:nvCxnSpPr>
              <p:cNvPr id="14" name="直接连接符 13"/>
              <p:cNvCxnSpPr/>
              <p:nvPr/>
            </p:nvCxnSpPr>
            <p:spPr>
              <a:xfrm>
                <a:off x="8863020" y="2255116"/>
                <a:ext cx="0" cy="2753486"/>
              </a:xfrm>
              <a:prstGeom prst="line">
                <a:avLst/>
              </a:prstGeom>
              <a:ln w="38100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等腰三角形 17"/>
              <p:cNvSpPr/>
              <p:nvPr/>
            </p:nvSpPr>
            <p:spPr>
              <a:xfrm rot="16200000">
                <a:off x="7362467" y="3198450"/>
                <a:ext cx="1486252" cy="740502"/>
              </a:xfrm>
              <a:prstGeom prst="triangle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1" name="等腰三角形 20"/>
          <p:cNvSpPr/>
          <p:nvPr/>
        </p:nvSpPr>
        <p:spPr>
          <a:xfrm rot="5400000" flipH="1">
            <a:off x="6640809" y="2398837"/>
            <a:ext cx="1114689" cy="555377"/>
          </a:xfrm>
          <a:prstGeom prst="triangl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8" grpId="0" animBg="1"/>
      <p:bldP spid="2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 14"/>
          <p:cNvSpPr/>
          <p:nvPr/>
        </p:nvSpPr>
        <p:spPr>
          <a:xfrm>
            <a:off x="81158" y="553548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4</a:t>
            </a:r>
            <a:endParaRPr lang="zh-CN" altLang="en-US" sz="2100" b="1" dirty="0"/>
          </a:p>
        </p:txBody>
      </p:sp>
      <p:sp>
        <p:nvSpPr>
          <p:cNvPr id="29" name="Text Box 5"/>
          <p:cNvSpPr txBox="1">
            <a:spLocks noChangeArrowheads="1"/>
          </p:cNvSpPr>
          <p:nvPr/>
        </p:nvSpPr>
        <p:spPr bwMode="auto">
          <a:xfrm>
            <a:off x="531306" y="491879"/>
            <a:ext cx="8312315" cy="1038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100" dirty="0">
                <a:latin typeface="+mj-ea"/>
                <a:ea typeface="+mj-ea"/>
              </a:rPr>
              <a:t>如下图，将一张正方形纸对折两次，再剪出小洞，展开后得到的图形是（    ）。</a:t>
            </a:r>
            <a:endParaRPr lang="en-US" altLang="zh-CN" sz="2100" dirty="0">
              <a:latin typeface="+mj-ea"/>
              <a:ea typeface="+mj-ea"/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1655805" y="1729945"/>
            <a:ext cx="5766752" cy="988541"/>
            <a:chOff x="2207739" y="2306593"/>
            <a:chExt cx="7689003" cy="1318055"/>
          </a:xfrm>
        </p:grpSpPr>
        <p:grpSp>
          <p:nvGrpSpPr>
            <p:cNvPr id="38" name="组合 37"/>
            <p:cNvGrpSpPr/>
            <p:nvPr/>
          </p:nvGrpSpPr>
          <p:grpSpPr>
            <a:xfrm>
              <a:off x="2207739" y="2306593"/>
              <a:ext cx="6911811" cy="1318055"/>
              <a:chOff x="2207739" y="2306593"/>
              <a:chExt cx="6911811" cy="1318055"/>
            </a:xfrm>
          </p:grpSpPr>
          <p:grpSp>
            <p:nvGrpSpPr>
              <p:cNvPr id="37" name="组合 36"/>
              <p:cNvGrpSpPr/>
              <p:nvPr/>
            </p:nvGrpSpPr>
            <p:grpSpPr>
              <a:xfrm>
                <a:off x="2207739" y="2306593"/>
                <a:ext cx="1318055" cy="1318055"/>
                <a:chOff x="2207739" y="2306593"/>
                <a:chExt cx="1318055" cy="1318055"/>
              </a:xfrm>
            </p:grpSpPr>
            <p:sp>
              <p:nvSpPr>
                <p:cNvPr id="3" name="矩形 2"/>
                <p:cNvSpPr/>
                <p:nvPr/>
              </p:nvSpPr>
              <p:spPr>
                <a:xfrm>
                  <a:off x="2207739" y="2306593"/>
                  <a:ext cx="1318055" cy="1318055"/>
                </a:xfrm>
                <a:prstGeom prst="rect">
                  <a:avLst/>
                </a:prstGeom>
                <a:noFill/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3" name="直接连接符 12"/>
                <p:cNvCxnSpPr>
                  <a:endCxn id="3" idx="3"/>
                </p:cNvCxnSpPr>
                <p:nvPr/>
              </p:nvCxnSpPr>
              <p:spPr>
                <a:xfrm>
                  <a:off x="2207739" y="2965620"/>
                  <a:ext cx="1318055" cy="1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7" name="直接箭头连接符 6"/>
              <p:cNvCxnSpPr/>
              <p:nvPr/>
            </p:nvCxnSpPr>
            <p:spPr>
              <a:xfrm flipV="1">
                <a:off x="3796358" y="2965619"/>
                <a:ext cx="864973" cy="1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箭头连接符 18"/>
              <p:cNvCxnSpPr/>
              <p:nvPr/>
            </p:nvCxnSpPr>
            <p:spPr>
              <a:xfrm flipV="1">
                <a:off x="6448942" y="2965619"/>
                <a:ext cx="864973" cy="1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6" name="组合 35"/>
              <p:cNvGrpSpPr/>
              <p:nvPr/>
            </p:nvGrpSpPr>
            <p:grpSpPr>
              <a:xfrm>
                <a:off x="4931896" y="2636106"/>
                <a:ext cx="1452428" cy="659027"/>
                <a:chOff x="4931896" y="2636106"/>
                <a:chExt cx="1452428" cy="659027"/>
              </a:xfrm>
            </p:grpSpPr>
            <p:grpSp>
              <p:nvGrpSpPr>
                <p:cNvPr id="35" name="组合 34"/>
                <p:cNvGrpSpPr/>
                <p:nvPr/>
              </p:nvGrpSpPr>
              <p:grpSpPr>
                <a:xfrm>
                  <a:off x="4931896" y="2636106"/>
                  <a:ext cx="1452428" cy="659027"/>
                  <a:chOff x="4931896" y="2636106"/>
                  <a:chExt cx="1452428" cy="659027"/>
                </a:xfrm>
              </p:grpSpPr>
              <p:sp>
                <p:nvSpPr>
                  <p:cNvPr id="16" name="矩形 15"/>
                  <p:cNvSpPr/>
                  <p:nvPr/>
                </p:nvSpPr>
                <p:spPr>
                  <a:xfrm>
                    <a:off x="4931896" y="2636106"/>
                    <a:ext cx="1318055" cy="659027"/>
                  </a:xfrm>
                  <a:prstGeom prst="rect">
                    <a:avLst/>
                  </a:prstGeom>
                  <a:noFill/>
                  <a:ln w="285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grpSp>
                <p:nvGrpSpPr>
                  <p:cNvPr id="23" name="组合 22"/>
                  <p:cNvGrpSpPr/>
                  <p:nvPr/>
                </p:nvGrpSpPr>
                <p:grpSpPr>
                  <a:xfrm>
                    <a:off x="6249951" y="2685534"/>
                    <a:ext cx="134373" cy="609599"/>
                    <a:chOff x="6249951" y="2685534"/>
                    <a:chExt cx="134373" cy="609599"/>
                  </a:xfrm>
                </p:grpSpPr>
                <p:cxnSp>
                  <p:nvCxnSpPr>
                    <p:cNvPr id="12" name="直接连接符 11"/>
                    <p:cNvCxnSpPr/>
                    <p:nvPr/>
                  </p:nvCxnSpPr>
                  <p:spPr>
                    <a:xfrm>
                      <a:off x="6249951" y="2685534"/>
                      <a:ext cx="134373" cy="0"/>
                    </a:xfrm>
                    <a:prstGeom prst="line">
                      <a:avLst/>
                    </a:prstGeom>
                    <a:ln w="28575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2" name="直接连接符 21"/>
                    <p:cNvCxnSpPr/>
                    <p:nvPr/>
                  </p:nvCxnSpPr>
                  <p:spPr>
                    <a:xfrm flipH="1">
                      <a:off x="6249951" y="2685534"/>
                      <a:ext cx="134373" cy="609599"/>
                    </a:xfrm>
                    <a:prstGeom prst="line">
                      <a:avLst/>
                    </a:prstGeom>
                    <a:ln w="28575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cxnSp>
              <p:nvCxnSpPr>
                <p:cNvPr id="25" name="直接连接符 24"/>
                <p:cNvCxnSpPr>
                  <a:endCxn id="16" idx="2"/>
                </p:cNvCxnSpPr>
                <p:nvPr/>
              </p:nvCxnSpPr>
              <p:spPr>
                <a:xfrm>
                  <a:off x="5590923" y="2636106"/>
                  <a:ext cx="1" cy="659027"/>
                </a:xfrm>
                <a:prstGeom prst="line">
                  <a:avLst/>
                </a:prstGeom>
                <a:ln w="38100"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4" name="组合 33"/>
              <p:cNvGrpSpPr/>
              <p:nvPr/>
            </p:nvGrpSpPr>
            <p:grpSpPr>
              <a:xfrm>
                <a:off x="7485625" y="2504303"/>
                <a:ext cx="659027" cy="790829"/>
                <a:chOff x="7485625" y="2504303"/>
                <a:chExt cx="659027" cy="790829"/>
              </a:xfrm>
            </p:grpSpPr>
            <p:sp>
              <p:nvSpPr>
                <p:cNvPr id="27" name="矩形 26"/>
                <p:cNvSpPr/>
                <p:nvPr/>
              </p:nvSpPr>
              <p:spPr>
                <a:xfrm>
                  <a:off x="7485625" y="2636105"/>
                  <a:ext cx="659027" cy="659027"/>
                </a:xfrm>
                <a:prstGeom prst="rect">
                  <a:avLst/>
                </a:prstGeom>
                <a:noFill/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33" name="组合 32"/>
                <p:cNvGrpSpPr/>
                <p:nvPr/>
              </p:nvGrpSpPr>
              <p:grpSpPr>
                <a:xfrm>
                  <a:off x="7485625" y="2504303"/>
                  <a:ext cx="603932" cy="131803"/>
                  <a:chOff x="7485625" y="2504303"/>
                  <a:chExt cx="603932" cy="131803"/>
                </a:xfrm>
              </p:grpSpPr>
              <p:cxnSp>
                <p:nvCxnSpPr>
                  <p:cNvPr id="30" name="直接连接符 29"/>
                  <p:cNvCxnSpPr/>
                  <p:nvPr/>
                </p:nvCxnSpPr>
                <p:spPr>
                  <a:xfrm>
                    <a:off x="8089557" y="2504303"/>
                    <a:ext cx="0" cy="131803"/>
                  </a:xfrm>
                  <a:prstGeom prst="line">
                    <a:avLst/>
                  </a:prstGeom>
                  <a:ln w="2857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2" name="直接连接符 31"/>
                  <p:cNvCxnSpPr/>
                  <p:nvPr/>
                </p:nvCxnSpPr>
                <p:spPr>
                  <a:xfrm flipH="1">
                    <a:off x="7485625" y="2504303"/>
                    <a:ext cx="603932" cy="131802"/>
                  </a:xfrm>
                  <a:prstGeom prst="line">
                    <a:avLst/>
                  </a:prstGeom>
                  <a:ln w="2857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cxnSp>
            <p:nvCxnSpPr>
              <p:cNvPr id="40" name="直接箭头连接符 39"/>
              <p:cNvCxnSpPr/>
              <p:nvPr/>
            </p:nvCxnSpPr>
            <p:spPr>
              <a:xfrm flipV="1">
                <a:off x="8254577" y="2965618"/>
                <a:ext cx="864973" cy="1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9" name="矩形 38"/>
            <p:cNvSpPr/>
            <p:nvPr/>
          </p:nvSpPr>
          <p:spPr>
            <a:xfrm>
              <a:off x="9245953" y="2664938"/>
              <a:ext cx="650789" cy="650789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 rot="2925936" flipH="1">
              <a:off x="9323489" y="3016456"/>
              <a:ext cx="146991" cy="323920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1650788" y="3212756"/>
            <a:ext cx="5470017" cy="988542"/>
            <a:chOff x="2201050" y="4283674"/>
            <a:chExt cx="7293356" cy="1318056"/>
          </a:xfrm>
        </p:grpSpPr>
        <p:sp>
          <p:nvSpPr>
            <p:cNvPr id="42" name="矩形 41"/>
            <p:cNvSpPr/>
            <p:nvPr/>
          </p:nvSpPr>
          <p:spPr>
            <a:xfrm>
              <a:off x="2201050" y="4283675"/>
              <a:ext cx="1318055" cy="1318055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5" name="组合 44"/>
            <p:cNvGrpSpPr/>
            <p:nvPr/>
          </p:nvGrpSpPr>
          <p:grpSpPr>
            <a:xfrm>
              <a:off x="2551200" y="4601306"/>
              <a:ext cx="617753" cy="146991"/>
              <a:chOff x="2541572" y="4748371"/>
              <a:chExt cx="617753" cy="146991"/>
            </a:xfrm>
          </p:grpSpPr>
          <p:sp>
            <p:nvSpPr>
              <p:cNvPr id="43" name="椭圆 42"/>
              <p:cNvSpPr/>
              <p:nvPr/>
            </p:nvSpPr>
            <p:spPr>
              <a:xfrm rot="2925936" flipH="1">
                <a:off x="2923869" y="4659907"/>
                <a:ext cx="146991" cy="323920"/>
              </a:xfrm>
              <a:prstGeom prst="ellipse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椭圆 43"/>
              <p:cNvSpPr/>
              <p:nvPr/>
            </p:nvSpPr>
            <p:spPr>
              <a:xfrm rot="18674064">
                <a:off x="2630036" y="4659907"/>
                <a:ext cx="146991" cy="323920"/>
              </a:xfrm>
              <a:prstGeom prst="ellipse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>
              <a:off x="2551199" y="5092844"/>
              <a:ext cx="617753" cy="146991"/>
              <a:chOff x="2541572" y="4748371"/>
              <a:chExt cx="617753" cy="146991"/>
            </a:xfrm>
          </p:grpSpPr>
          <p:sp>
            <p:nvSpPr>
              <p:cNvPr id="47" name="椭圆 46"/>
              <p:cNvSpPr/>
              <p:nvPr/>
            </p:nvSpPr>
            <p:spPr>
              <a:xfrm rot="2925936" flipH="1">
                <a:off x="2923869" y="4659907"/>
                <a:ext cx="146991" cy="323920"/>
              </a:xfrm>
              <a:prstGeom prst="ellipse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椭圆 47"/>
              <p:cNvSpPr/>
              <p:nvPr/>
            </p:nvSpPr>
            <p:spPr>
              <a:xfrm rot="18674064">
                <a:off x="2630036" y="4659907"/>
                <a:ext cx="146991" cy="323920"/>
              </a:xfrm>
              <a:prstGeom prst="ellipse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9" name="矩形 48"/>
            <p:cNvSpPr/>
            <p:nvPr/>
          </p:nvSpPr>
          <p:spPr>
            <a:xfrm>
              <a:off x="5163838" y="4283674"/>
              <a:ext cx="1318055" cy="1318055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5513988" y="4748713"/>
              <a:ext cx="617753" cy="146991"/>
              <a:chOff x="2541572" y="4748371"/>
              <a:chExt cx="617753" cy="146991"/>
            </a:xfrm>
          </p:grpSpPr>
          <p:sp>
            <p:nvSpPr>
              <p:cNvPr id="51" name="椭圆 50"/>
              <p:cNvSpPr/>
              <p:nvPr/>
            </p:nvSpPr>
            <p:spPr>
              <a:xfrm rot="2925936" flipH="1">
                <a:off x="2923869" y="4659907"/>
                <a:ext cx="146991" cy="323920"/>
              </a:xfrm>
              <a:prstGeom prst="ellipse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椭圆 51"/>
              <p:cNvSpPr/>
              <p:nvPr/>
            </p:nvSpPr>
            <p:spPr>
              <a:xfrm rot="18674064">
                <a:off x="2630036" y="4659907"/>
                <a:ext cx="146991" cy="323920"/>
              </a:xfrm>
              <a:prstGeom prst="ellipse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flipH="1" flipV="1">
              <a:off x="5513988" y="5009818"/>
              <a:ext cx="617753" cy="146991"/>
              <a:chOff x="2541572" y="4748371"/>
              <a:chExt cx="617753" cy="146991"/>
            </a:xfrm>
          </p:grpSpPr>
          <p:sp>
            <p:nvSpPr>
              <p:cNvPr id="54" name="椭圆 53"/>
              <p:cNvSpPr/>
              <p:nvPr/>
            </p:nvSpPr>
            <p:spPr>
              <a:xfrm rot="2925936" flipH="1">
                <a:off x="2923869" y="4659907"/>
                <a:ext cx="146991" cy="323920"/>
              </a:xfrm>
              <a:prstGeom prst="ellipse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椭圆 54"/>
              <p:cNvSpPr/>
              <p:nvPr/>
            </p:nvSpPr>
            <p:spPr>
              <a:xfrm rot="18674064">
                <a:off x="2630036" y="4659907"/>
                <a:ext cx="146991" cy="323920"/>
              </a:xfrm>
              <a:prstGeom prst="ellipse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6" name="矩形 55"/>
            <p:cNvSpPr/>
            <p:nvPr/>
          </p:nvSpPr>
          <p:spPr>
            <a:xfrm>
              <a:off x="8144652" y="4283674"/>
              <a:ext cx="1318055" cy="1318055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 rot="2925936" flipH="1">
              <a:off x="8223372" y="5311953"/>
              <a:ext cx="146991" cy="323920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 rot="2925936" flipH="1">
              <a:off x="9236997" y="4258854"/>
              <a:ext cx="146991" cy="323920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0</a:t>
              </a:r>
              <a:endParaRPr lang="zh-CN" altLang="en-US" dirty="0"/>
            </a:p>
          </p:txBody>
        </p:sp>
        <p:sp>
          <p:nvSpPr>
            <p:cNvPr id="59" name="椭圆 58"/>
            <p:cNvSpPr/>
            <p:nvPr/>
          </p:nvSpPr>
          <p:spPr>
            <a:xfrm rot="18674064" flipH="1" flipV="1">
              <a:off x="8232000" y="4258855"/>
              <a:ext cx="146991" cy="323920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 rot="18674064" flipH="1" flipV="1">
              <a:off x="9258950" y="5303715"/>
              <a:ext cx="146991" cy="323920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3" name="Text Box 5"/>
          <p:cNvSpPr txBox="1">
            <a:spLocks noChangeArrowheads="1"/>
          </p:cNvSpPr>
          <p:nvPr/>
        </p:nvSpPr>
        <p:spPr bwMode="auto">
          <a:xfrm>
            <a:off x="1491144" y="4407008"/>
            <a:ext cx="6088461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 dirty="0">
                <a:latin typeface="+mj-ea"/>
                <a:ea typeface="+mj-ea"/>
              </a:rPr>
              <a:t>      A                          B                            C</a:t>
            </a:r>
            <a:endParaRPr lang="en-US" altLang="zh-CN" sz="2100" dirty="0">
              <a:latin typeface="+mj-ea"/>
              <a:ea typeface="+mj-ea"/>
            </a:endParaRPr>
          </a:p>
        </p:txBody>
      </p:sp>
      <p:sp>
        <p:nvSpPr>
          <p:cNvPr id="64" name="Text Box 5"/>
          <p:cNvSpPr txBox="1">
            <a:spLocks noChangeArrowheads="1"/>
          </p:cNvSpPr>
          <p:nvPr/>
        </p:nvSpPr>
        <p:spPr bwMode="auto">
          <a:xfrm>
            <a:off x="1165070" y="994985"/>
            <a:ext cx="652148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100" dirty="0">
                <a:solidFill>
                  <a:srgbClr val="FF0000"/>
                </a:solidFill>
                <a:latin typeface="+mj-ea"/>
                <a:ea typeface="+mj-ea"/>
              </a:rPr>
              <a:t>B  </a:t>
            </a:r>
            <a:endParaRPr lang="zh-CN" altLang="en-US" sz="21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63" grpId="0"/>
      <p:bldP spid="6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 14"/>
          <p:cNvSpPr/>
          <p:nvPr/>
        </p:nvSpPr>
        <p:spPr>
          <a:xfrm>
            <a:off x="81158" y="553548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5</a:t>
            </a:r>
            <a:endParaRPr lang="zh-CN" altLang="en-US" sz="2100" b="1" dirty="0"/>
          </a:p>
        </p:txBody>
      </p:sp>
      <p:sp>
        <p:nvSpPr>
          <p:cNvPr id="29" name="Text Box 5"/>
          <p:cNvSpPr txBox="1">
            <a:spLocks noChangeArrowheads="1"/>
          </p:cNvSpPr>
          <p:nvPr/>
        </p:nvSpPr>
        <p:spPr bwMode="auto">
          <a:xfrm>
            <a:off x="531306" y="491879"/>
            <a:ext cx="831231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100" dirty="0">
                <a:latin typeface="+mj-ea"/>
                <a:ea typeface="+mj-ea"/>
              </a:rPr>
              <a:t>将镜子放在虚线的位置，看到的整个图形是什么？连一连。</a:t>
            </a:r>
            <a:endParaRPr lang="en-US" altLang="zh-CN" sz="2100" dirty="0">
              <a:latin typeface="+mj-ea"/>
              <a:ea typeface="+mj-ea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1296943" y="988795"/>
            <a:ext cx="6252203" cy="3716277"/>
            <a:chOff x="1729257" y="1318393"/>
            <a:chExt cx="8336270" cy="4955036"/>
          </a:xfrm>
        </p:grpSpPr>
        <p:grpSp>
          <p:nvGrpSpPr>
            <p:cNvPr id="14" name="组合 13"/>
            <p:cNvGrpSpPr/>
            <p:nvPr/>
          </p:nvGrpSpPr>
          <p:grpSpPr>
            <a:xfrm>
              <a:off x="1729257" y="1318393"/>
              <a:ext cx="7843110" cy="2385372"/>
              <a:chOff x="1234987" y="1318393"/>
              <a:chExt cx="7843110" cy="2385372"/>
            </a:xfrm>
          </p:grpSpPr>
          <p:pic>
            <p:nvPicPr>
              <p:cNvPr id="9" name="图片 8"/>
              <p:cNvPicPr>
                <a:picLocks noChangeAspect="1"/>
              </p:cNvPicPr>
              <p:nvPr/>
            </p:nvPicPr>
            <p:blipFill rotWithShape="1">
              <a:blip r:embed="rId1" cstate="email"/>
              <a:srcRect t="-1438"/>
              <a:stretch>
                <a:fillRect/>
              </a:stretch>
            </p:blipFill>
            <p:spPr>
              <a:xfrm>
                <a:off x="3173403" y="1672282"/>
                <a:ext cx="821948" cy="1669064"/>
              </a:xfrm>
              <a:prstGeom prst="rect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 rotWithShape="1">
              <a:blip r:embed="rId2" cstate="email"/>
              <a:srcRect t="-3838" b="-1"/>
              <a:stretch>
                <a:fillRect/>
              </a:stretch>
            </p:blipFill>
            <p:spPr>
              <a:xfrm>
                <a:off x="5785505" y="1680520"/>
                <a:ext cx="705911" cy="1660826"/>
              </a:xfrm>
              <a:prstGeom prst="rect">
                <a:avLst/>
              </a:prstGeom>
            </p:spPr>
          </p:pic>
          <p:cxnSp>
            <p:nvCxnSpPr>
              <p:cNvPr id="65" name="直接连接符 64"/>
              <p:cNvCxnSpPr/>
              <p:nvPr/>
            </p:nvCxnSpPr>
            <p:spPr>
              <a:xfrm flipH="1">
                <a:off x="1935892" y="1318393"/>
                <a:ext cx="7345" cy="2298018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直接连接符 65"/>
              <p:cNvCxnSpPr/>
              <p:nvPr/>
            </p:nvCxnSpPr>
            <p:spPr>
              <a:xfrm flipH="1">
                <a:off x="3992178" y="1331462"/>
                <a:ext cx="7345" cy="2298018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直接连接符 66"/>
              <p:cNvCxnSpPr/>
              <p:nvPr/>
            </p:nvCxnSpPr>
            <p:spPr>
              <a:xfrm flipH="1">
                <a:off x="6482495" y="1405747"/>
                <a:ext cx="7345" cy="2298018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直接连接符 67"/>
              <p:cNvCxnSpPr/>
              <p:nvPr/>
            </p:nvCxnSpPr>
            <p:spPr>
              <a:xfrm flipH="1">
                <a:off x="9055128" y="1405747"/>
                <a:ext cx="7345" cy="2298018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0" name="图片 9"/>
              <p:cNvPicPr>
                <a:picLocks noChangeAspect="1"/>
              </p:cNvPicPr>
              <p:nvPr/>
            </p:nvPicPr>
            <p:blipFill rotWithShape="1">
              <a:blip r:embed="rId3" cstate="email"/>
              <a:srcRect/>
              <a:stretch>
                <a:fillRect/>
              </a:stretch>
            </p:blipFill>
            <p:spPr>
              <a:xfrm>
                <a:off x="7815561" y="1771134"/>
                <a:ext cx="1262536" cy="1640813"/>
              </a:xfrm>
              <a:prstGeom prst="rect">
                <a:avLst/>
              </a:prstGeom>
            </p:spPr>
          </p:pic>
          <p:pic>
            <p:nvPicPr>
              <p:cNvPr id="11" name="图片 10"/>
              <p:cNvPicPr>
                <a:picLocks noChangeAspect="1"/>
              </p:cNvPicPr>
              <p:nvPr/>
            </p:nvPicPr>
            <p:blipFill rotWithShape="1">
              <a:blip r:embed="rId4" cstate="email"/>
              <a:srcRect t="-185"/>
              <a:stretch>
                <a:fillRect/>
              </a:stretch>
            </p:blipFill>
            <p:spPr>
              <a:xfrm>
                <a:off x="1234987" y="1837038"/>
                <a:ext cx="709144" cy="1488640"/>
              </a:xfrm>
              <a:prstGeom prst="rect">
                <a:avLst/>
              </a:prstGeom>
            </p:spPr>
          </p:pic>
        </p:grpSp>
        <p:grpSp>
          <p:nvGrpSpPr>
            <p:cNvPr id="17" name="组合 16"/>
            <p:cNvGrpSpPr/>
            <p:nvPr/>
          </p:nvGrpSpPr>
          <p:grpSpPr>
            <a:xfrm>
              <a:off x="2205481" y="4522391"/>
              <a:ext cx="7860046" cy="1751038"/>
              <a:chOff x="2032487" y="4234067"/>
              <a:chExt cx="7860046" cy="1751038"/>
            </a:xfrm>
          </p:grpSpPr>
          <p:pic>
            <p:nvPicPr>
              <p:cNvPr id="74" name="图片 73"/>
              <p:cNvPicPr>
                <a:picLocks noChangeAspect="1"/>
              </p:cNvPicPr>
              <p:nvPr/>
            </p:nvPicPr>
            <p:blipFill rotWithShape="1">
              <a:blip r:embed="rId1" cstate="email"/>
              <a:srcRect t="-1438"/>
              <a:stretch>
                <a:fillRect/>
              </a:stretch>
            </p:blipFill>
            <p:spPr>
              <a:xfrm flipH="1">
                <a:off x="9070585" y="4316041"/>
                <a:ext cx="821948" cy="1669064"/>
              </a:xfrm>
              <a:prstGeom prst="rect">
                <a:avLst/>
              </a:prstGeom>
            </p:spPr>
          </p:pic>
          <p:pic>
            <p:nvPicPr>
              <p:cNvPr id="75" name="图片 74"/>
              <p:cNvPicPr>
                <a:picLocks noChangeAspect="1"/>
              </p:cNvPicPr>
              <p:nvPr/>
            </p:nvPicPr>
            <p:blipFill rotWithShape="1">
              <a:blip r:embed="rId2" cstate="email"/>
              <a:srcRect t="-3838" b="-1"/>
              <a:stretch>
                <a:fillRect/>
              </a:stretch>
            </p:blipFill>
            <p:spPr>
              <a:xfrm flipH="1">
                <a:off x="2032487" y="4234067"/>
                <a:ext cx="705911" cy="1660826"/>
              </a:xfrm>
              <a:prstGeom prst="rect">
                <a:avLst/>
              </a:prstGeom>
            </p:spPr>
          </p:pic>
          <p:pic>
            <p:nvPicPr>
              <p:cNvPr id="77" name="图片 76"/>
              <p:cNvPicPr>
                <a:picLocks noChangeAspect="1"/>
              </p:cNvPicPr>
              <p:nvPr/>
            </p:nvPicPr>
            <p:blipFill rotWithShape="1">
              <a:blip r:embed="rId3" cstate="email"/>
              <a:srcRect/>
              <a:stretch>
                <a:fillRect/>
              </a:stretch>
            </p:blipFill>
            <p:spPr>
              <a:xfrm flipH="1">
                <a:off x="4030194" y="4308187"/>
                <a:ext cx="1262536" cy="1640813"/>
              </a:xfrm>
              <a:prstGeom prst="rect">
                <a:avLst/>
              </a:prstGeom>
            </p:spPr>
          </p:pic>
          <p:pic>
            <p:nvPicPr>
              <p:cNvPr id="78" name="图片 77"/>
              <p:cNvPicPr>
                <a:picLocks noChangeAspect="1"/>
              </p:cNvPicPr>
              <p:nvPr/>
            </p:nvPicPr>
            <p:blipFill rotWithShape="1">
              <a:blip r:embed="rId4" cstate="email"/>
              <a:srcRect t="-185"/>
              <a:stretch>
                <a:fillRect/>
              </a:stretch>
            </p:blipFill>
            <p:spPr>
              <a:xfrm flipH="1">
                <a:off x="6576411" y="4384273"/>
                <a:ext cx="709144" cy="1488640"/>
              </a:xfrm>
              <a:prstGeom prst="rect">
                <a:avLst/>
              </a:prstGeom>
            </p:spPr>
          </p:pic>
        </p:grpSp>
      </p:grpSp>
      <p:cxnSp>
        <p:nvCxnSpPr>
          <p:cNvPr id="79" name="直接连接符 78"/>
          <p:cNvCxnSpPr/>
          <p:nvPr/>
        </p:nvCxnSpPr>
        <p:spPr>
          <a:xfrm>
            <a:off x="1951658" y="2777824"/>
            <a:ext cx="2942643" cy="72662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/>
          <p:cNvCxnSpPr/>
          <p:nvPr/>
        </p:nvCxnSpPr>
        <p:spPr>
          <a:xfrm>
            <a:off x="3370345" y="2729470"/>
            <a:ext cx="3335480" cy="82333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/>
          <p:cNvCxnSpPr/>
          <p:nvPr/>
        </p:nvCxnSpPr>
        <p:spPr>
          <a:xfrm flipH="1">
            <a:off x="1951658" y="2833001"/>
            <a:ext cx="3304380" cy="67144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/>
          <p:cNvCxnSpPr/>
          <p:nvPr/>
        </p:nvCxnSpPr>
        <p:spPr>
          <a:xfrm flipH="1">
            <a:off x="3470224" y="2810009"/>
            <a:ext cx="3585485" cy="74279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90201" y="398386"/>
            <a:ext cx="7656216" cy="2063021"/>
            <a:chOff x="1768347" y="642493"/>
            <a:chExt cx="9105630" cy="2750694"/>
          </a:xfrm>
        </p:grpSpPr>
        <p:sp>
          <p:nvSpPr>
            <p:cNvPr id="6" name="文本框 2"/>
            <p:cNvSpPr txBox="1"/>
            <p:nvPr/>
          </p:nvSpPr>
          <p:spPr>
            <a:xfrm>
              <a:off x="1768347" y="642493"/>
              <a:ext cx="8961586" cy="14157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1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1.</a:t>
              </a:r>
              <a:r>
                <a:rPr lang="zh-CN" altLang="en-US" sz="21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进一步理解轴对称图形的意义，能根据要求画出与简单图形成轴对称的图形。</a:t>
              </a:r>
              <a:endPara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sp>
          <p:nvSpPr>
            <p:cNvPr id="7" name="文本框 2"/>
            <p:cNvSpPr txBox="1"/>
            <p:nvPr/>
          </p:nvSpPr>
          <p:spPr>
            <a:xfrm>
              <a:off x="1768347" y="1977415"/>
              <a:ext cx="9105630" cy="14157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1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2.</a:t>
              </a:r>
              <a:r>
                <a:rPr lang="zh-CN" altLang="en-US" sz="21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在制作轴对称图形的过程中，感受物体或图形的对称美，深入了解轴对称图形。</a:t>
              </a:r>
              <a:endPara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sp>
        <p:nvSpPr>
          <p:cNvPr id="9" name="圆角矩形 8"/>
          <p:cNvSpPr/>
          <p:nvPr/>
        </p:nvSpPr>
        <p:spPr>
          <a:xfrm>
            <a:off x="249605" y="2554185"/>
            <a:ext cx="8646207" cy="2274990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endParaRPr lang="zh-CN" altLang="en-US" sz="2100" dirty="0"/>
          </a:p>
        </p:txBody>
      </p:sp>
      <p:sp>
        <p:nvSpPr>
          <p:cNvPr id="10" name="矩形 9"/>
          <p:cNvSpPr/>
          <p:nvPr/>
        </p:nvSpPr>
        <p:spPr>
          <a:xfrm>
            <a:off x="486752" y="2727455"/>
            <a:ext cx="8171915" cy="55399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100" dirty="0">
                <a:solidFill>
                  <a:schemeClr val="bg1"/>
                </a:solidFill>
              </a:rPr>
              <a:t>【</a:t>
            </a:r>
            <a:r>
              <a:rPr lang="zh-CN" altLang="en-US" sz="2100" dirty="0">
                <a:solidFill>
                  <a:schemeClr val="bg1"/>
                </a:solidFill>
              </a:rPr>
              <a:t>重点</a:t>
            </a:r>
            <a:r>
              <a:rPr lang="en-US" altLang="zh-CN" sz="2100" dirty="0">
                <a:solidFill>
                  <a:schemeClr val="bg1"/>
                </a:solidFill>
              </a:rPr>
              <a:t>】</a:t>
            </a:r>
            <a:r>
              <a:rPr lang="zh-CN" altLang="en-US" sz="2100" dirty="0"/>
              <a:t>认识并判断轴对称图形。</a:t>
            </a:r>
            <a:endParaRPr lang="zh-CN" altLang="en-US" sz="2100" dirty="0"/>
          </a:p>
        </p:txBody>
      </p:sp>
      <p:sp>
        <p:nvSpPr>
          <p:cNvPr id="11" name="矩形 10"/>
          <p:cNvSpPr/>
          <p:nvPr/>
        </p:nvSpPr>
        <p:spPr>
          <a:xfrm>
            <a:off x="486752" y="3570582"/>
            <a:ext cx="8171915" cy="55399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100" dirty="0">
                <a:solidFill>
                  <a:schemeClr val="bg1"/>
                </a:solidFill>
              </a:rPr>
              <a:t>【</a:t>
            </a:r>
            <a:r>
              <a:rPr lang="zh-CN" altLang="en-US" sz="2100" dirty="0">
                <a:solidFill>
                  <a:schemeClr val="bg1"/>
                </a:solidFill>
              </a:rPr>
              <a:t>难点</a:t>
            </a:r>
            <a:r>
              <a:rPr lang="en-US" altLang="zh-CN" sz="2100" dirty="0">
                <a:solidFill>
                  <a:schemeClr val="bg1"/>
                </a:solidFill>
              </a:rPr>
              <a:t>】</a:t>
            </a:r>
            <a:r>
              <a:rPr lang="zh-CN" altLang="en-US" sz="2100" dirty="0"/>
              <a:t>画出轴对称图形的另一半。</a:t>
            </a:r>
            <a:endParaRPr lang="zh-CN" altLang="en-US" sz="21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 14"/>
          <p:cNvSpPr/>
          <p:nvPr/>
        </p:nvSpPr>
        <p:spPr>
          <a:xfrm>
            <a:off x="81158" y="553548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6</a:t>
            </a:r>
            <a:endParaRPr lang="zh-CN" altLang="en-US" sz="2100" b="1" dirty="0"/>
          </a:p>
        </p:txBody>
      </p:sp>
      <p:sp>
        <p:nvSpPr>
          <p:cNvPr id="29" name="Text Box 5"/>
          <p:cNvSpPr txBox="1">
            <a:spLocks noChangeArrowheads="1"/>
          </p:cNvSpPr>
          <p:nvPr/>
        </p:nvSpPr>
        <p:spPr bwMode="auto">
          <a:xfrm>
            <a:off x="556021" y="584217"/>
            <a:ext cx="2128635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100" dirty="0">
                <a:latin typeface="+mj-ea"/>
                <a:ea typeface="+mj-ea"/>
              </a:rPr>
              <a:t>找规律填一填。</a:t>
            </a:r>
            <a:endParaRPr lang="zh-CN" altLang="en-US" sz="2100" dirty="0">
              <a:latin typeface="+mj-ea"/>
              <a:ea typeface="+mj-ea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911857" y="1434248"/>
            <a:ext cx="2788529" cy="2508423"/>
            <a:chOff x="3797643" y="2059459"/>
            <a:chExt cx="3718039" cy="3344564"/>
          </a:xfrm>
        </p:grpSpPr>
        <p:grpSp>
          <p:nvGrpSpPr>
            <p:cNvPr id="4" name="组合 3"/>
            <p:cNvGrpSpPr/>
            <p:nvPr/>
          </p:nvGrpSpPr>
          <p:grpSpPr>
            <a:xfrm>
              <a:off x="3797643" y="2059459"/>
              <a:ext cx="3344564" cy="3344564"/>
              <a:chOff x="4003589" y="2314832"/>
              <a:chExt cx="3344564" cy="3344564"/>
            </a:xfrm>
            <a:noFill/>
          </p:grpSpPr>
          <p:sp>
            <p:nvSpPr>
              <p:cNvPr id="2" name="矩形 1"/>
              <p:cNvSpPr/>
              <p:nvPr/>
            </p:nvSpPr>
            <p:spPr>
              <a:xfrm>
                <a:off x="4003589" y="2314832"/>
                <a:ext cx="1672282" cy="1672282"/>
              </a:xfrm>
              <a:prstGeom prst="rect">
                <a:avLst/>
              </a:prstGeom>
              <a:grp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5675871" y="2314832"/>
                <a:ext cx="1672282" cy="1672282"/>
              </a:xfrm>
              <a:prstGeom prst="rect">
                <a:avLst/>
              </a:prstGeom>
              <a:grp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4003589" y="3987114"/>
                <a:ext cx="1672282" cy="1672282"/>
              </a:xfrm>
              <a:prstGeom prst="rect">
                <a:avLst/>
              </a:prstGeom>
              <a:grp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5675871" y="3987114"/>
                <a:ext cx="1672282" cy="1672282"/>
              </a:xfrm>
              <a:prstGeom prst="rect">
                <a:avLst/>
              </a:prstGeom>
              <a:grp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" name="流程图: 数据 4"/>
            <p:cNvSpPr/>
            <p:nvPr/>
          </p:nvSpPr>
          <p:spPr>
            <a:xfrm>
              <a:off x="4077730" y="2487827"/>
              <a:ext cx="1143461" cy="766119"/>
            </a:xfrm>
            <a:prstGeom prst="flowChartInputOutput">
              <a:avLst/>
            </a:prstGeom>
            <a:solidFill>
              <a:srgbClr val="CCDD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流程图: 数据 30"/>
            <p:cNvSpPr/>
            <p:nvPr/>
          </p:nvSpPr>
          <p:spPr>
            <a:xfrm flipH="1">
              <a:off x="5718659" y="2487827"/>
              <a:ext cx="1143461" cy="766119"/>
            </a:xfrm>
            <a:prstGeom prst="flowChartInputOutput">
              <a:avLst/>
            </a:prstGeom>
            <a:solidFill>
              <a:srgbClr val="CCDD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流程图: 数据 31"/>
            <p:cNvSpPr/>
            <p:nvPr/>
          </p:nvSpPr>
          <p:spPr>
            <a:xfrm flipH="1" flipV="1">
              <a:off x="5711173" y="4209536"/>
              <a:ext cx="1143461" cy="766119"/>
            </a:xfrm>
            <a:prstGeom prst="flowChartInputOutput">
              <a:avLst/>
            </a:prstGeom>
            <a:solidFill>
              <a:srgbClr val="CCDD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3824127" y="2059459"/>
              <a:ext cx="3691555" cy="2300192"/>
              <a:chOff x="3824127" y="2059459"/>
              <a:chExt cx="3691555" cy="2300192"/>
            </a:xfrm>
          </p:grpSpPr>
          <p:sp>
            <p:nvSpPr>
              <p:cNvPr id="9" name="Text Box 5"/>
              <p:cNvSpPr txBox="1">
                <a:spLocks noChangeArrowheads="1"/>
              </p:cNvSpPr>
              <p:nvPr/>
            </p:nvSpPr>
            <p:spPr bwMode="auto">
              <a:xfrm>
                <a:off x="3839803" y="2059459"/>
                <a:ext cx="809657" cy="640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2100" dirty="0">
                    <a:latin typeface="+mj-ea"/>
                    <a:ea typeface="+mj-ea"/>
                  </a:rPr>
                  <a:t>A</a:t>
                </a:r>
                <a:endParaRPr lang="zh-CN" altLang="en-US" sz="2100" dirty="0">
                  <a:latin typeface="+mj-ea"/>
                  <a:ea typeface="+mj-ea"/>
                </a:endParaRPr>
              </a:p>
            </p:txBody>
          </p:sp>
          <p:sp>
            <p:nvSpPr>
              <p:cNvPr id="33" name="Text Box 5"/>
              <p:cNvSpPr txBox="1">
                <a:spLocks noChangeArrowheads="1"/>
              </p:cNvSpPr>
              <p:nvPr/>
            </p:nvSpPr>
            <p:spPr bwMode="auto">
              <a:xfrm>
                <a:off x="6706025" y="2059459"/>
                <a:ext cx="809657" cy="640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2100" dirty="0">
                    <a:latin typeface="+mj-ea"/>
                    <a:ea typeface="+mj-ea"/>
                  </a:rPr>
                  <a:t>B</a:t>
                </a:r>
                <a:endParaRPr lang="zh-CN" altLang="en-US" sz="2100" dirty="0">
                  <a:latin typeface="+mj-ea"/>
                  <a:ea typeface="+mj-ea"/>
                </a:endParaRPr>
              </a:p>
            </p:txBody>
          </p:sp>
          <p:sp>
            <p:nvSpPr>
              <p:cNvPr id="34" name="Text Box 5"/>
              <p:cNvSpPr txBox="1">
                <a:spLocks noChangeArrowheads="1"/>
              </p:cNvSpPr>
              <p:nvPr/>
            </p:nvSpPr>
            <p:spPr bwMode="auto">
              <a:xfrm>
                <a:off x="3824127" y="3719476"/>
                <a:ext cx="809657" cy="640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2100" dirty="0">
                    <a:latin typeface="+mj-ea"/>
                    <a:ea typeface="+mj-ea"/>
                  </a:rPr>
                  <a:t>C</a:t>
                </a:r>
                <a:endParaRPr lang="zh-CN" altLang="en-US" sz="2100" dirty="0">
                  <a:latin typeface="+mj-ea"/>
                  <a:ea typeface="+mj-ea"/>
                </a:endParaRPr>
              </a:p>
            </p:txBody>
          </p:sp>
          <p:sp>
            <p:nvSpPr>
              <p:cNvPr id="35" name="Text Box 5"/>
              <p:cNvSpPr txBox="1">
                <a:spLocks noChangeArrowheads="1"/>
              </p:cNvSpPr>
              <p:nvPr/>
            </p:nvSpPr>
            <p:spPr bwMode="auto">
              <a:xfrm>
                <a:off x="6706025" y="3712642"/>
                <a:ext cx="809657" cy="640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2100" dirty="0">
                    <a:latin typeface="+mj-ea"/>
                    <a:ea typeface="+mj-ea"/>
                  </a:rPr>
                  <a:t>D</a:t>
                </a:r>
                <a:endParaRPr lang="zh-CN" altLang="en-US" sz="2100" dirty="0">
                  <a:latin typeface="+mj-ea"/>
                  <a:ea typeface="+mj-ea"/>
                </a:endParaRPr>
              </a:p>
            </p:txBody>
          </p:sp>
        </p:grpSp>
      </p:grpSp>
      <p:sp>
        <p:nvSpPr>
          <p:cNvPr id="36" name="流程图: 数据 35"/>
          <p:cNvSpPr/>
          <p:nvPr/>
        </p:nvSpPr>
        <p:spPr>
          <a:xfrm flipV="1">
            <a:off x="1130027" y="3046806"/>
            <a:ext cx="857596" cy="574589"/>
          </a:xfrm>
          <a:prstGeom prst="flowChartInputOutpu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7" name="圆角矩形标注 36"/>
          <p:cNvSpPr/>
          <p:nvPr/>
        </p:nvSpPr>
        <p:spPr>
          <a:xfrm>
            <a:off x="3895348" y="1434248"/>
            <a:ext cx="3493736" cy="2508423"/>
          </a:xfrm>
          <a:prstGeom prst="wedgeRoundRectCallout">
            <a:avLst>
              <a:gd name="adj1" fmla="val 61624"/>
              <a:gd name="adj2" fmla="val 32130"/>
              <a:gd name="adj3" fmla="val 16667"/>
            </a:avLst>
          </a:prstGeom>
          <a:solidFill>
            <a:srgbClr val="EE85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chemeClr val="tx1"/>
                </a:solidFill>
                <a:latin typeface="+mn-ea"/>
              </a:rPr>
              <a:t>观察左图，可以发现</a:t>
            </a:r>
            <a:r>
              <a:rPr lang="en-US" altLang="zh-CN" sz="2100" dirty="0">
                <a:solidFill>
                  <a:schemeClr val="tx1"/>
                </a:solidFill>
                <a:latin typeface="+mn-ea"/>
              </a:rPr>
              <a:t>A</a:t>
            </a:r>
            <a:r>
              <a:rPr lang="zh-CN" altLang="en-US" sz="2100" dirty="0">
                <a:solidFill>
                  <a:schemeClr val="tx1"/>
                </a:solidFill>
                <a:latin typeface="+mn-ea"/>
              </a:rPr>
              <a:t>和</a:t>
            </a:r>
            <a:r>
              <a:rPr lang="en-US" altLang="zh-CN" sz="2100" dirty="0">
                <a:solidFill>
                  <a:schemeClr val="tx1"/>
                </a:solidFill>
                <a:latin typeface="+mn-ea"/>
              </a:rPr>
              <a:t>B</a:t>
            </a:r>
            <a:r>
              <a:rPr lang="zh-CN" altLang="en-US" sz="2100" dirty="0">
                <a:solidFill>
                  <a:schemeClr val="tx1"/>
                </a:solidFill>
                <a:latin typeface="+mn-ea"/>
              </a:rPr>
              <a:t>是轴对称图形，</a:t>
            </a:r>
            <a:r>
              <a:rPr lang="en-US" altLang="zh-CN" sz="2100" dirty="0">
                <a:solidFill>
                  <a:schemeClr val="tx1"/>
                </a:solidFill>
                <a:latin typeface="+mn-ea"/>
              </a:rPr>
              <a:t>B</a:t>
            </a:r>
            <a:r>
              <a:rPr lang="zh-CN" altLang="en-US" sz="2100" dirty="0">
                <a:solidFill>
                  <a:schemeClr val="tx1"/>
                </a:solidFill>
                <a:latin typeface="+mn-ea"/>
              </a:rPr>
              <a:t>和</a:t>
            </a:r>
            <a:r>
              <a:rPr lang="en-US" altLang="zh-CN" sz="2100" dirty="0">
                <a:solidFill>
                  <a:schemeClr val="tx1"/>
                </a:solidFill>
                <a:latin typeface="+mn-ea"/>
              </a:rPr>
              <a:t>D</a:t>
            </a:r>
            <a:r>
              <a:rPr lang="zh-CN" altLang="en-US" sz="2100" dirty="0">
                <a:solidFill>
                  <a:schemeClr val="tx1"/>
                </a:solidFill>
                <a:latin typeface="+mn-ea"/>
              </a:rPr>
              <a:t>是轴对称图形，根据规律，</a:t>
            </a:r>
            <a:r>
              <a:rPr lang="en-US" altLang="zh-CN" sz="2100" dirty="0">
                <a:solidFill>
                  <a:schemeClr val="tx1"/>
                </a:solidFill>
                <a:latin typeface="+mn-ea"/>
              </a:rPr>
              <a:t>D</a:t>
            </a:r>
            <a:r>
              <a:rPr lang="zh-CN" altLang="en-US" sz="2100" dirty="0">
                <a:solidFill>
                  <a:schemeClr val="tx1"/>
                </a:solidFill>
                <a:latin typeface="+mn-ea"/>
              </a:rPr>
              <a:t>和</a:t>
            </a:r>
            <a:r>
              <a:rPr lang="en-US" altLang="zh-CN" sz="2100" dirty="0">
                <a:solidFill>
                  <a:schemeClr val="tx1"/>
                </a:solidFill>
                <a:latin typeface="+mn-ea"/>
              </a:rPr>
              <a:t>C </a:t>
            </a:r>
            <a:r>
              <a:rPr lang="zh-CN" altLang="en-US" sz="2100" dirty="0">
                <a:solidFill>
                  <a:schemeClr val="tx1"/>
                </a:solidFill>
                <a:latin typeface="+mn-ea"/>
              </a:rPr>
              <a:t>也应是轴对称图形，</a:t>
            </a:r>
            <a:r>
              <a:rPr lang="en-US" altLang="zh-CN" sz="2100" dirty="0">
                <a:solidFill>
                  <a:schemeClr val="tx1"/>
                </a:solidFill>
                <a:latin typeface="+mn-ea"/>
              </a:rPr>
              <a:t>C</a:t>
            </a:r>
            <a:r>
              <a:rPr lang="zh-CN" altLang="en-US" sz="2100" dirty="0">
                <a:solidFill>
                  <a:schemeClr val="tx1"/>
                </a:solidFill>
                <a:latin typeface="+mn-ea"/>
              </a:rPr>
              <a:t>和</a:t>
            </a:r>
            <a:r>
              <a:rPr lang="en-US" altLang="zh-CN" sz="2100" dirty="0">
                <a:solidFill>
                  <a:schemeClr val="tx1"/>
                </a:solidFill>
                <a:latin typeface="+mn-ea"/>
              </a:rPr>
              <a:t>A</a:t>
            </a:r>
            <a:r>
              <a:rPr lang="zh-CN" altLang="en-US" sz="2100" dirty="0">
                <a:solidFill>
                  <a:schemeClr val="tx1"/>
                </a:solidFill>
                <a:latin typeface="+mn-ea"/>
              </a:rPr>
              <a:t>也是轴对称图形。</a:t>
            </a:r>
            <a:endParaRPr lang="zh-CN" altLang="en-US" sz="2100" dirty="0">
              <a:solidFill>
                <a:schemeClr val="tx1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18067" y="1653324"/>
            <a:ext cx="7992534" cy="1531541"/>
          </a:xfrm>
          <a:prstGeom prst="rect">
            <a:avLst/>
          </a:prstGeom>
        </p:spPr>
      </p:pic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684610" y="505819"/>
            <a:ext cx="710796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100" dirty="0">
                <a:latin typeface="+mn-ea"/>
                <a:ea typeface="+mn-ea"/>
              </a:rPr>
              <a:t>跟着做一做，你有什么什么发现？</a:t>
            </a:r>
            <a:endParaRPr lang="zh-CN" altLang="en-US" sz="2100" dirty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圆角矩形标注 19"/>
          <p:cNvSpPr/>
          <p:nvPr/>
        </p:nvSpPr>
        <p:spPr>
          <a:xfrm>
            <a:off x="1652780" y="3165175"/>
            <a:ext cx="5123578" cy="1064972"/>
          </a:xfrm>
          <a:prstGeom prst="wedgeRoundRectCallout">
            <a:avLst>
              <a:gd name="adj1" fmla="val -55407"/>
              <a:gd name="adj2" fmla="val -8407"/>
              <a:gd name="adj3" fmla="val 16667"/>
            </a:avLst>
          </a:prstGeom>
          <a:solidFill>
            <a:srgbClr val="EA97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>
              <a:lnSpc>
                <a:spcPct val="120000"/>
              </a:lnSpc>
            </a:pPr>
            <a:r>
              <a:rPr lang="zh-CN" altLang="en-US" sz="2100" dirty="0">
                <a:solidFill>
                  <a:schemeClr val="tx1"/>
                </a:solidFill>
              </a:rPr>
              <a:t>将</a:t>
            </a:r>
            <a:r>
              <a:rPr lang="zh-CN" altLang="en-US" sz="2100" dirty="0">
                <a:solidFill>
                  <a:schemeClr val="tx1"/>
                </a:solidFill>
              </a:rPr>
              <a:t>一张纸对折后，只需做出轴对称图形的一半，就能得到一个完整的轴对称图形。</a:t>
            </a:r>
            <a:endParaRPr lang="zh-CN" altLang="en-US" sz="2100" dirty="0">
              <a:solidFill>
                <a:schemeClr val="tx1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09600" y="1149138"/>
            <a:ext cx="7992534" cy="1531541"/>
          </a:xfrm>
          <a:prstGeom prst="rect">
            <a:avLst/>
          </a:prstGeom>
        </p:spPr>
      </p:pic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684610" y="505819"/>
            <a:ext cx="710796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100" dirty="0">
                <a:latin typeface="+mn-ea"/>
                <a:ea typeface="+mn-ea"/>
              </a:rPr>
              <a:t>跟着做一做，你有什么什么发现？</a:t>
            </a:r>
            <a:endParaRPr lang="zh-CN" altLang="en-US" sz="2100" dirty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684610" y="505819"/>
            <a:ext cx="710796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100" dirty="0">
                <a:latin typeface="+mn-ea"/>
                <a:ea typeface="+mn-ea"/>
              </a:rPr>
              <a:t>下面都是轴对称图形的一半，想一想，整个图形是什么？</a:t>
            </a:r>
            <a:endParaRPr lang="zh-CN" altLang="en-US" sz="2100" dirty="0">
              <a:latin typeface="+mn-ea"/>
              <a:ea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580073" y="1531424"/>
            <a:ext cx="5907881" cy="175021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H="1">
            <a:off x="2749473" y="1604349"/>
            <a:ext cx="698060" cy="16232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flipH="1">
            <a:off x="5441930" y="1661716"/>
            <a:ext cx="896022" cy="1520147"/>
          </a:xfrm>
          <a:prstGeom prst="rect">
            <a:avLst/>
          </a:prstGeom>
        </p:spPr>
      </p:pic>
      <p:sp>
        <p:nvSpPr>
          <p:cNvPr id="15" name="圆角矩形标注 14"/>
          <p:cNvSpPr/>
          <p:nvPr/>
        </p:nvSpPr>
        <p:spPr>
          <a:xfrm>
            <a:off x="1232936" y="3753250"/>
            <a:ext cx="5353743" cy="620240"/>
          </a:xfrm>
          <a:prstGeom prst="wedgeRoundRectCallout">
            <a:avLst>
              <a:gd name="adj1" fmla="val 59188"/>
              <a:gd name="adj2" fmla="val 603"/>
              <a:gd name="adj3" fmla="val 16667"/>
            </a:avLst>
          </a:prstGeom>
          <a:solidFill>
            <a:srgbClr val="D573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>
              <a:lnSpc>
                <a:spcPct val="120000"/>
              </a:lnSpc>
            </a:pPr>
            <a:r>
              <a:rPr lang="zh-CN" altLang="en-US" sz="2100" dirty="0">
                <a:solidFill>
                  <a:schemeClr val="tx1"/>
                </a:solidFill>
              </a:rPr>
              <a:t>试一试，你也能拼成一个完整的图形吗？</a:t>
            </a:r>
            <a:endParaRPr lang="zh-CN" altLang="en-US" sz="21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 Box 5"/>
          <p:cNvSpPr txBox="1">
            <a:spLocks noChangeArrowheads="1"/>
          </p:cNvSpPr>
          <p:nvPr/>
        </p:nvSpPr>
        <p:spPr bwMode="auto">
          <a:xfrm>
            <a:off x="684610" y="505819"/>
            <a:ext cx="803308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100" dirty="0">
                <a:latin typeface="+mn-ea"/>
                <a:ea typeface="+mn-ea"/>
              </a:rPr>
              <a:t>将一张纸对折后剪去两个圆，展开后是哪一个？想一想，做一做。</a:t>
            </a:r>
            <a:endParaRPr lang="zh-CN" altLang="en-US" sz="2100" dirty="0">
              <a:latin typeface="+mn-ea"/>
              <a:ea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982362" y="1333198"/>
            <a:ext cx="6969911" cy="247268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 Box 5"/>
          <p:cNvSpPr txBox="1">
            <a:spLocks noChangeArrowheads="1"/>
          </p:cNvSpPr>
          <p:nvPr/>
        </p:nvSpPr>
        <p:spPr bwMode="auto">
          <a:xfrm>
            <a:off x="684610" y="505819"/>
            <a:ext cx="803308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100" dirty="0">
                <a:latin typeface="+mn-ea"/>
                <a:ea typeface="+mn-ea"/>
              </a:rPr>
              <a:t>将一张纸对折后剪去两个圆，展开后是哪一个？想一想，做一做。</a:t>
            </a:r>
            <a:endParaRPr lang="zh-CN" altLang="en-US" sz="2100" dirty="0">
              <a:latin typeface="+mn-ea"/>
              <a:ea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994359" y="1279970"/>
            <a:ext cx="7132532" cy="1191381"/>
          </a:xfrm>
          <a:prstGeom prst="rect">
            <a:avLst/>
          </a:prstGeom>
        </p:spPr>
      </p:pic>
      <p:sp>
        <p:nvSpPr>
          <p:cNvPr id="4" name="圆角矩形标注 3"/>
          <p:cNvSpPr/>
          <p:nvPr/>
        </p:nvSpPr>
        <p:spPr>
          <a:xfrm>
            <a:off x="1066448" y="2616543"/>
            <a:ext cx="3404980" cy="1445741"/>
          </a:xfrm>
          <a:prstGeom prst="wedgeRoundRectCallout">
            <a:avLst>
              <a:gd name="adj1" fmla="val -61186"/>
              <a:gd name="adj2" fmla="val 48462"/>
              <a:gd name="adj3" fmla="val 16667"/>
            </a:avLst>
          </a:prstGeom>
          <a:solidFill>
            <a:srgbClr val="EE84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chemeClr val="tx1"/>
                </a:solidFill>
                <a:latin typeface="+mn-ea"/>
              </a:rPr>
              <a:t>将一张纸对折，折痕就是对称轴，所以展开后的图形应该是个轴对称图形。</a:t>
            </a:r>
            <a:endParaRPr lang="zh-CN" altLang="en-US" sz="21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4560625" y="2483708"/>
            <a:ext cx="2874620" cy="2295267"/>
          </a:xfrm>
          <a:prstGeom prst="wedgeRoundRectCallout">
            <a:avLst>
              <a:gd name="adj1" fmla="val 65722"/>
              <a:gd name="adj2" fmla="val 8799"/>
              <a:gd name="adj3" fmla="val 16667"/>
            </a:avLst>
          </a:prstGeom>
          <a:solidFill>
            <a:srgbClr val="EA97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chemeClr val="tx1"/>
                </a:solidFill>
                <a:latin typeface="+mn-ea"/>
              </a:rPr>
              <a:t>下面的圆距离对称轴近，上面的圆距离对称轴远，所以符合这一特点的是：</a:t>
            </a:r>
            <a:endParaRPr lang="en-US" altLang="zh-CN" sz="2100" dirty="0">
              <a:solidFill>
                <a:schemeClr val="tx1"/>
              </a:solidFill>
              <a:latin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301426" y="4128227"/>
            <a:ext cx="866228" cy="65074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1"/>
          <p:cNvSpPr/>
          <p:nvPr/>
        </p:nvSpPr>
        <p:spPr>
          <a:xfrm>
            <a:off x="81158" y="553548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1</a:t>
            </a:r>
            <a:endParaRPr lang="zh-CN" altLang="en-US" sz="2100" b="1" dirty="0"/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484948" y="472661"/>
            <a:ext cx="8203949" cy="1038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100" dirty="0">
                <a:latin typeface="+mj-ea"/>
                <a:ea typeface="+mj-ea"/>
              </a:rPr>
              <a:t>下面各图沿虚线剪下，打开后分别是什么图形？把对应的两个图形用线连起来。</a:t>
            </a:r>
            <a:endParaRPr lang="zh-CN" altLang="en-US" sz="2100" dirty="0">
              <a:latin typeface="+mj-ea"/>
              <a:ea typeface="+mj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961490" y="3195051"/>
            <a:ext cx="4431611" cy="760546"/>
            <a:chOff x="0" y="0"/>
            <a:chExt cx="3633788" cy="623888"/>
          </a:xfrm>
        </p:grpSpPr>
        <p:sp>
          <p:nvSpPr>
            <p:cNvPr id="19" name="六角星 18"/>
            <p:cNvSpPr/>
            <p:nvPr/>
          </p:nvSpPr>
          <p:spPr>
            <a:xfrm>
              <a:off x="0" y="0"/>
              <a:ext cx="590550" cy="590550"/>
            </a:xfrm>
            <a:prstGeom prst="star6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20" name="笑脸 19"/>
            <p:cNvSpPr/>
            <p:nvPr/>
          </p:nvSpPr>
          <p:spPr>
            <a:xfrm>
              <a:off x="1004888" y="0"/>
              <a:ext cx="576263" cy="576263"/>
            </a:xfrm>
            <a:prstGeom prst="smileyFac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21" name="十字箭头标注 20"/>
            <p:cNvSpPr/>
            <p:nvPr/>
          </p:nvSpPr>
          <p:spPr>
            <a:xfrm>
              <a:off x="2000250" y="14288"/>
              <a:ext cx="595312" cy="595312"/>
            </a:xfrm>
            <a:prstGeom prst="quadArrowCallou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22" name="心形 21"/>
            <p:cNvSpPr/>
            <p:nvPr/>
          </p:nvSpPr>
          <p:spPr>
            <a:xfrm>
              <a:off x="3062288" y="52388"/>
              <a:ext cx="571500" cy="571500"/>
            </a:xfrm>
            <a:prstGeom prst="heart">
              <a:avLst/>
            </a:prstGeom>
            <a:noFill/>
            <a:ln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106995" y="1418821"/>
            <a:ext cx="4220667" cy="803344"/>
            <a:chOff x="0" y="0"/>
            <a:chExt cx="3443288" cy="655320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000125" y="0"/>
              <a:ext cx="356870" cy="64262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3071813" y="9525"/>
              <a:ext cx="371475" cy="64579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0" y="4762"/>
              <a:ext cx="358140" cy="63119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2062163" y="14287"/>
              <a:ext cx="357505" cy="633095"/>
            </a:xfrm>
            <a:prstGeom prst="rect">
              <a:avLst/>
            </a:prstGeom>
            <a:noFill/>
            <a:ln>
              <a:noFill/>
            </a:ln>
          </p:spPr>
        </p:pic>
      </p:grpSp>
      <p:cxnSp>
        <p:nvCxnSpPr>
          <p:cNvPr id="30" name="直接连接符 29"/>
          <p:cNvCxnSpPr/>
          <p:nvPr/>
        </p:nvCxnSpPr>
        <p:spPr>
          <a:xfrm>
            <a:off x="2564382" y="2218249"/>
            <a:ext cx="2015783" cy="100256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4816409" y="2200832"/>
            <a:ext cx="1245574" cy="99548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H="1">
            <a:off x="3747407" y="2268801"/>
            <a:ext cx="2195235" cy="93976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 flipH="1">
            <a:off x="2583667" y="2265590"/>
            <a:ext cx="1114755" cy="88581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1"/>
          <p:cNvSpPr/>
          <p:nvPr/>
        </p:nvSpPr>
        <p:spPr>
          <a:xfrm>
            <a:off x="81158" y="553548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2</a:t>
            </a:r>
            <a:endParaRPr lang="zh-CN" altLang="en-US" sz="2100" b="1" dirty="0"/>
          </a:p>
        </p:txBody>
      </p:sp>
      <p:sp>
        <p:nvSpPr>
          <p:cNvPr id="40" name="矩形 39"/>
          <p:cNvSpPr/>
          <p:nvPr/>
        </p:nvSpPr>
        <p:spPr>
          <a:xfrm>
            <a:off x="332481" y="490462"/>
            <a:ext cx="8508779" cy="55399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200025" algn="just">
              <a:lnSpc>
                <a:spcPct val="150000"/>
              </a:lnSpc>
            </a:pPr>
            <a:r>
              <a:rPr lang="zh-CN" altLang="en-US" sz="2100" kern="100" dirty="0">
                <a:latin typeface="+mn-ea"/>
                <a:cs typeface="Times New Roman" panose="02020603050405020304" pitchFamily="18" charset="0"/>
              </a:rPr>
              <a:t>选一选。</a:t>
            </a:r>
            <a:endParaRPr lang="zh-CN" altLang="zh-CN" sz="2100" kern="100" dirty="0">
              <a:latin typeface="+mn-ea"/>
              <a:cs typeface="Times New Roman" panose="02020603050405020304" pitchFamily="18" charset="0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332480" y="1061683"/>
            <a:ext cx="8508779" cy="3947234"/>
            <a:chOff x="443306" y="1415577"/>
            <a:chExt cx="11345039" cy="5262979"/>
          </a:xfrm>
        </p:grpSpPr>
        <p:sp>
          <p:nvSpPr>
            <p:cNvPr id="2" name="矩形 1"/>
            <p:cNvSpPr/>
            <p:nvPr/>
          </p:nvSpPr>
          <p:spPr>
            <a:xfrm>
              <a:off x="443306" y="1415577"/>
              <a:ext cx="11345039" cy="52629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00025" algn="just">
                <a:lnSpc>
                  <a:spcPct val="150000"/>
                </a:lnSpc>
              </a:pPr>
              <a:r>
                <a:rPr lang="zh-CN" altLang="en-US" sz="2100" kern="100" dirty="0">
                  <a:latin typeface="+mn-ea"/>
                  <a:cs typeface="Times New Roman" panose="02020603050405020304" pitchFamily="18" charset="0"/>
                </a:rPr>
                <a:t>（</a:t>
              </a:r>
              <a:r>
                <a:rPr lang="en-US" altLang="zh-CN" sz="2100" kern="100" dirty="0">
                  <a:latin typeface="+mn-ea"/>
                  <a:cs typeface="Times New Roman" panose="02020603050405020304" pitchFamily="18" charset="0"/>
                </a:rPr>
                <a:t>1</a:t>
              </a:r>
              <a:r>
                <a:rPr lang="zh-CN" altLang="en-US" sz="2100" kern="100" dirty="0">
                  <a:latin typeface="+mn-ea"/>
                  <a:cs typeface="Times New Roman" panose="02020603050405020304" pitchFamily="18" charset="0"/>
                </a:rPr>
                <a:t>）</a:t>
              </a:r>
              <a:r>
                <a:rPr lang="zh-CN" altLang="zh-CN" sz="2100" kern="100" dirty="0">
                  <a:latin typeface="+mn-ea"/>
                  <a:cs typeface="Times New Roman" panose="02020603050405020304" pitchFamily="18" charset="0"/>
                </a:rPr>
                <a:t>把</a:t>
              </a:r>
              <a:r>
                <a:rPr lang="zh-CN" altLang="zh-CN" sz="2100" kern="100" dirty="0">
                  <a:latin typeface="+mn-ea"/>
                  <a:cs typeface="Times New Roman" panose="02020603050405020304" pitchFamily="18" charset="0"/>
                </a:rPr>
                <a:t>一张</a:t>
              </a:r>
              <a:r>
                <a:rPr lang="zh-CN" altLang="zh-CN" sz="2100" kern="100" dirty="0">
                  <a:latin typeface="+mn-ea"/>
                  <a:cs typeface="Times New Roman" panose="02020603050405020304" pitchFamily="18" charset="0"/>
                </a:rPr>
                <a:t>长方形</a:t>
              </a:r>
              <a:r>
                <a:rPr lang="zh-CN" altLang="en-US" sz="2100" kern="100" dirty="0">
                  <a:latin typeface="+mn-ea"/>
                  <a:cs typeface="Times New Roman" panose="02020603050405020304" pitchFamily="18" charset="0"/>
                </a:rPr>
                <a:t>纸</a:t>
              </a:r>
              <a:r>
                <a:rPr lang="zh-CN" altLang="zh-CN" sz="2100" kern="100" dirty="0">
                  <a:latin typeface="+mn-ea"/>
                  <a:cs typeface="Times New Roman" panose="02020603050405020304" pitchFamily="18" charset="0"/>
                </a:rPr>
                <a:t>对折</a:t>
              </a:r>
              <a:r>
                <a:rPr lang="zh-CN" altLang="zh-CN" sz="2100" kern="100" dirty="0">
                  <a:latin typeface="+mn-ea"/>
                  <a:cs typeface="Times New Roman" panose="02020603050405020304" pitchFamily="18" charset="0"/>
                </a:rPr>
                <a:t>后再对折，沿折痕所在的直线画</a:t>
              </a:r>
              <a:r>
                <a:rPr lang="zh-CN" altLang="zh-CN" sz="2100" kern="100" dirty="0">
                  <a:latin typeface="+mn-ea"/>
                  <a:cs typeface="Times New Roman" panose="02020603050405020304" pitchFamily="18" charset="0"/>
                </a:rPr>
                <a:t>出</a:t>
              </a:r>
              <a:r>
                <a:rPr lang="zh-CN" altLang="en-US" sz="2100" kern="100" dirty="0">
                  <a:latin typeface="+mn-ea"/>
                  <a:cs typeface="Times New Roman" panose="02020603050405020304" pitchFamily="18" charset="0"/>
                </a:rPr>
                <a:t>某个图形的</a:t>
              </a:r>
              <a:r>
                <a:rPr lang="zh-CN" altLang="zh-CN" sz="2100" kern="100" dirty="0">
                  <a:latin typeface="+mn-ea"/>
                  <a:cs typeface="Times New Roman" panose="02020603050405020304" pitchFamily="18" charset="0"/>
                </a:rPr>
                <a:t>的</a:t>
              </a:r>
              <a:r>
                <a:rPr lang="zh-CN" altLang="zh-CN" sz="2100" kern="100" dirty="0">
                  <a:latin typeface="+mn-ea"/>
                  <a:cs typeface="Times New Roman" panose="02020603050405020304" pitchFamily="18" charset="0"/>
                </a:rPr>
                <a:t>一半，把它沿边沿剪下来，能剪出（</a:t>
              </a:r>
              <a:r>
                <a:rPr lang="en-US" altLang="zh-CN" sz="2100" kern="100" dirty="0">
                  <a:latin typeface="+mn-ea"/>
                  <a:cs typeface="Times New Roman" panose="02020603050405020304" pitchFamily="18" charset="0"/>
                </a:rPr>
                <a:t>  </a:t>
              </a:r>
              <a:r>
                <a:rPr lang="zh-CN" altLang="zh-CN" sz="2100" kern="100" dirty="0">
                  <a:latin typeface="+mn-ea"/>
                  <a:cs typeface="Times New Roman" panose="02020603050405020304" pitchFamily="18" charset="0"/>
                </a:rPr>
                <a:t>）个完整</a:t>
              </a:r>
              <a:r>
                <a:rPr lang="zh-CN" altLang="zh-CN" sz="2100" kern="100" dirty="0">
                  <a:latin typeface="+mn-ea"/>
                  <a:cs typeface="Times New Roman" panose="02020603050405020304" pitchFamily="18" charset="0"/>
                </a:rPr>
                <a:t>的</a:t>
              </a:r>
              <a:r>
                <a:rPr lang="zh-CN" altLang="en-US" sz="2100" kern="100" dirty="0">
                  <a:latin typeface="+mn-ea"/>
                  <a:cs typeface="Times New Roman" panose="02020603050405020304" pitchFamily="18" charset="0"/>
                </a:rPr>
                <a:t>图形</a:t>
              </a:r>
              <a:r>
                <a:rPr lang="zh-CN" altLang="zh-CN" sz="2100" kern="100" dirty="0">
                  <a:latin typeface="+mn-ea"/>
                  <a:cs typeface="Times New Roman" panose="02020603050405020304" pitchFamily="18" charset="0"/>
                </a:rPr>
                <a:t>。</a:t>
              </a:r>
              <a:endParaRPr lang="en-US" altLang="zh-CN" sz="2100" kern="100" dirty="0">
                <a:latin typeface="+mn-ea"/>
                <a:cs typeface="Times New Roman" panose="02020603050405020304" pitchFamily="18" charset="0"/>
              </a:endParaRPr>
            </a:p>
            <a:p>
              <a:pPr marL="200025" algn="just">
                <a:lnSpc>
                  <a:spcPct val="150000"/>
                </a:lnSpc>
              </a:pPr>
              <a:r>
                <a:rPr lang="en-US" altLang="zh-CN" sz="2100" dirty="0"/>
                <a:t>              A.1               </a:t>
              </a:r>
              <a:r>
                <a:rPr lang="en-US" altLang="zh-CN" sz="2100" dirty="0"/>
                <a:t>B.2       </a:t>
              </a:r>
              <a:r>
                <a:rPr lang="en-US" altLang="zh-CN" sz="2100" dirty="0"/>
                <a:t>       </a:t>
              </a:r>
              <a:r>
                <a:rPr lang="en-US" altLang="zh-CN" sz="2100" dirty="0"/>
                <a:t>C.3   </a:t>
              </a:r>
              <a:r>
                <a:rPr lang="en-US" altLang="zh-CN" sz="2100" dirty="0"/>
                <a:t>           D.4</a:t>
              </a:r>
              <a:endParaRPr lang="en-US" altLang="zh-CN" sz="2100" dirty="0"/>
            </a:p>
            <a:p>
              <a:pPr marL="200025" algn="just">
                <a:lnSpc>
                  <a:spcPct val="150000"/>
                </a:lnSpc>
              </a:pPr>
              <a:r>
                <a:rPr lang="zh-CN" altLang="en-US" sz="2100" dirty="0"/>
                <a:t>（</a:t>
              </a:r>
              <a:r>
                <a:rPr lang="en-US" altLang="zh-CN" sz="2100" dirty="0"/>
                <a:t>2</a:t>
              </a:r>
              <a:r>
                <a:rPr lang="zh-CN" altLang="en-US" sz="2100" dirty="0"/>
                <a:t>）笑笑在对折好的纸上剪了两个洞，打开后是（    ）。</a:t>
              </a:r>
              <a:endParaRPr lang="en-US" altLang="zh-CN" sz="2100" dirty="0"/>
            </a:p>
            <a:p>
              <a:pPr marL="200025" algn="just">
                <a:lnSpc>
                  <a:spcPct val="150000"/>
                </a:lnSpc>
              </a:pPr>
              <a:endParaRPr lang="zh-CN" altLang="zh-CN" sz="2100" dirty="0"/>
            </a:p>
            <a:p>
              <a:pPr marL="200025" algn="just">
                <a:lnSpc>
                  <a:spcPct val="150000"/>
                </a:lnSpc>
              </a:pPr>
              <a:endParaRPr lang="en-US" altLang="zh-CN" sz="2100" kern="100" dirty="0">
                <a:latin typeface="+mn-ea"/>
                <a:cs typeface="Times New Roman" panose="02020603050405020304" pitchFamily="18" charset="0"/>
              </a:endParaRPr>
            </a:p>
            <a:p>
              <a:pPr marL="200025" algn="just">
                <a:lnSpc>
                  <a:spcPct val="150000"/>
                </a:lnSpc>
              </a:pPr>
              <a:endParaRPr lang="en-US" altLang="zh-CN" sz="2100" kern="100" dirty="0">
                <a:latin typeface="+mn-ea"/>
                <a:cs typeface="Times New Roman" panose="02020603050405020304" pitchFamily="18" charset="0"/>
              </a:endParaRPr>
            </a:p>
            <a:p>
              <a:pPr marL="200025" algn="just">
                <a:lnSpc>
                  <a:spcPct val="150000"/>
                </a:lnSpc>
              </a:pPr>
              <a:r>
                <a:rPr lang="en-US" altLang="zh-CN" sz="2100" kern="100" dirty="0">
                  <a:latin typeface="+mn-ea"/>
                  <a:cs typeface="Times New Roman" panose="02020603050405020304" pitchFamily="18" charset="0"/>
                </a:rPr>
                <a:t>                                 A                      B                       C</a:t>
              </a:r>
              <a:endParaRPr lang="en-US" altLang="zh-CN" sz="2100" kern="100" dirty="0">
                <a:latin typeface="+mn-ea"/>
                <a:cs typeface="Times New Roman" panose="02020603050405020304" pitchFamily="18" charset="0"/>
              </a:endParaRP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1812026" y="4293258"/>
              <a:ext cx="8565588" cy="1728602"/>
              <a:chOff x="1812026" y="4293258"/>
              <a:chExt cx="8565588" cy="1728602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1869990" y="4349579"/>
                <a:ext cx="832022" cy="1664043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平行四边形 4"/>
              <p:cNvSpPr/>
              <p:nvPr/>
            </p:nvSpPr>
            <p:spPr>
              <a:xfrm rot="11287150" flipH="1">
                <a:off x="1812026" y="4293258"/>
                <a:ext cx="1021492" cy="1664811"/>
              </a:xfrm>
              <a:prstGeom prst="parallelogram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5400000">
                <a:off x="2345863" y="5412260"/>
                <a:ext cx="363124" cy="313038"/>
              </a:xfrm>
              <a:prstGeom prst="triangl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2125362" y="4662616"/>
                <a:ext cx="362465" cy="36246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2" name="组合 21"/>
              <p:cNvGrpSpPr/>
              <p:nvPr/>
            </p:nvGrpSpPr>
            <p:grpSpPr>
              <a:xfrm>
                <a:off x="3525795" y="4349579"/>
                <a:ext cx="1738183" cy="1672281"/>
                <a:chOff x="3525795" y="4349579"/>
                <a:chExt cx="1738183" cy="1672281"/>
              </a:xfrm>
            </p:grpSpPr>
            <p:sp>
              <p:nvSpPr>
                <p:cNvPr id="9" name="矩形 8"/>
                <p:cNvSpPr/>
                <p:nvPr/>
              </p:nvSpPr>
              <p:spPr>
                <a:xfrm>
                  <a:off x="3525795" y="4349579"/>
                  <a:ext cx="1738183" cy="1672281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1" name="直接连接符 10"/>
                <p:cNvCxnSpPr>
                  <a:stCxn id="9" idx="0"/>
                  <a:endCxn id="9" idx="2"/>
                </p:cNvCxnSpPr>
                <p:nvPr/>
              </p:nvCxnSpPr>
              <p:spPr>
                <a:xfrm>
                  <a:off x="4394887" y="4349579"/>
                  <a:ext cx="0" cy="1672281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7" name="组合 16"/>
              <p:cNvGrpSpPr/>
              <p:nvPr/>
            </p:nvGrpSpPr>
            <p:grpSpPr>
              <a:xfrm>
                <a:off x="4081848" y="5387217"/>
                <a:ext cx="626076" cy="363124"/>
                <a:chOff x="4081848" y="5387217"/>
                <a:chExt cx="626076" cy="363124"/>
              </a:xfrm>
            </p:grpSpPr>
            <p:sp>
              <p:nvSpPr>
                <p:cNvPr id="47" name="等腰三角形 46"/>
                <p:cNvSpPr/>
                <p:nvPr/>
              </p:nvSpPr>
              <p:spPr>
                <a:xfrm rot="5400000">
                  <a:off x="4056805" y="5412260"/>
                  <a:ext cx="363124" cy="313038"/>
                </a:xfrm>
                <a:prstGeom prst="triangle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1" name="等腰三角形 50"/>
                <p:cNvSpPr/>
                <p:nvPr/>
              </p:nvSpPr>
              <p:spPr>
                <a:xfrm rot="16200000" flipH="1">
                  <a:off x="4369843" y="5412260"/>
                  <a:ext cx="363124" cy="313038"/>
                </a:xfrm>
                <a:prstGeom prst="triangle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0" name="组合 19"/>
              <p:cNvGrpSpPr/>
              <p:nvPr/>
            </p:nvGrpSpPr>
            <p:grpSpPr>
              <a:xfrm>
                <a:off x="3764692" y="4687330"/>
                <a:ext cx="1231557" cy="362465"/>
                <a:chOff x="3764692" y="4687330"/>
                <a:chExt cx="1231557" cy="362465"/>
              </a:xfrm>
            </p:grpSpPr>
            <p:sp>
              <p:nvSpPr>
                <p:cNvPr id="18" name="椭圆 17"/>
                <p:cNvSpPr/>
                <p:nvPr/>
              </p:nvSpPr>
              <p:spPr>
                <a:xfrm>
                  <a:off x="3764692" y="4687330"/>
                  <a:ext cx="362465" cy="36246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5" name="椭圆 64"/>
                <p:cNvSpPr/>
                <p:nvPr/>
              </p:nvSpPr>
              <p:spPr>
                <a:xfrm>
                  <a:off x="4633784" y="4687330"/>
                  <a:ext cx="362465" cy="36246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6" name="组合 65"/>
              <p:cNvGrpSpPr/>
              <p:nvPr/>
            </p:nvGrpSpPr>
            <p:grpSpPr>
              <a:xfrm>
                <a:off x="6052750" y="4349579"/>
                <a:ext cx="1738183" cy="1672281"/>
                <a:chOff x="3525795" y="4349579"/>
                <a:chExt cx="1738183" cy="1672281"/>
              </a:xfrm>
            </p:grpSpPr>
            <p:sp>
              <p:nvSpPr>
                <p:cNvPr id="67" name="矩形 66"/>
                <p:cNvSpPr/>
                <p:nvPr/>
              </p:nvSpPr>
              <p:spPr>
                <a:xfrm>
                  <a:off x="3525795" y="4349579"/>
                  <a:ext cx="1738183" cy="1672281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68" name="直接连接符 67"/>
                <p:cNvCxnSpPr>
                  <a:stCxn id="67" idx="0"/>
                  <a:endCxn id="67" idx="2"/>
                </p:cNvCxnSpPr>
                <p:nvPr/>
              </p:nvCxnSpPr>
              <p:spPr>
                <a:xfrm>
                  <a:off x="4394887" y="4349579"/>
                  <a:ext cx="0" cy="1672281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9" name="组合 68"/>
              <p:cNvGrpSpPr/>
              <p:nvPr/>
            </p:nvGrpSpPr>
            <p:grpSpPr>
              <a:xfrm>
                <a:off x="8639431" y="4341341"/>
                <a:ext cx="1738183" cy="1672281"/>
                <a:chOff x="3525795" y="4349579"/>
                <a:chExt cx="1738183" cy="1672281"/>
              </a:xfrm>
            </p:grpSpPr>
            <p:sp>
              <p:nvSpPr>
                <p:cNvPr id="70" name="矩形 69"/>
                <p:cNvSpPr/>
                <p:nvPr/>
              </p:nvSpPr>
              <p:spPr>
                <a:xfrm>
                  <a:off x="3525795" y="4349579"/>
                  <a:ext cx="1738183" cy="1672281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71" name="直接连接符 70"/>
                <p:cNvCxnSpPr>
                  <a:stCxn id="70" idx="0"/>
                  <a:endCxn id="70" idx="2"/>
                </p:cNvCxnSpPr>
                <p:nvPr/>
              </p:nvCxnSpPr>
              <p:spPr>
                <a:xfrm>
                  <a:off x="4394887" y="4349579"/>
                  <a:ext cx="0" cy="1672281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2" name="组合 71"/>
              <p:cNvGrpSpPr/>
              <p:nvPr/>
            </p:nvGrpSpPr>
            <p:grpSpPr>
              <a:xfrm>
                <a:off x="6312708" y="5387876"/>
                <a:ext cx="1231557" cy="362465"/>
                <a:chOff x="3764692" y="4687330"/>
                <a:chExt cx="1231557" cy="362465"/>
              </a:xfrm>
            </p:grpSpPr>
            <p:sp>
              <p:nvSpPr>
                <p:cNvPr id="73" name="椭圆 72"/>
                <p:cNvSpPr/>
                <p:nvPr/>
              </p:nvSpPr>
              <p:spPr>
                <a:xfrm>
                  <a:off x="3764692" y="4687330"/>
                  <a:ext cx="362465" cy="36246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4" name="椭圆 73"/>
                <p:cNvSpPr/>
                <p:nvPr/>
              </p:nvSpPr>
              <p:spPr>
                <a:xfrm>
                  <a:off x="4633784" y="4687330"/>
                  <a:ext cx="362465" cy="36246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75" name="组合 74"/>
              <p:cNvGrpSpPr/>
              <p:nvPr/>
            </p:nvGrpSpPr>
            <p:grpSpPr>
              <a:xfrm>
                <a:off x="6610862" y="4549618"/>
                <a:ext cx="626076" cy="363124"/>
                <a:chOff x="4081848" y="5387217"/>
                <a:chExt cx="626076" cy="363124"/>
              </a:xfrm>
            </p:grpSpPr>
            <p:sp>
              <p:nvSpPr>
                <p:cNvPr id="76" name="等腰三角形 75"/>
                <p:cNvSpPr/>
                <p:nvPr/>
              </p:nvSpPr>
              <p:spPr>
                <a:xfrm rot="5400000">
                  <a:off x="4056805" y="5412260"/>
                  <a:ext cx="363124" cy="313038"/>
                </a:xfrm>
                <a:prstGeom prst="triangle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7" name="等腰三角形 76"/>
                <p:cNvSpPr/>
                <p:nvPr/>
              </p:nvSpPr>
              <p:spPr>
                <a:xfrm rot="16200000" flipH="1">
                  <a:off x="4369843" y="5412260"/>
                  <a:ext cx="363124" cy="313038"/>
                </a:xfrm>
                <a:prstGeom prst="triangle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8" name="流程图: 排序 27"/>
              <p:cNvSpPr/>
              <p:nvPr/>
            </p:nvSpPr>
            <p:spPr>
              <a:xfrm rot="16200000">
                <a:off x="9290779" y="5214892"/>
                <a:ext cx="435483" cy="780130"/>
              </a:xfrm>
              <a:prstGeom prst="flowChartSor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8" name="组合 77"/>
              <p:cNvGrpSpPr/>
              <p:nvPr/>
            </p:nvGrpSpPr>
            <p:grpSpPr>
              <a:xfrm>
                <a:off x="8889752" y="4662615"/>
                <a:ext cx="1231557" cy="362465"/>
                <a:chOff x="3764692" y="4687330"/>
                <a:chExt cx="1231557" cy="362465"/>
              </a:xfrm>
            </p:grpSpPr>
            <p:sp>
              <p:nvSpPr>
                <p:cNvPr id="79" name="椭圆 78"/>
                <p:cNvSpPr/>
                <p:nvPr/>
              </p:nvSpPr>
              <p:spPr>
                <a:xfrm>
                  <a:off x="3764692" y="4687330"/>
                  <a:ext cx="362465" cy="36246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0" name="椭圆 79"/>
                <p:cNvSpPr/>
                <p:nvPr/>
              </p:nvSpPr>
              <p:spPr>
                <a:xfrm>
                  <a:off x="4633784" y="4687330"/>
                  <a:ext cx="362465" cy="36246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sp>
        <p:nvSpPr>
          <p:cNvPr id="81" name="Text Box 5"/>
          <p:cNvSpPr txBox="1">
            <a:spLocks noChangeArrowheads="1"/>
          </p:cNvSpPr>
          <p:nvPr/>
        </p:nvSpPr>
        <p:spPr bwMode="auto">
          <a:xfrm>
            <a:off x="5338013" y="1551095"/>
            <a:ext cx="471734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100" dirty="0">
                <a:solidFill>
                  <a:srgbClr val="FF0000"/>
                </a:solidFill>
                <a:latin typeface="+mj-ea"/>
                <a:ea typeface="+mj-ea"/>
              </a:rPr>
              <a:t>B </a:t>
            </a:r>
            <a:endParaRPr lang="en-US" altLang="zh-CN" sz="21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82" name="Text Box 5"/>
          <p:cNvSpPr txBox="1">
            <a:spLocks noChangeArrowheads="1"/>
          </p:cNvSpPr>
          <p:nvPr/>
        </p:nvSpPr>
        <p:spPr bwMode="auto">
          <a:xfrm>
            <a:off x="6663836" y="2563483"/>
            <a:ext cx="471734" cy="1038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100" dirty="0">
                <a:solidFill>
                  <a:srgbClr val="FF0000"/>
                </a:solidFill>
                <a:latin typeface="+mj-ea"/>
                <a:ea typeface="+mj-ea"/>
              </a:rPr>
              <a:t>A  </a:t>
            </a:r>
            <a:endParaRPr lang="en-US" altLang="zh-CN" sz="2100" dirty="0">
              <a:solidFill>
                <a:srgbClr val="FF0000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zh-CN" altLang="en-US" sz="21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81" grpId="0"/>
      <p:bldP spid="82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PP_MARK_KEY" val="67d288c5-4f90-41ec-8fc1-4fd284eb6f62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1333</Words>
  <Application>WPS 演示</Application>
  <PresentationFormat>全屏显示(16:9)</PresentationFormat>
  <Paragraphs>134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楷体</vt:lpstr>
      <vt:lpstr>Times New Roman</vt:lpstr>
      <vt:lpstr>Arial Unicode MS</vt:lpstr>
      <vt:lpstr>Calibri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462</cp:revision>
  <dcterms:created xsi:type="dcterms:W3CDTF">2017-08-03T09:01:00Z</dcterms:created>
  <dcterms:modified xsi:type="dcterms:W3CDTF">2023-02-03T07:16:56Z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84AA0E0060EA406181BF81F8A916BD07</vt:lpwstr>
  </property>
</Properties>
</file>