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458E6E-E6CD-430F-8519-9462EEA345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3D336F-2369-453D-B4AA-25BADD5CB66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D336F-2369-453D-B4AA-25BADD5CB6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939B2-6081-4921-9FAF-F55E2FA9B0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CF8A2-2E97-40AE-AC79-21DEBBC5F0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13.wdp"/><Relationship Id="rId5" Type="http://schemas.openxmlformats.org/officeDocument/2006/relationships/image" Target="../media/image12.png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7415" y="692408"/>
            <a:ext cx="2087880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zh-CN" altLang="en-US" sz="3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数学三年级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006" y="831056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463983" y="1500129"/>
            <a:ext cx="5842635" cy="2411730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08680" y="1803943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图形的运动</a:t>
            </a:r>
            <a:endParaRPr lang="zh-CN" altLang="en-US" sz="36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197240" y="2612831"/>
            <a:ext cx="2880360" cy="2667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0"/>
          <p:cNvSpPr txBox="1"/>
          <p:nvPr/>
        </p:nvSpPr>
        <p:spPr>
          <a:xfrm>
            <a:off x="3390924" y="2705994"/>
            <a:ext cx="2492990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平移和旋转</a:t>
            </a:r>
            <a:endParaRPr lang="en-US" altLang="zh-CN" sz="3600" b="1" dirty="0" smtClean="0">
              <a:solidFill>
                <a:srgbClr val="4F80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rgbClr val="4F80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 smtClean="0">
              <a:solidFill>
                <a:srgbClr val="4F80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2620" y="1005641"/>
          <a:ext cx="8964312" cy="25911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  <a:gridCol w="426872"/>
              </a:tblGrid>
              <a:tr h="323897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3897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3897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3897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3897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3897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3897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3897"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4F80BD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653" b="99228" l="0" r="99774">
                        <a14:backgroundMark x1="6109" y1="95367" x2="6109" y2="95367"/>
                        <a14:backgroundMark x1="9729" y1="95753" x2="9729" y2="95753"/>
                        <a14:backgroundMark x1="14480" y1="95753" x2="14480" y2="95753"/>
                        <a14:backgroundMark x1="20588" y1="97297" x2="20588" y2="97297"/>
                        <a14:backgroundMark x1="20588" y1="95367" x2="20588" y2="95367"/>
                        <a14:backgroundMark x1="25113" y1="95753" x2="25339" y2="94595"/>
                        <a14:backgroundMark x1="29186" y1="95753" x2="29186" y2="95753"/>
                        <a14:backgroundMark x1="34389" y1="96139" x2="34389" y2="96139"/>
                        <a14:backgroundMark x1="40271" y1="97297" x2="40271" y2="97297"/>
                        <a14:backgroundMark x1="45475" y1="96525" x2="45475" y2="96525"/>
                        <a14:backgroundMark x1="48416" y1="96911" x2="48416" y2="96911"/>
                        <a14:backgroundMark x1="54299" y1="94981" x2="54299" y2="94981"/>
                        <a14:backgroundMark x1="52489" y1="94981" x2="52489" y2="94981"/>
                        <a14:backgroundMark x1="38688" y1="95753" x2="38688" y2="95753"/>
                        <a14:backgroundMark x1="58597" y1="95753" x2="58597" y2="95753"/>
                        <a14:backgroundMark x1="63348" y1="96525" x2="63348" y2="96525"/>
                        <a14:backgroundMark x1="74208" y1="96911" x2="74208" y2="96911"/>
                        <a14:backgroundMark x1="78507" y1="97297" x2="78507" y2="97297"/>
                        <a14:backgroundMark x1="83484" y1="95753" x2="83484" y2="95753"/>
                        <a14:backgroundMark x1="87330" y1="95753" x2="87330" y2="95753"/>
                        <a14:backgroundMark x1="92308" y1="97297" x2="92308" y2="9729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97718" y="1233550"/>
            <a:ext cx="1800125" cy="78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13" b="93590" l="29560" r="36478">
                        <a14:backgroundMark x1="31447" y1="15897" x2="31447" y2="15897"/>
                        <a14:backgroundMark x1="31447" y1="20256" x2="31447" y2="20256"/>
                        <a14:backgroundMark x1="30503" y1="25128" x2="30503" y2="25128"/>
                        <a14:backgroundMark x1="34591" y1="19744" x2="34591" y2="19744"/>
                        <a14:backgroundMark x1="34591" y1="24615" x2="34591" y2="2461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92806" y="1744871"/>
            <a:ext cx="1514807" cy="1296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53" b="99228" l="0" r="99774">
                        <a14:backgroundMark x1="6109" y1="95367" x2="6109" y2="95367"/>
                        <a14:backgroundMark x1="9729" y1="95753" x2="9729" y2="95753"/>
                        <a14:backgroundMark x1="14480" y1="95753" x2="14480" y2="95753"/>
                        <a14:backgroundMark x1="20588" y1="97297" x2="20588" y2="97297"/>
                        <a14:backgroundMark x1="20588" y1="95367" x2="20588" y2="95367"/>
                        <a14:backgroundMark x1="25113" y1="95753" x2="25339" y2="94595"/>
                        <a14:backgroundMark x1="29186" y1="95753" x2="29186" y2="95753"/>
                        <a14:backgroundMark x1="34389" y1="96139" x2="34389" y2="96139"/>
                        <a14:backgroundMark x1="40271" y1="97297" x2="40271" y2="97297"/>
                        <a14:backgroundMark x1="45475" y1="96525" x2="45475" y2="96525"/>
                        <a14:backgroundMark x1="48416" y1="96911" x2="48416" y2="96911"/>
                        <a14:backgroundMark x1="54299" y1="94981" x2="54299" y2="94981"/>
                        <a14:backgroundMark x1="52489" y1="94981" x2="52489" y2="94981"/>
                        <a14:backgroundMark x1="38688" y1="95753" x2="38688" y2="95753"/>
                        <a14:backgroundMark x1="58597" y1="95753" x2="58597" y2="95753"/>
                        <a14:backgroundMark x1="63348" y1="96525" x2="63348" y2="96525"/>
                        <a14:backgroundMark x1="74208" y1="96911" x2="74208" y2="96911"/>
                        <a14:backgroundMark x1="78507" y1="97297" x2="78507" y2="97297"/>
                        <a14:backgroundMark x1="83484" y1="95753" x2="83484" y2="95753"/>
                        <a14:backgroundMark x1="87330" y1="95753" x2="87330" y2="95753"/>
                        <a14:backgroundMark x1="92308" y1="97297" x2="92308" y2="9729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834269" y="982496"/>
            <a:ext cx="927022" cy="37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487170" y="3813837"/>
            <a:ext cx="52530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拼出的图形像一棵树。</a:t>
            </a:r>
            <a:endParaRPr lang="zh-CN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60020" y="1056300"/>
            <a:ext cx="3757944" cy="281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39720" y="1063370"/>
            <a:ext cx="38882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右面是动物棋盘，掷硬币决定谁先走。每次只能平移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格，看猫能否捉到猫。剪下附页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中图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，和同伴玩一玩。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3771" y="2031713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通过今天的学习，你有哪些收获？</a:t>
            </a:r>
            <a:endParaRPr lang="zh-CN" altLang="zh-CN" sz="36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、情景导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://i.jianbihua.cc/uploads/allimg/160906/285-160Z6153024U2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516136" y="1659723"/>
            <a:ext cx="1815203" cy="216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475785" y="2139720"/>
            <a:ext cx="4555292" cy="1469095"/>
            <a:chOff x="797405" y="1604895"/>
            <a:chExt cx="4197192" cy="1532169"/>
          </a:xfrm>
        </p:grpSpPr>
        <p:sp>
          <p:nvSpPr>
            <p:cNvPr id="2" name="矩形 1"/>
            <p:cNvSpPr/>
            <p:nvPr/>
          </p:nvSpPr>
          <p:spPr>
            <a:xfrm>
              <a:off x="919891" y="1873443"/>
              <a:ext cx="3898602" cy="995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同学们说说平移和旋转分别是怎样的运动现象？</a:t>
              </a:r>
              <a:endPara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797405" y="1604895"/>
              <a:ext cx="4197192" cy="1532169"/>
            </a:xfrm>
            <a:prstGeom prst="wedgeRoundRectCallout">
              <a:avLst>
                <a:gd name="adj1" fmla="val 56408"/>
                <a:gd name="adj2" fmla="val 36015"/>
                <a:gd name="adj3" fmla="val 16667"/>
              </a:avLst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1983837" y="1221657"/>
            <a:ext cx="3647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平移和旋转（</a:t>
            </a:r>
            <a:r>
              <a:rPr lang="en-US" altLang="zh-CN" sz="36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750" y="2949776"/>
            <a:ext cx="7672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平移都是在直线上运动，旋转都是绕着一个中心运动的。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730" y="735623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你能举出平移和旋转的例子吗？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4396" y="1437672"/>
            <a:ext cx="81365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电梯、平滑门或窗、火车、地铁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，手锯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3890" y="2193723"/>
            <a:ext cx="77765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地球自转、旋转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式自动门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各种瓶盖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、探究新知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025" y="1214325"/>
            <a:ext cx="4104285" cy="1952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499996" y="1214325"/>
            <a:ext cx="4032281" cy="1943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94897" y="3435811"/>
            <a:ext cx="84572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请同学们先观察一下图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、图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与图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的相对位置，再思考平移的路线。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552" y="411600"/>
            <a:ext cx="36771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说是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怎样平移的？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965598"/>
            <a:ext cx="93606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铅笔，可以先向右平移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格，再向下平移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格，也可以先向下平移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格，再向右平移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5967" y="2085716"/>
            <a:ext cx="92523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三角形可以先向右平移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格，再向上平移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格，也可以先向上平移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格，再向右平移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5968" y="3151559"/>
            <a:ext cx="71779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你是如何找出平移几格后的图形的位置的？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3719692"/>
            <a:ext cx="88108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可以看三角形的三个顶点，看看这几个点平移了几格。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740" y="89763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750" y="1653686"/>
            <a:ext cx="72005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在平移物体时，可以先确定某一个具体的点向哪个方向平移了几格，整个图形就向哪个方向平移了几格。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741735" y="2158574"/>
            <a:ext cx="6729984" cy="228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51700" y="897851"/>
            <a:ext cx="36121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移一移，描一描。</a:t>
            </a:r>
            <a:endParaRPr lang="zh-CN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533" y="1200148"/>
            <a:ext cx="84020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把图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①向左平移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格；（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）把图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②向右平移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格；</a:t>
            </a:r>
            <a:endParaRPr lang="en-US" altLang="zh-CN" sz="28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）把图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③向上平移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剪去单角的矩形 7"/>
          <p:cNvSpPr/>
          <p:nvPr/>
        </p:nvSpPr>
        <p:spPr>
          <a:xfrm>
            <a:off x="-35624" y="411601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478124" y="411601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1779" y="1769325"/>
            <a:ext cx="6624460" cy="2581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622" y="627615"/>
            <a:ext cx="8728739" cy="1487959"/>
            <a:chOff x="19551" y="1220645"/>
            <a:chExt cx="8728739" cy="1983945"/>
          </a:xfrm>
        </p:grpSpPr>
        <p:sp>
          <p:nvSpPr>
            <p:cNvPr id="9" name="矩形 8"/>
            <p:cNvSpPr/>
            <p:nvPr/>
          </p:nvSpPr>
          <p:spPr>
            <a:xfrm>
              <a:off x="19551" y="1357930"/>
              <a:ext cx="8728739" cy="1846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要铺满最下面一层，说一说    和     分别需要进行怎样的平移？</a:t>
              </a:r>
              <a:endPara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860020" y="1220645"/>
              <a:ext cx="481732" cy="795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868089" y="1389775"/>
              <a:ext cx="792055" cy="5775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711" y="1005641"/>
            <a:ext cx="80086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第一个图：先向右平移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格，再向右下平移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格，或先向下平移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格，再向右平移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878" y="2625754"/>
            <a:ext cx="80086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第二个图：先向右平移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格，再向右下平移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格，或先向下平移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格，再向右平移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f40a330e-413d-499f-b56e-0d0f64cdc73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</Words>
  <Application>WPS 演示</Application>
  <PresentationFormat>全屏显示(16:9)</PresentationFormat>
  <Paragraphs>62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黑体</vt:lpstr>
      <vt:lpstr>经典粗圆简</vt:lpstr>
      <vt:lpstr>微软雅黑</vt:lpstr>
      <vt:lpstr>楷体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2020-07-08T00:49:00Z</dcterms:created>
  <dcterms:modified xsi:type="dcterms:W3CDTF">2023-02-03T07:22:50Z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ABCAA0ABA6824A5FA1E825C7334AA848</vt:lpwstr>
  </property>
  <property fmtid="{D5CDD505-2E9C-101B-9397-08002B2CF9AE}" pid="3" name="KSOProductBuildVer">
    <vt:lpwstr>2052-11.1.0.13703</vt:lpwstr>
  </property>
</Properties>
</file>