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  <p:sldMasterId id="2147483652" r:id="rId3"/>
  </p:sldMasterIdLst>
  <p:notesMasterIdLst>
    <p:notesMasterId r:id="rId16"/>
  </p:notesMasterIdLst>
  <p:sldIdLst>
    <p:sldId id="316" r:id="rId4"/>
    <p:sldId id="338" r:id="rId5"/>
    <p:sldId id="341" r:id="rId6"/>
    <p:sldId id="323" r:id="rId7"/>
    <p:sldId id="352" r:id="rId8"/>
    <p:sldId id="349" r:id="rId9"/>
    <p:sldId id="348" r:id="rId10"/>
    <p:sldId id="347" r:id="rId11"/>
    <p:sldId id="342" r:id="rId12"/>
    <p:sldId id="351" r:id="rId13"/>
    <p:sldId id="345" r:id="rId14"/>
    <p:sldId id="343" r:id="rId15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BE1F4"/>
    <a:srgbClr val="4F80BD"/>
    <a:srgbClr val="4E70A8"/>
    <a:srgbClr val="CC00CC"/>
    <a:srgbClr val="009900"/>
    <a:srgbClr val="FF6600"/>
    <a:srgbClr val="996633"/>
    <a:srgbClr val="CC0000"/>
    <a:srgbClr val="66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94"/>
    <p:restoredTop sz="94660"/>
  </p:normalViewPr>
  <p:slideViewPr>
    <p:cSldViewPr showGuides="1">
      <p:cViewPr varScale="1">
        <p:scale>
          <a:sx n="89" d="100"/>
          <a:sy n="89" d="100"/>
        </p:scale>
        <p:origin x="-1044" y="-108"/>
      </p:cViewPr>
      <p:guideLst>
        <p:guide orient="horz" pos="2154"/>
        <p:guide pos="29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99" d="100"/>
        <a:sy n="99" d="100"/>
      </p:scale>
      <p:origin x="0" y="1932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sz="1200">
                <a:latin typeface="Arial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Tx/>
              <a:buNone/>
              <a:defRPr sz="1200">
                <a:latin typeface="Arial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sz="1200">
                <a:latin typeface="Arial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itchFamily="34" charset="0"/>
                <a:ea typeface="宋体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  <p:extLst>
      <p:ext uri="{BB962C8B-B14F-4D97-AF65-F5344CB8AC3E}">
        <p14:creationId xmlns:p14="http://schemas.microsoft.com/office/powerpoint/2010/main" val="109843947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447415" y="1016000"/>
            <a:ext cx="2087880" cy="55308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 fontAlgn="ctr"/>
            <a:r>
              <a:rPr lang="zh-CN" altLang="en-US" sz="300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经典粗圆简" panose="02010609000101010101" charset="-122"/>
              </a:rPr>
              <a:t>数学三年级 </a:t>
            </a:r>
            <a:endParaRPr lang="zh-CN" altLang="en-US" sz="30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itchFamily="49" charset="-122"/>
              <a:ea typeface="黑体" pitchFamily="49" charset="-122"/>
              <a:cs typeface="经典粗圆简" panose="0201060900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55005" y="1108075"/>
            <a:ext cx="646331" cy="369332"/>
          </a:xfrm>
          <a:prstGeom prst="rect">
            <a:avLst/>
          </a:prstGeom>
          <a:solidFill>
            <a:srgbClr val="4F80BD"/>
          </a:solidFill>
          <a:ln w="28575" cap="rnd" cmpd="sng">
            <a:noFill/>
            <a:prstDash val="solid"/>
          </a:ln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itchFamily="49" charset="-122"/>
              </a:rPr>
              <a:t>下册</a:t>
            </a:r>
            <a:endParaRPr lang="zh-CN" altLang="en-US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流程图: 卡片 8"/>
          <p:cNvSpPr/>
          <p:nvPr/>
        </p:nvSpPr>
        <p:spPr>
          <a:xfrm>
            <a:off x="1833413" y="2023431"/>
            <a:ext cx="5842635" cy="3215640"/>
          </a:xfrm>
          <a:prstGeom prst="flowChartPunchedCard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907926" y="2132910"/>
            <a:ext cx="1826141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4F80BD"/>
                </a:solidFill>
                <a:latin typeface="黑体" pitchFamily="49" charset="-122"/>
                <a:ea typeface="黑体" pitchFamily="49" charset="-122"/>
              </a:rPr>
              <a:t>第三单元</a:t>
            </a:r>
            <a:endParaRPr lang="zh-CN" altLang="en-US" sz="3200" dirty="0">
              <a:solidFill>
                <a:srgbClr val="4F80BD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968408" y="2878820"/>
            <a:ext cx="1313180" cy="76944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rgbClr val="4F80BD"/>
                </a:solidFill>
                <a:latin typeface="黑体" pitchFamily="49" charset="-122"/>
                <a:ea typeface="黑体" pitchFamily="49" charset="-122"/>
              </a:rPr>
              <a:t>乘法</a:t>
            </a:r>
            <a:endParaRPr lang="zh-CN" altLang="en-US" sz="4400" dirty="0">
              <a:solidFill>
                <a:srgbClr val="4F80BD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454693" y="3767455"/>
            <a:ext cx="2880360" cy="35560"/>
            <a:chOff x="5045" y="5946"/>
            <a:chExt cx="4536" cy="56"/>
          </a:xfrm>
        </p:grpSpPr>
        <p:sp>
          <p:nvSpPr>
            <p:cNvPr id="17" name="矩形 16"/>
            <p:cNvSpPr/>
            <p:nvPr/>
          </p:nvSpPr>
          <p:spPr>
            <a:xfrm>
              <a:off x="5045" y="5961"/>
              <a:ext cx="4536" cy="28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888" y="5946"/>
              <a:ext cx="850" cy="57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14" name="文本框 10"/>
          <p:cNvSpPr txBox="1"/>
          <p:nvPr/>
        </p:nvSpPr>
        <p:spPr>
          <a:xfrm>
            <a:off x="3277806" y="4014317"/>
            <a:ext cx="3057247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4F80BD"/>
                </a:solidFill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3200" dirty="0" smtClean="0">
                <a:solidFill>
                  <a:srgbClr val="4F80BD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200" dirty="0" smtClean="0">
                <a:solidFill>
                  <a:srgbClr val="4F80BD"/>
                </a:solidFill>
                <a:latin typeface="黑体" pitchFamily="49" charset="-122"/>
                <a:ea typeface="黑体" pitchFamily="49" charset="-122"/>
              </a:rPr>
              <a:t>课时 找规律</a:t>
            </a:r>
            <a:endParaRPr lang="zh-CN" altLang="en-US" sz="3200" dirty="0">
              <a:solidFill>
                <a:srgbClr val="4F80BD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ldLvl="0" animBg="1"/>
      <p:bldP spid="9" grpId="0" bldLvl="0" animBg="1"/>
      <p:bldP spid="11" grpId="0" bldLvl="0" animBg="1"/>
      <p:bldP spid="1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80329" y="692810"/>
            <a:ext cx="3456240" cy="648335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285282" y="724589"/>
            <a:ext cx="2646878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三、巩固练习</a:t>
            </a:r>
            <a:endParaRPr lang="zh-CN" altLang="en-US" sz="3200" dirty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6405" y="2558986"/>
            <a:ext cx="73404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</a:rPr>
              <a:t>×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8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</a:rPr>
              <a:t>＝</a:t>
            </a:r>
            <a:r>
              <a:rPr lang="zh-CN" altLang="zh-CN" sz="3200" dirty="0">
                <a:latin typeface="黑体" pitchFamily="49" charset="-122"/>
                <a:ea typeface="黑体" pitchFamily="49" charset="-122"/>
              </a:rPr>
              <a:t>　　　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  17×5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</a:rPr>
              <a:t>＝</a:t>
            </a:r>
            <a:r>
              <a:rPr lang="zh-CN" altLang="zh-CN" sz="3200" dirty="0">
                <a:latin typeface="黑体" pitchFamily="49" charset="-122"/>
                <a:ea typeface="黑体" pitchFamily="49" charset="-122"/>
              </a:rPr>
              <a:t>　　　　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6×9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</a:rPr>
              <a:t>＝</a:t>
            </a:r>
            <a:endParaRPr lang="zh-CN" altLang="zh-CN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56468" y="255898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24</a:t>
            </a:r>
            <a:endParaRPr lang="zh-CN" altLang="en-US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45789" y="254996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85</a:t>
            </a:r>
            <a:endParaRPr lang="zh-CN" altLang="en-US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668215" y="255898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54</a:t>
            </a:r>
            <a:endParaRPr lang="zh-CN" altLang="en-US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03117" y="3423046"/>
            <a:ext cx="62921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30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</a:rPr>
              <a:t>×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8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</a:rPr>
              <a:t>＝</a:t>
            </a:r>
            <a:r>
              <a:rPr lang="zh-CN" altLang="zh-CN" sz="3200" dirty="0">
                <a:latin typeface="黑体" pitchFamily="49" charset="-122"/>
                <a:ea typeface="黑体" pitchFamily="49" charset="-122"/>
              </a:rPr>
              <a:t>　　　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 17×50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</a:rPr>
              <a:t>＝</a:t>
            </a:r>
            <a:r>
              <a:rPr lang="zh-CN" altLang="zh-CN" sz="3200" dirty="0">
                <a:latin typeface="黑体" pitchFamily="49" charset="-122"/>
                <a:ea typeface="黑体" pitchFamily="49" charset="-122"/>
              </a:rPr>
              <a:t>　　　　</a:t>
            </a:r>
          </a:p>
        </p:txBody>
      </p:sp>
      <p:sp>
        <p:nvSpPr>
          <p:cNvPr id="15" name="矩形 14"/>
          <p:cNvSpPr/>
          <p:nvPr/>
        </p:nvSpPr>
        <p:spPr>
          <a:xfrm>
            <a:off x="1959611" y="3429420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240</a:t>
            </a:r>
            <a:endParaRPr lang="zh-CN" altLang="en-US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000213" y="3414024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850</a:t>
            </a:r>
            <a:endParaRPr lang="zh-CN" altLang="en-US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99059" y="4422094"/>
            <a:ext cx="65646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30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</a:rPr>
              <a:t>×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80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</a:rPr>
              <a:t>＝</a:t>
            </a:r>
            <a:r>
              <a:rPr lang="zh-CN" altLang="zh-CN" sz="3200" dirty="0">
                <a:latin typeface="黑体" pitchFamily="49" charset="-122"/>
                <a:ea typeface="黑体" pitchFamily="49" charset="-122"/>
              </a:rPr>
              <a:t>　　</a:t>
            </a:r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 170×50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</a:rPr>
              <a:t>＝</a:t>
            </a:r>
            <a:r>
              <a:rPr lang="zh-CN" altLang="zh-CN" sz="3200" dirty="0">
                <a:latin typeface="黑体" pitchFamily="49" charset="-122"/>
                <a:ea typeface="黑体" pitchFamily="49" charset="-122"/>
              </a:rPr>
              <a:t>　　　　</a:t>
            </a:r>
          </a:p>
        </p:txBody>
      </p:sp>
      <p:sp>
        <p:nvSpPr>
          <p:cNvPr id="19" name="矩形 18"/>
          <p:cNvSpPr/>
          <p:nvPr/>
        </p:nvSpPr>
        <p:spPr>
          <a:xfrm>
            <a:off x="2153985" y="4409820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2400</a:t>
            </a:r>
            <a:endParaRPr lang="zh-CN" altLang="en-US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148040" y="4428703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8500</a:t>
            </a:r>
            <a:endParaRPr lang="zh-CN" altLang="en-US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79456" y="1556870"/>
            <a:ext cx="5929828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800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算一算，照样子再写出一组算式。</a:t>
            </a:r>
            <a:endParaRPr lang="zh-CN" altLang="zh-CN" sz="2800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8" grpId="0"/>
      <p:bldP spid="19" grpId="0"/>
      <p:bldP spid="20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984" y="1556870"/>
            <a:ext cx="8802410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3200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根据</a:t>
            </a:r>
            <a:r>
              <a:rPr lang="en-US" altLang="zh-CN" sz="3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24×20=480</a:t>
            </a:r>
            <a:r>
              <a:rPr lang="zh-CN" altLang="en-US" sz="3200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，直接写出下面算式的结果。</a:t>
            </a:r>
            <a:endParaRPr lang="zh-CN" altLang="zh-CN" sz="3200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962" y="2884091"/>
            <a:ext cx="81868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240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</a:rPr>
              <a:t>×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20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</a:rPr>
              <a:t>＝</a:t>
            </a:r>
            <a:r>
              <a:rPr lang="zh-CN" altLang="zh-CN" sz="3200" dirty="0">
                <a:latin typeface="黑体" pitchFamily="49" charset="-122"/>
                <a:ea typeface="黑体" pitchFamily="49" charset="-122"/>
              </a:rPr>
              <a:t>　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      240×2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</a:rPr>
              <a:t>＝</a:t>
            </a:r>
            <a:r>
              <a:rPr lang="zh-CN" altLang="zh-CN" sz="3200" dirty="0">
                <a:latin typeface="黑体" pitchFamily="49" charset="-122"/>
                <a:ea typeface="黑体" pitchFamily="49" charset="-122"/>
              </a:rPr>
              <a:t>　　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24×200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</a:rPr>
              <a:t>＝</a:t>
            </a:r>
            <a:endParaRPr lang="zh-CN" altLang="zh-CN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52191" y="2884090"/>
            <a:ext cx="10800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4800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48040" y="2867724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480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17163" y="2875353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4800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80329" y="692810"/>
            <a:ext cx="3456240" cy="648335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285282" y="724589"/>
            <a:ext cx="2646878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四、课堂小结</a:t>
            </a:r>
            <a:endParaRPr lang="zh-CN" altLang="en-US" sz="3200" dirty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3730" y="2564940"/>
            <a:ext cx="757130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通过本节课的学习，你有哪些收获？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80329" y="692810"/>
            <a:ext cx="3456240" cy="648335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285282" y="724589"/>
            <a:ext cx="2646878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一</a:t>
            </a:r>
            <a:r>
              <a:rPr lang="zh-CN" altLang="en-US" sz="32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、情景导</a:t>
            </a:r>
            <a:r>
              <a:rPr lang="zh-CN" altLang="en-US" sz="3200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入</a:t>
            </a:r>
          </a:p>
        </p:txBody>
      </p:sp>
      <p:sp>
        <p:nvSpPr>
          <p:cNvPr id="10" name="矩形 9"/>
          <p:cNvSpPr/>
          <p:nvPr/>
        </p:nvSpPr>
        <p:spPr>
          <a:xfrm>
            <a:off x="112007" y="1948648"/>
            <a:ext cx="900062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9</a:t>
            </a:r>
            <a:r>
              <a:rPr lang="zh-CN" altLang="zh-CN" sz="3200" dirty="0">
                <a:latin typeface="黑体" pitchFamily="49" charset="-122"/>
                <a:ea typeface="黑体" pitchFamily="49" charset="-122"/>
              </a:rPr>
              <a:t>×</a:t>
            </a:r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7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</a:rPr>
              <a:t>＝</a:t>
            </a:r>
            <a:r>
              <a:rPr lang="zh-CN" altLang="zh-CN" sz="3200" dirty="0">
                <a:latin typeface="黑体" pitchFamily="49" charset="-122"/>
                <a:ea typeface="黑体" pitchFamily="49" charset="-122"/>
              </a:rPr>
              <a:t>　　　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 12×4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</a:rPr>
              <a:t>＝</a:t>
            </a:r>
            <a:r>
              <a:rPr lang="zh-CN" altLang="zh-CN" sz="3200" dirty="0">
                <a:latin typeface="黑体" pitchFamily="49" charset="-122"/>
                <a:ea typeface="黑体" pitchFamily="49" charset="-122"/>
              </a:rPr>
              <a:t>　　　　</a:t>
            </a:r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13×3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</a:rPr>
              <a:t>＝</a:t>
            </a:r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20</a:t>
            </a:r>
            <a:r>
              <a:rPr lang="zh-CN" altLang="zh-CN" sz="3200" dirty="0">
                <a:latin typeface="黑体" pitchFamily="49" charset="-122"/>
                <a:ea typeface="黑体" pitchFamily="49" charset="-122"/>
              </a:rPr>
              <a:t>×</a:t>
            </a:r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</a:rPr>
              <a:t>＝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      60×5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</a:rPr>
              <a:t>＝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        22×4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</a:rPr>
              <a:t>＝</a:t>
            </a:r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30</a:t>
            </a:r>
            <a:r>
              <a:rPr lang="zh-CN" altLang="zh-CN" sz="3200" dirty="0">
                <a:latin typeface="黑体" pitchFamily="49" charset="-122"/>
                <a:ea typeface="黑体" pitchFamily="49" charset="-122"/>
              </a:rPr>
              <a:t>×</a:t>
            </a:r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</a:rPr>
              <a:t>＝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      32×4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</a:rPr>
              <a:t>＝</a:t>
            </a:r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72411" y="215430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63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63664" y="2128303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48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276821" y="1910909"/>
            <a:ext cx="595035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39</a:t>
            </a:r>
            <a:endParaRPr lang="zh-CN" altLang="zh-CN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516422" y="2810422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80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163664" y="282603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300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276820" y="2702926"/>
            <a:ext cx="595035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88</a:t>
            </a:r>
            <a:endParaRPr lang="zh-CN" altLang="zh-CN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517349" y="3533923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180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163664" y="3395197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128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80329" y="692810"/>
            <a:ext cx="3456240" cy="648335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285282" y="724589"/>
            <a:ext cx="2646878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二</a:t>
            </a:r>
            <a:r>
              <a:rPr lang="zh-CN" altLang="en-US" sz="32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、探究新知</a:t>
            </a:r>
            <a:endParaRPr lang="zh-CN" altLang="en-US" sz="3200" dirty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7626" y="2204915"/>
            <a:ext cx="900062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</a:rPr>
              <a:t>×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</a:rPr>
              <a:t>＝</a:t>
            </a:r>
            <a:r>
              <a:rPr lang="zh-CN" altLang="zh-CN" sz="3200" dirty="0">
                <a:latin typeface="黑体" pitchFamily="49" charset="-122"/>
                <a:ea typeface="黑体" pitchFamily="49" charset="-122"/>
              </a:rPr>
              <a:t>　　　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 3×2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</a:rPr>
              <a:t>＝</a:t>
            </a:r>
            <a:r>
              <a:rPr lang="zh-CN" altLang="zh-CN" sz="3200" dirty="0">
                <a:latin typeface="黑体" pitchFamily="49" charset="-122"/>
                <a:ea typeface="黑体" pitchFamily="49" charset="-122"/>
              </a:rPr>
              <a:t>　　　　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12×4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</a:rPr>
              <a:t>＝</a:t>
            </a:r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</a:rPr>
              <a:t>×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10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</a:rPr>
              <a:t>＝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      3×20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</a:rPr>
              <a:t>＝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       12×40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</a:rPr>
              <a:t>＝</a:t>
            </a:r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50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</a:rPr>
              <a:t>×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10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</a:rPr>
              <a:t>＝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     30×20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</a:rPr>
              <a:t>＝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      120×40</a:t>
            </a:r>
            <a:r>
              <a:rPr lang="zh-CN" altLang="zh-CN" sz="3200" dirty="0">
                <a:latin typeface="黑体" pitchFamily="49" charset="-122"/>
                <a:ea typeface="黑体" pitchFamily="49" charset="-122"/>
              </a:rPr>
              <a:t>＝</a:t>
            </a:r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13796" y="234892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08721" y="3066689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50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03646" y="3789025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500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67965" y="234892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6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02934" y="3093607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60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500451" y="3803514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600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092175" y="2348923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48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308190" y="3093606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480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542092" y="3803514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4800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87835" y="903250"/>
            <a:ext cx="67684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>
                <a:latin typeface="楷体" pitchFamily="49" charset="-122"/>
                <a:ea typeface="楷体" pitchFamily="49" charset="-122"/>
              </a:rPr>
              <a:t>为什么</a:t>
            </a:r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50×10</a:t>
            </a:r>
            <a:r>
              <a:rPr lang="zh-CN" altLang="zh-CN" sz="3200" dirty="0">
                <a:latin typeface="楷体" pitchFamily="49" charset="-122"/>
                <a:ea typeface="楷体" pitchFamily="49" charset="-122"/>
              </a:rPr>
              <a:t>等于</a:t>
            </a:r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500</a:t>
            </a:r>
            <a:r>
              <a:rPr lang="zh-CN" altLang="zh-CN" sz="3200" dirty="0">
                <a:latin typeface="楷体" pitchFamily="49" charset="-122"/>
                <a:ea typeface="楷体" pitchFamily="49" charset="-122"/>
              </a:rPr>
              <a:t>呢？这道算式的乘数都是几位数？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31775" y="2708950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两位数</a:t>
            </a:r>
            <a:endParaRPr lang="zh-CN" altLang="en-US" sz="32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31775" y="3645015"/>
            <a:ext cx="53142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50×10</a:t>
            </a:r>
            <a:r>
              <a:rPr lang="zh-CN" altLang="zh-CN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就是</a:t>
            </a:r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10</a:t>
            </a:r>
            <a:r>
              <a:rPr lang="zh-CN" altLang="zh-CN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个</a:t>
            </a:r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50</a:t>
            </a:r>
            <a:r>
              <a:rPr lang="zh-CN" altLang="zh-CN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，是</a:t>
            </a:r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500</a:t>
            </a:r>
            <a:r>
              <a:rPr lang="zh-CN" altLang="zh-CN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32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31775" y="4581847"/>
            <a:ext cx="61350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50×10</a:t>
            </a:r>
            <a:r>
              <a:rPr lang="zh-CN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＝</a:t>
            </a:r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50×2×5</a:t>
            </a:r>
            <a:r>
              <a:rPr lang="zh-CN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＝</a:t>
            </a:r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100×5</a:t>
            </a:r>
            <a:r>
              <a:rPr lang="zh-CN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＝</a:t>
            </a:r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500</a:t>
            </a:r>
            <a:endParaRPr lang="zh-CN" altLang="zh-CN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5833" y="782503"/>
            <a:ext cx="46987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latin typeface="楷体" pitchFamily="49" charset="-122"/>
                <a:ea typeface="楷体" pitchFamily="49" charset="-122"/>
              </a:rPr>
              <a:t>这些算式有什么共同点？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8998" y="1772885"/>
            <a:ext cx="67505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这些算式都是乘数是整十数的乘法。</a:t>
            </a:r>
            <a:endParaRPr lang="zh-CN" altLang="en-US" sz="32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8998" y="2780955"/>
            <a:ext cx="8036117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>
                <a:latin typeface="楷体" pitchFamily="49" charset="-122"/>
                <a:ea typeface="楷体" pitchFamily="49" charset="-122"/>
              </a:rPr>
              <a:t>在计算这些乘数是整十数的乘法时，你发现了什么规律？</a:t>
            </a:r>
          </a:p>
        </p:txBody>
      </p:sp>
      <p:sp>
        <p:nvSpPr>
          <p:cNvPr id="5" name="矩形 4"/>
          <p:cNvSpPr/>
          <p:nvPr/>
        </p:nvSpPr>
        <p:spPr>
          <a:xfrm>
            <a:off x="713588" y="4653084"/>
            <a:ext cx="75713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①</a:t>
            </a:r>
            <a:r>
              <a:rPr lang="zh-CN" altLang="zh-CN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个</a:t>
            </a:r>
            <a:r>
              <a:rPr lang="zh-CN" altLang="zh-CN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乘数扩大多少倍，积就扩大多少倍。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740" y="548800"/>
            <a:ext cx="712849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②</a:t>
            </a:r>
            <a:r>
              <a:rPr lang="zh-CN" altLang="zh-CN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第一</a:t>
            </a:r>
            <a:r>
              <a:rPr lang="zh-CN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个乘数扩大</a:t>
            </a:r>
            <a:r>
              <a:rPr lang="en-US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10</a:t>
            </a:r>
            <a:r>
              <a:rPr lang="zh-CN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倍，第二个乘数扩大</a:t>
            </a:r>
            <a:r>
              <a:rPr lang="en-US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10</a:t>
            </a:r>
            <a:r>
              <a:rPr lang="zh-CN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倍，积就扩大</a:t>
            </a:r>
            <a:r>
              <a:rPr lang="en-US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100</a:t>
            </a:r>
            <a:r>
              <a:rPr lang="zh-CN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倍。</a:t>
            </a:r>
          </a:p>
        </p:txBody>
      </p:sp>
      <p:sp>
        <p:nvSpPr>
          <p:cNvPr id="3" name="矩形 2"/>
          <p:cNvSpPr/>
          <p:nvPr/>
        </p:nvSpPr>
        <p:spPr>
          <a:xfrm>
            <a:off x="843554" y="2060905"/>
            <a:ext cx="712849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③</a:t>
            </a:r>
            <a:r>
              <a:rPr lang="zh-CN" altLang="zh-CN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我</a:t>
            </a:r>
            <a:r>
              <a:rPr lang="zh-CN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先把乘数末尾</a:t>
            </a:r>
            <a:r>
              <a:rPr lang="en-US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0</a:t>
            </a:r>
            <a:r>
              <a:rPr lang="zh-CN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前面的数相乘，再看乘数中一共有几个</a:t>
            </a:r>
            <a:r>
              <a:rPr lang="en-US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0</a:t>
            </a:r>
            <a:r>
              <a:rPr lang="zh-CN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，就在积的末尾添几个</a:t>
            </a:r>
            <a:r>
              <a:rPr lang="en-US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0</a:t>
            </a:r>
            <a:r>
              <a:rPr lang="zh-CN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755735" y="3573010"/>
            <a:ext cx="7128495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楷体" pitchFamily="49" charset="-122"/>
                <a:ea typeface="楷体" pitchFamily="49" charset="-122"/>
              </a:rPr>
              <a:t>乘数</a:t>
            </a:r>
            <a:r>
              <a:rPr lang="zh-CN" altLang="zh-CN" sz="2800" dirty="0">
                <a:latin typeface="楷体" pitchFamily="49" charset="-122"/>
                <a:ea typeface="楷体" pitchFamily="49" charset="-122"/>
              </a:rPr>
              <a:t>是整十数的乘法的计算规律</a:t>
            </a:r>
            <a:r>
              <a:rPr lang="zh-CN" altLang="zh-CN" sz="2800" dirty="0" smtClean="0">
                <a:latin typeface="楷体" pitchFamily="49" charset="-122"/>
                <a:ea typeface="楷体" pitchFamily="49" charset="-122"/>
              </a:rPr>
              <a:t>：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27640" y="4496025"/>
            <a:ext cx="776993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先把乘数末尾</a:t>
            </a:r>
            <a:r>
              <a:rPr lang="en-US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0</a:t>
            </a:r>
            <a:r>
              <a:rPr lang="zh-CN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前面的数相乘，再看两个乘数的末尾一共有几个</a:t>
            </a:r>
            <a:r>
              <a:rPr lang="en-US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0</a:t>
            </a:r>
            <a:r>
              <a:rPr lang="zh-CN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，就在乘得积的末尾添上几个</a:t>
            </a:r>
            <a:r>
              <a:rPr lang="en-US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0</a:t>
            </a:r>
            <a:r>
              <a:rPr lang="zh-CN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5747" y="1318423"/>
            <a:ext cx="77508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zh-CN" sz="3200" dirty="0">
                <a:latin typeface="黑体" pitchFamily="49" charset="-122"/>
                <a:ea typeface="黑体" pitchFamily="49" charset="-122"/>
              </a:rPr>
              <a:t>×</a:t>
            </a:r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zh-CN" sz="3200" dirty="0">
                <a:latin typeface="黑体" pitchFamily="49" charset="-122"/>
                <a:ea typeface="黑体" pitchFamily="49" charset="-122"/>
              </a:rPr>
              <a:t>＝　　　　</a:t>
            </a:r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15×4</a:t>
            </a:r>
            <a:r>
              <a:rPr lang="zh-CN" altLang="zh-CN" sz="3200" dirty="0">
                <a:latin typeface="黑体" pitchFamily="49" charset="-122"/>
                <a:ea typeface="黑体" pitchFamily="49" charset="-122"/>
              </a:rPr>
              <a:t>＝　　　　</a:t>
            </a:r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18×2</a:t>
            </a:r>
            <a:r>
              <a:rPr lang="zh-CN" altLang="zh-CN" sz="3200" dirty="0">
                <a:latin typeface="黑体" pitchFamily="49" charset="-122"/>
                <a:ea typeface="黑体" pitchFamily="49" charset="-122"/>
              </a:rPr>
              <a:t>＝</a:t>
            </a:r>
          </a:p>
        </p:txBody>
      </p:sp>
      <p:sp>
        <p:nvSpPr>
          <p:cNvPr id="4" name="矩形 3"/>
          <p:cNvSpPr/>
          <p:nvPr/>
        </p:nvSpPr>
        <p:spPr>
          <a:xfrm>
            <a:off x="472032" y="476795"/>
            <a:ext cx="187213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试一试。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9066" y="2996970"/>
            <a:ext cx="8663424" cy="1284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6×3</a:t>
            </a:r>
            <a:r>
              <a:rPr lang="zh-CN" altLang="zh-CN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18</a:t>
            </a:r>
            <a:r>
              <a:rPr lang="zh-CN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，可以将</a:t>
            </a:r>
            <a:r>
              <a:rPr lang="en-US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扩大到原来的</a:t>
            </a:r>
            <a:r>
              <a:rPr lang="en-US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10</a:t>
            </a:r>
            <a:r>
              <a:rPr lang="zh-CN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倍</a:t>
            </a:r>
            <a:r>
              <a:rPr lang="zh-CN" altLang="zh-CN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变</a:t>
            </a:r>
            <a:r>
              <a:rPr lang="zh-CN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为</a:t>
            </a:r>
            <a:r>
              <a:rPr lang="en-US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30</a:t>
            </a:r>
            <a:r>
              <a:rPr lang="zh-CN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，另一个乘数不变，积也扩大到原来的</a:t>
            </a:r>
            <a:r>
              <a:rPr lang="en-US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10</a:t>
            </a:r>
            <a:r>
              <a:rPr lang="zh-CN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倍，即</a:t>
            </a:r>
            <a:r>
              <a:rPr lang="en-US" altLang="zh-CN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6×30</a:t>
            </a:r>
            <a:r>
              <a:rPr lang="zh-CN" altLang="zh-CN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180</a:t>
            </a:r>
            <a:r>
              <a:rPr lang="zh-CN" altLang="zh-CN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zh-CN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6252" y="4509075"/>
            <a:ext cx="8640600" cy="1284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将</a:t>
            </a:r>
            <a:r>
              <a:rPr lang="en-US" altLang="zh-CN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zh-CN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zh-CN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同时扩大到原来的</a:t>
            </a:r>
            <a:r>
              <a:rPr lang="en-US" altLang="zh-CN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10</a:t>
            </a:r>
            <a:r>
              <a:rPr lang="zh-CN" altLang="zh-CN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倍，则积扩大到原来的</a:t>
            </a:r>
            <a:r>
              <a:rPr lang="en-US" altLang="zh-CN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100</a:t>
            </a:r>
            <a:r>
              <a:rPr lang="zh-CN" altLang="zh-CN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倍，即</a:t>
            </a:r>
            <a:r>
              <a:rPr lang="en-US" altLang="zh-CN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60×30</a:t>
            </a:r>
            <a:r>
              <a:rPr lang="zh-CN" altLang="zh-CN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＝</a:t>
            </a:r>
            <a:r>
              <a:rPr lang="en-US" altLang="zh-CN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1800</a:t>
            </a:r>
            <a:r>
              <a:rPr lang="zh-CN" altLang="zh-CN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zh-CN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35810" y="1318422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18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32025" y="1309402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60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00245" y="1318423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36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4287" y="2060905"/>
            <a:ext cx="233910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2800" dirty="0">
                <a:solidFill>
                  <a:prstClr val="black"/>
                </a:solidFill>
              </a:rPr>
              <a:t>以</a:t>
            </a:r>
            <a:r>
              <a:rPr lang="en-US" altLang="zh-CN" sz="28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6×3</a:t>
            </a:r>
            <a:r>
              <a:rPr lang="zh-CN" altLang="zh-CN" sz="2800" dirty="0">
                <a:solidFill>
                  <a:prstClr val="black"/>
                </a:solidFill>
              </a:rPr>
              <a:t>为</a:t>
            </a:r>
            <a:r>
              <a:rPr lang="zh-CN" altLang="zh-CN" sz="2800" dirty="0" smtClean="0">
                <a:solidFill>
                  <a:prstClr val="black"/>
                </a:solidFill>
              </a:rPr>
              <a:t>例</a:t>
            </a:r>
            <a:r>
              <a:rPr lang="zh-CN" altLang="en-US" sz="2800" dirty="0" smtClean="0">
                <a:solidFill>
                  <a:prstClr val="black"/>
                </a:solidFill>
              </a:rPr>
              <a:t>：</a:t>
            </a:r>
            <a:endParaRPr lang="zh-CN" altLang="zh-CN" sz="2800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705" y="1844890"/>
            <a:ext cx="835258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乘数</a:t>
            </a:r>
            <a:r>
              <a:rPr lang="zh-CN" altLang="zh-CN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扩大到</a:t>
            </a:r>
            <a:r>
              <a:rPr lang="en-US" altLang="zh-CN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10</a:t>
            </a:r>
            <a:r>
              <a:rPr lang="zh-CN" altLang="zh-CN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倍，积也扩大到原来的</a:t>
            </a:r>
            <a:r>
              <a:rPr lang="en-US" altLang="zh-CN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10</a:t>
            </a:r>
            <a:r>
              <a:rPr lang="zh-CN" altLang="zh-CN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倍，当乘数扩大到原来的</a:t>
            </a:r>
            <a:r>
              <a:rPr lang="en-US" altLang="zh-CN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100</a:t>
            </a:r>
            <a:r>
              <a:rPr lang="zh-CN" altLang="zh-CN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倍，</a:t>
            </a:r>
            <a:r>
              <a:rPr lang="en-US" altLang="zh-CN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1000</a:t>
            </a:r>
            <a:r>
              <a:rPr lang="zh-CN" altLang="zh-CN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倍时，积也扩大到原来的</a:t>
            </a:r>
            <a:r>
              <a:rPr lang="en-US" altLang="zh-CN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100</a:t>
            </a:r>
            <a:r>
              <a:rPr lang="zh-CN" altLang="zh-CN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倍，</a:t>
            </a:r>
            <a:r>
              <a:rPr lang="en-US" altLang="zh-CN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1000</a:t>
            </a:r>
            <a:r>
              <a:rPr lang="zh-CN" altLang="zh-CN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倍。即乘数的末尾多几个</a:t>
            </a:r>
            <a:r>
              <a:rPr lang="en-US" altLang="zh-CN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0</a:t>
            </a:r>
            <a:r>
              <a:rPr lang="zh-CN" altLang="zh-CN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，积的末尾一定多出几个</a:t>
            </a:r>
            <a:r>
              <a:rPr lang="en-US" altLang="zh-CN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0</a:t>
            </a:r>
            <a:r>
              <a:rPr lang="zh-CN" altLang="zh-CN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3" name="矩形 2"/>
          <p:cNvSpPr/>
          <p:nvPr/>
        </p:nvSpPr>
        <p:spPr>
          <a:xfrm>
            <a:off x="515449" y="836820"/>
            <a:ext cx="1723549" cy="8713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4000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小结：</a:t>
            </a:r>
            <a:endParaRPr lang="zh-CN" altLang="zh-CN" sz="4000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6721" y="1672713"/>
            <a:ext cx="862287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latin typeface="黑体" pitchFamily="49" charset="-122"/>
                <a:ea typeface="黑体" pitchFamily="49" charset="-122"/>
              </a:rPr>
              <a:t>16</a:t>
            </a:r>
            <a:r>
              <a:rPr lang="zh-CN" altLang="zh-CN" sz="4000" dirty="0">
                <a:latin typeface="黑体" pitchFamily="49" charset="-122"/>
                <a:ea typeface="黑体" pitchFamily="49" charset="-122"/>
              </a:rPr>
              <a:t>×</a:t>
            </a:r>
            <a:r>
              <a:rPr lang="en-US" altLang="zh-CN" sz="4000" dirty="0" smtClean="0">
                <a:latin typeface="黑体" pitchFamily="49" charset="-122"/>
                <a:ea typeface="黑体" pitchFamily="49" charset="-122"/>
              </a:rPr>
              <a:t>30</a:t>
            </a:r>
            <a:r>
              <a:rPr lang="zh-CN" altLang="zh-CN" sz="4000" dirty="0" smtClean="0">
                <a:latin typeface="黑体" pitchFamily="49" charset="-122"/>
                <a:ea typeface="黑体" pitchFamily="49" charset="-122"/>
              </a:rPr>
              <a:t>＝</a:t>
            </a:r>
            <a:r>
              <a:rPr lang="zh-CN" altLang="zh-CN" sz="4000" dirty="0">
                <a:latin typeface="黑体" pitchFamily="49" charset="-122"/>
                <a:ea typeface="黑体" pitchFamily="49" charset="-122"/>
              </a:rPr>
              <a:t>　　　　</a:t>
            </a:r>
            <a:r>
              <a:rPr lang="en-US" altLang="zh-CN" sz="4000" dirty="0" smtClean="0">
                <a:latin typeface="黑体" pitchFamily="49" charset="-122"/>
                <a:ea typeface="黑体" pitchFamily="49" charset="-122"/>
              </a:rPr>
              <a:t>160×3</a:t>
            </a:r>
            <a:r>
              <a:rPr lang="zh-CN" altLang="zh-CN" sz="4000" dirty="0" smtClean="0">
                <a:latin typeface="黑体" pitchFamily="49" charset="-122"/>
                <a:ea typeface="黑体" pitchFamily="49" charset="-122"/>
              </a:rPr>
              <a:t>＝</a:t>
            </a:r>
            <a:r>
              <a:rPr lang="zh-CN" altLang="zh-CN" sz="4000" dirty="0">
                <a:latin typeface="黑体" pitchFamily="49" charset="-122"/>
                <a:ea typeface="黑体" pitchFamily="49" charset="-122"/>
              </a:rPr>
              <a:t>　　　　</a:t>
            </a:r>
          </a:p>
        </p:txBody>
      </p:sp>
      <p:sp>
        <p:nvSpPr>
          <p:cNvPr id="3" name="矩形 2"/>
          <p:cNvSpPr/>
          <p:nvPr/>
        </p:nvSpPr>
        <p:spPr>
          <a:xfrm>
            <a:off x="2699870" y="1652858"/>
            <a:ext cx="95410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480</a:t>
            </a:r>
            <a:endParaRPr lang="zh-CN" altLang="en-US" sz="24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87372" y="1700880"/>
            <a:ext cx="95410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480</a:t>
            </a:r>
            <a:endParaRPr lang="zh-CN" altLang="en-US" sz="24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1761" y="2916966"/>
            <a:ext cx="919354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latin typeface="黑体" pitchFamily="49" charset="-122"/>
                <a:ea typeface="黑体" pitchFamily="49" charset="-122"/>
              </a:rPr>
              <a:t>160</a:t>
            </a:r>
            <a:r>
              <a:rPr lang="zh-CN" altLang="zh-CN" sz="4000" dirty="0" smtClean="0">
                <a:latin typeface="黑体" pitchFamily="49" charset="-122"/>
                <a:ea typeface="黑体" pitchFamily="49" charset="-122"/>
              </a:rPr>
              <a:t>×</a:t>
            </a:r>
            <a:r>
              <a:rPr lang="en-US" altLang="zh-CN" sz="4000" dirty="0" smtClean="0">
                <a:latin typeface="黑体" pitchFamily="49" charset="-122"/>
                <a:ea typeface="黑体" pitchFamily="49" charset="-122"/>
              </a:rPr>
              <a:t>30</a:t>
            </a:r>
            <a:r>
              <a:rPr lang="zh-CN" altLang="zh-CN" sz="4000" dirty="0" smtClean="0">
                <a:latin typeface="黑体" pitchFamily="49" charset="-122"/>
                <a:ea typeface="黑体" pitchFamily="49" charset="-122"/>
              </a:rPr>
              <a:t>＝</a:t>
            </a:r>
            <a:r>
              <a:rPr lang="zh-CN" altLang="zh-CN" sz="4000" dirty="0">
                <a:latin typeface="黑体" pitchFamily="49" charset="-122"/>
                <a:ea typeface="黑体" pitchFamily="49" charset="-122"/>
              </a:rPr>
              <a:t>　　　　</a:t>
            </a:r>
            <a:r>
              <a:rPr lang="en-US" altLang="zh-CN" sz="4000" dirty="0" smtClean="0">
                <a:latin typeface="黑体" pitchFamily="49" charset="-122"/>
                <a:ea typeface="黑体" pitchFamily="49" charset="-122"/>
              </a:rPr>
              <a:t>16×300</a:t>
            </a:r>
            <a:r>
              <a:rPr lang="zh-CN" altLang="zh-CN" sz="4000" dirty="0" smtClean="0">
                <a:latin typeface="黑体" pitchFamily="49" charset="-122"/>
                <a:ea typeface="黑体" pitchFamily="49" charset="-122"/>
              </a:rPr>
              <a:t>＝</a:t>
            </a:r>
            <a:r>
              <a:rPr lang="zh-CN" altLang="zh-CN" sz="4000" dirty="0">
                <a:latin typeface="黑体" pitchFamily="49" charset="-122"/>
                <a:ea typeface="黑体" pitchFamily="49" charset="-122"/>
              </a:rPr>
              <a:t>　　　　</a:t>
            </a:r>
          </a:p>
        </p:txBody>
      </p:sp>
      <p:sp>
        <p:nvSpPr>
          <p:cNvPr id="6" name="矩形 5"/>
          <p:cNvSpPr/>
          <p:nvPr/>
        </p:nvSpPr>
        <p:spPr>
          <a:xfrm>
            <a:off x="2843880" y="2925845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en-US" altLang="zh-CN" sz="4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800</a:t>
            </a:r>
            <a:endParaRPr lang="zh-CN" altLang="en-US" sz="24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236185" y="2916966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4800</a:t>
            </a:r>
            <a:endParaRPr lang="zh-CN" altLang="en-US" sz="24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448</Words>
  <Application>Microsoft Office PowerPoint</Application>
  <PresentationFormat>全屏显示(4:3)</PresentationFormat>
  <Paragraphs>77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3_自定义设计方案</vt:lpstr>
      <vt:lpstr>4_自定义设计方案</vt:lpstr>
      <vt:lpstr>5_自定义设计方案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微软用户</cp:lastModifiedBy>
  <cp:revision>152</cp:revision>
  <dcterms:created xsi:type="dcterms:W3CDTF">2009-04-21T00:44:00Z</dcterms:created>
  <dcterms:modified xsi:type="dcterms:W3CDTF">2020-01-15T11:43:35Z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2052-10.8.0.5648</vt:lpwstr>
  </property>
</Properties>
</file>