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02" r:id="rId3"/>
    <p:sldId id="394" r:id="rId5"/>
    <p:sldId id="345" r:id="rId6"/>
    <p:sldId id="441" r:id="rId7"/>
    <p:sldId id="442" r:id="rId8"/>
    <p:sldId id="431" r:id="rId9"/>
    <p:sldId id="443" r:id="rId10"/>
    <p:sldId id="444" r:id="rId11"/>
    <p:sldId id="445" r:id="rId12"/>
    <p:sldId id="432" r:id="rId13"/>
    <p:sldId id="446" r:id="rId14"/>
    <p:sldId id="433" r:id="rId15"/>
    <p:sldId id="447" r:id="rId16"/>
    <p:sldId id="448" r:id="rId17"/>
    <p:sldId id="449" r:id="rId18"/>
    <p:sldId id="450" r:id="rId19"/>
    <p:sldId id="326" r:id="rId20"/>
    <p:sldId id="437" r:id="rId21"/>
    <p:sldId id="438" r:id="rId22"/>
    <p:sldId id="439" r:id="rId23"/>
    <p:sldId id="440" r:id="rId24"/>
    <p:sldId id="317" r:id="rId25"/>
    <p:sldId id="304" r:id="rId26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36" userDrawn="1">
          <p15:clr>
            <a:srgbClr val="A4A3A4"/>
          </p15:clr>
        </p15:guide>
        <p15:guide id="2" orient="horz" pos="2488" userDrawn="1">
          <p15:clr>
            <a:srgbClr val="A4A3A4"/>
          </p15:clr>
        </p15:guide>
        <p15:guide id="3" pos="6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ECFF"/>
    <a:srgbClr val="FAAE4C"/>
    <a:srgbClr val="CCFFCC"/>
    <a:srgbClr val="FFFF99"/>
    <a:srgbClr val="91ECF3"/>
    <a:srgbClr val="FF00FF"/>
    <a:srgbClr val="FBEB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78" autoAdjust="0"/>
    <p:restoredTop sz="94414" autoAdjust="0"/>
  </p:normalViewPr>
  <p:slideViewPr>
    <p:cSldViewPr snapToGrid="0">
      <p:cViewPr>
        <p:scale>
          <a:sx n="100" d="100"/>
          <a:sy n="100" d="100"/>
        </p:scale>
        <p:origin x="-288" y="-756"/>
      </p:cViewPr>
      <p:guideLst>
        <p:guide orient="horz" pos="736"/>
        <p:guide orient="horz" pos="2488"/>
        <p:guide pos="65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E87AFF4-0BB4-4B91-B959-D50D9D3BCCFD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8834C4DC-A993-424A-B431-78EB0168698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969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70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D48EBB0-C584-484A-90A1-438EA828D33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8915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891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B598A7E-BF3F-4938-B7D2-7CFA03ECFD6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993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994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D548441-146D-488A-954E-0549B59EBFC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40963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096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2732AF91-57CD-4017-B3C8-472E8F1376E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41987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43906BAE-0CB8-474F-BFED-4F0012F738B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43011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301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7C002F1-7CB9-4A34-8DED-7D5036344D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44035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403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62CE6B1-A49A-46DF-ADBF-2ADA65328E6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0723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072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7D2AE29-FB8A-4AE6-AAAC-7FAB8A8407C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1747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174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CBE27B07-F9AA-4812-A65E-42744D30E01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2771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277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2EB20C09-A975-4E13-A2B9-D27122DEABB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379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C9DACB7D-425F-4B60-9EE1-968731F718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481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48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44929BF6-F21D-4E22-AE03-42DF46408FA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5843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6D878EC-B285-4D7A-9492-C7083A67773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6867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686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485E14D4-EA01-40E8-B09D-72C14EFAEC6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789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4866E10-09D4-433F-AA02-1D35E286A0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本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5035" y="221457"/>
            <a:ext cx="511969" cy="511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2691" y="4498182"/>
            <a:ext cx="314325" cy="407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/>
          <a:srcRect l="-9007" t="-46031"/>
          <a:stretch>
            <a:fillRect/>
          </a:stretch>
        </p:blipFill>
        <p:spPr bwMode="auto">
          <a:xfrm>
            <a:off x="-192881" y="1060847"/>
            <a:ext cx="436960" cy="1984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email"/>
          <a:srcRect r="-10151" b="-1841"/>
          <a:stretch>
            <a:fillRect/>
          </a:stretch>
        </p:blipFill>
        <p:spPr bwMode="auto">
          <a:xfrm>
            <a:off x="-259556" y="5070872"/>
            <a:ext cx="9442847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-291703" y="5453062"/>
            <a:ext cx="32147" cy="291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676275" y="4767263"/>
            <a:ext cx="384572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组合 7"/>
          <p:cNvGrpSpPr/>
          <p:nvPr userDrawn="1"/>
        </p:nvGrpSpPr>
        <p:grpSpPr bwMode="auto">
          <a:xfrm>
            <a:off x="240506" y="4329113"/>
            <a:ext cx="244079" cy="726281"/>
            <a:chOff x="162845" y="5707378"/>
            <a:chExt cx="325664" cy="968472"/>
          </a:xfrm>
        </p:grpSpPr>
        <p:grpSp>
          <p:nvGrpSpPr>
            <p:cNvPr id="9" name="组合 8"/>
            <p:cNvGrpSpPr/>
            <p:nvPr userDrawn="1"/>
          </p:nvGrpSpPr>
          <p:grpSpPr bwMode="auto"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12" name="矩形 88"/>
              <p:cNvSpPr/>
              <p:nvPr/>
            </p:nvSpPr>
            <p:spPr>
              <a:xfrm>
                <a:off x="831639" y="4903393"/>
                <a:ext cx="223993" cy="698570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>
                <a:off x="780804" y="4633491"/>
                <a:ext cx="325664" cy="390564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" name="弦形 13"/>
              <p:cNvSpPr/>
              <p:nvPr/>
            </p:nvSpPr>
            <p:spPr>
              <a:xfrm rot="5400000">
                <a:off x="823768" y="5128808"/>
                <a:ext cx="239736" cy="109614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" name="矩形 3"/>
              <p:cNvSpPr/>
              <p:nvPr/>
            </p:nvSpPr>
            <p:spPr>
              <a:xfrm>
                <a:off x="852292" y="5181234"/>
                <a:ext cx="165215" cy="44454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6" name="弦形 15"/>
              <p:cNvSpPr/>
              <p:nvPr/>
            </p:nvSpPr>
            <p:spPr>
              <a:xfrm rot="5400000">
                <a:off x="813441" y="5318535"/>
                <a:ext cx="239737" cy="108025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cxnSp>
          <p:nvCxnSpPr>
            <p:cNvPr id="10" name="直接连接符 9"/>
            <p:cNvCxnSpPr>
              <a:stCxn id="90" idx="1"/>
              <a:endCxn id="90" idx="5"/>
            </p:cNvCxnSpPr>
            <p:nvPr/>
          </p:nvCxnSpPr>
          <p:spPr>
            <a:xfrm>
              <a:off x="243864" y="5902661"/>
              <a:ext cx="163626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207326" y="5988394"/>
              <a:ext cx="216050" cy="12701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272337" y="4455319"/>
            <a:ext cx="1871663" cy="69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-348854" y="4702969"/>
            <a:ext cx="9273779" cy="446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7187803" y="4702969"/>
            <a:ext cx="1818084" cy="446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喇叭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2691" y="4498182"/>
            <a:ext cx="314325" cy="407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rcRect l="-9007" t="-46031"/>
          <a:stretch>
            <a:fillRect/>
          </a:stretch>
        </p:blipFill>
        <p:spPr bwMode="auto">
          <a:xfrm>
            <a:off x="-192881" y="1060847"/>
            <a:ext cx="436960" cy="1984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/>
          <a:srcRect r="-10151" b="-1841"/>
          <a:stretch>
            <a:fillRect/>
          </a:stretch>
        </p:blipFill>
        <p:spPr bwMode="auto">
          <a:xfrm>
            <a:off x="-259556" y="5070872"/>
            <a:ext cx="9442847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-291703" y="5453062"/>
            <a:ext cx="32147" cy="291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676275" y="4767263"/>
            <a:ext cx="384572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组合 6"/>
          <p:cNvGrpSpPr/>
          <p:nvPr userDrawn="1"/>
        </p:nvGrpSpPr>
        <p:grpSpPr bwMode="auto">
          <a:xfrm>
            <a:off x="240506" y="4329113"/>
            <a:ext cx="244079" cy="726281"/>
            <a:chOff x="162845" y="5707378"/>
            <a:chExt cx="325664" cy="968472"/>
          </a:xfrm>
        </p:grpSpPr>
        <p:grpSp>
          <p:nvGrpSpPr>
            <p:cNvPr id="8" name="组合 7"/>
            <p:cNvGrpSpPr/>
            <p:nvPr userDrawn="1"/>
          </p:nvGrpSpPr>
          <p:grpSpPr bwMode="auto"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11" name="矩形 88"/>
              <p:cNvSpPr/>
              <p:nvPr/>
            </p:nvSpPr>
            <p:spPr>
              <a:xfrm>
                <a:off x="831639" y="4903393"/>
                <a:ext cx="223993" cy="698570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>
                <a:off x="780804" y="4633491"/>
                <a:ext cx="325664" cy="390564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弦形 12"/>
              <p:cNvSpPr/>
              <p:nvPr/>
            </p:nvSpPr>
            <p:spPr>
              <a:xfrm rot="5400000">
                <a:off x="823768" y="5128808"/>
                <a:ext cx="239736" cy="109614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" name="矩形 3"/>
              <p:cNvSpPr/>
              <p:nvPr/>
            </p:nvSpPr>
            <p:spPr>
              <a:xfrm>
                <a:off x="852292" y="5181234"/>
                <a:ext cx="165215" cy="44454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" name="弦形 14"/>
              <p:cNvSpPr/>
              <p:nvPr/>
            </p:nvSpPr>
            <p:spPr>
              <a:xfrm rot="5400000">
                <a:off x="813441" y="5318535"/>
                <a:ext cx="239737" cy="108025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cxnSp>
          <p:nvCxnSpPr>
            <p:cNvPr id="9" name="直接连接符 8"/>
            <p:cNvCxnSpPr>
              <a:stCxn id="90" idx="1"/>
              <a:endCxn id="90" idx="5"/>
            </p:cNvCxnSpPr>
            <p:nvPr/>
          </p:nvCxnSpPr>
          <p:spPr>
            <a:xfrm>
              <a:off x="243864" y="5902661"/>
              <a:ext cx="163626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207326" y="5988394"/>
              <a:ext cx="216050" cy="12701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272337" y="4455319"/>
            <a:ext cx="1871663" cy="69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-348854" y="4702969"/>
            <a:ext cx="9273779" cy="446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7187803" y="4702969"/>
            <a:ext cx="1818084" cy="446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矩形 18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黄鸟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2691" y="4498182"/>
            <a:ext cx="314325" cy="407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rcRect l="-9007" t="-46031"/>
          <a:stretch>
            <a:fillRect/>
          </a:stretch>
        </p:blipFill>
        <p:spPr bwMode="auto">
          <a:xfrm>
            <a:off x="-192881" y="1060847"/>
            <a:ext cx="436960" cy="1984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/>
          <a:srcRect r="-10151" b="-1841"/>
          <a:stretch>
            <a:fillRect/>
          </a:stretch>
        </p:blipFill>
        <p:spPr bwMode="auto">
          <a:xfrm>
            <a:off x="-259556" y="5070872"/>
            <a:ext cx="9442847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-291703" y="5453062"/>
            <a:ext cx="32147" cy="291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676275" y="4767263"/>
            <a:ext cx="384572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组合 6"/>
          <p:cNvGrpSpPr/>
          <p:nvPr userDrawn="1"/>
        </p:nvGrpSpPr>
        <p:grpSpPr bwMode="auto">
          <a:xfrm>
            <a:off x="240506" y="4329113"/>
            <a:ext cx="244079" cy="726281"/>
            <a:chOff x="162845" y="5707378"/>
            <a:chExt cx="325664" cy="968472"/>
          </a:xfrm>
        </p:grpSpPr>
        <p:grpSp>
          <p:nvGrpSpPr>
            <p:cNvPr id="8" name="组合 7"/>
            <p:cNvGrpSpPr/>
            <p:nvPr userDrawn="1"/>
          </p:nvGrpSpPr>
          <p:grpSpPr bwMode="auto"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11" name="矩形 88"/>
              <p:cNvSpPr/>
              <p:nvPr/>
            </p:nvSpPr>
            <p:spPr>
              <a:xfrm>
                <a:off x="831639" y="4903393"/>
                <a:ext cx="223993" cy="698570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>
                <a:off x="780804" y="4633491"/>
                <a:ext cx="325664" cy="390564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弦形 12"/>
              <p:cNvSpPr/>
              <p:nvPr/>
            </p:nvSpPr>
            <p:spPr>
              <a:xfrm rot="5400000">
                <a:off x="823768" y="5128808"/>
                <a:ext cx="239736" cy="109614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" name="矩形 3"/>
              <p:cNvSpPr/>
              <p:nvPr/>
            </p:nvSpPr>
            <p:spPr>
              <a:xfrm>
                <a:off x="852292" y="5181234"/>
                <a:ext cx="165215" cy="44454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" name="弦形 14"/>
              <p:cNvSpPr/>
              <p:nvPr/>
            </p:nvSpPr>
            <p:spPr>
              <a:xfrm rot="5400000">
                <a:off x="813441" y="5318535"/>
                <a:ext cx="239737" cy="108025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cxnSp>
          <p:nvCxnSpPr>
            <p:cNvPr id="9" name="直接连接符 8"/>
            <p:cNvCxnSpPr>
              <a:stCxn id="90" idx="1"/>
              <a:endCxn id="90" idx="5"/>
            </p:cNvCxnSpPr>
            <p:nvPr/>
          </p:nvCxnSpPr>
          <p:spPr>
            <a:xfrm>
              <a:off x="243864" y="5902661"/>
              <a:ext cx="163626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207326" y="5988394"/>
              <a:ext cx="216050" cy="12701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272337" y="4455319"/>
            <a:ext cx="1871663" cy="69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-348854" y="4702969"/>
            <a:ext cx="9273779" cy="446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7187803" y="4702969"/>
            <a:ext cx="1818084" cy="446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" name="组合 32"/>
          <p:cNvGrpSpPr/>
          <p:nvPr userDrawn="1"/>
        </p:nvGrpSpPr>
        <p:grpSpPr bwMode="auto">
          <a:xfrm rot="1215844">
            <a:off x="303610" y="201216"/>
            <a:ext cx="478631" cy="452438"/>
            <a:chOff x="343893" y="269257"/>
            <a:chExt cx="637122" cy="604076"/>
          </a:xfrm>
        </p:grpSpPr>
        <p:sp>
          <p:nvSpPr>
            <p:cNvPr id="20" name="Freeform 1235"/>
            <p:cNvSpPr>
              <a:spLocks noChangeArrowheads="1"/>
            </p:cNvSpPr>
            <p:nvPr userDrawn="1"/>
          </p:nvSpPr>
          <p:spPr bwMode="auto">
            <a:xfrm>
              <a:off x="343460" y="303697"/>
              <a:ext cx="537274" cy="569103"/>
            </a:xfrm>
            <a:custGeom>
              <a:avLst/>
              <a:gdLst/>
              <a:ahLst/>
              <a:cxnLst>
                <a:cxn ang="0">
                  <a:pos x="404" y="214"/>
                </a:cxn>
                <a:cxn ang="0">
                  <a:pos x="376" y="301"/>
                </a:cxn>
                <a:cxn ang="0">
                  <a:pos x="376" y="302"/>
                </a:cxn>
                <a:cxn ang="0">
                  <a:pos x="247" y="405"/>
                </a:cxn>
                <a:cxn ang="0">
                  <a:pos x="35" y="311"/>
                </a:cxn>
                <a:cxn ang="0">
                  <a:pos x="153" y="276"/>
                </a:cxn>
                <a:cxn ang="0">
                  <a:pos x="31" y="106"/>
                </a:cxn>
                <a:cxn ang="0">
                  <a:pos x="56" y="132"/>
                </a:cxn>
                <a:cxn ang="0">
                  <a:pos x="85" y="0"/>
                </a:cxn>
                <a:cxn ang="0">
                  <a:pos x="266" y="124"/>
                </a:cxn>
                <a:cxn ang="0">
                  <a:pos x="266" y="124"/>
                </a:cxn>
                <a:cxn ang="0">
                  <a:pos x="376" y="145"/>
                </a:cxn>
                <a:cxn ang="0">
                  <a:pos x="404" y="214"/>
                </a:cxn>
              </a:cxnLst>
              <a:rect l="0" t="0" r="r" b="b"/>
              <a:pathLst>
                <a:path w="404" h="429">
                  <a:moveTo>
                    <a:pt x="404" y="214"/>
                  </a:moveTo>
                  <a:cubicBezTo>
                    <a:pt x="404" y="242"/>
                    <a:pt x="395" y="273"/>
                    <a:pt x="376" y="301"/>
                  </a:cubicBezTo>
                  <a:cubicBezTo>
                    <a:pt x="376" y="301"/>
                    <a:pt x="376" y="301"/>
                    <a:pt x="376" y="302"/>
                  </a:cubicBezTo>
                  <a:cubicBezTo>
                    <a:pt x="344" y="361"/>
                    <a:pt x="297" y="393"/>
                    <a:pt x="247" y="405"/>
                  </a:cubicBezTo>
                  <a:cubicBezTo>
                    <a:pt x="154" y="429"/>
                    <a:pt x="53" y="381"/>
                    <a:pt x="35" y="311"/>
                  </a:cubicBezTo>
                  <a:cubicBezTo>
                    <a:pt x="129" y="359"/>
                    <a:pt x="153" y="276"/>
                    <a:pt x="153" y="276"/>
                  </a:cubicBezTo>
                  <a:cubicBezTo>
                    <a:pt x="0" y="267"/>
                    <a:pt x="31" y="106"/>
                    <a:pt x="31" y="106"/>
                  </a:cubicBezTo>
                  <a:cubicBezTo>
                    <a:pt x="41" y="130"/>
                    <a:pt x="56" y="132"/>
                    <a:pt x="56" y="132"/>
                  </a:cubicBezTo>
                  <a:cubicBezTo>
                    <a:pt x="56" y="132"/>
                    <a:pt x="24" y="45"/>
                    <a:pt x="85" y="0"/>
                  </a:cubicBezTo>
                  <a:cubicBezTo>
                    <a:pt x="117" y="132"/>
                    <a:pt x="202" y="124"/>
                    <a:pt x="266" y="124"/>
                  </a:cubicBezTo>
                  <a:cubicBezTo>
                    <a:pt x="266" y="124"/>
                    <a:pt x="266" y="124"/>
                    <a:pt x="266" y="124"/>
                  </a:cubicBezTo>
                  <a:cubicBezTo>
                    <a:pt x="307" y="112"/>
                    <a:pt x="349" y="118"/>
                    <a:pt x="376" y="145"/>
                  </a:cubicBezTo>
                  <a:cubicBezTo>
                    <a:pt x="394" y="163"/>
                    <a:pt x="403" y="188"/>
                    <a:pt x="404" y="214"/>
                  </a:cubicBezTo>
                  <a:close/>
                </a:path>
              </a:pathLst>
            </a:custGeom>
            <a:solidFill>
              <a:srgbClr val="FFC800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" name="Freeform 1236"/>
            <p:cNvSpPr>
              <a:spLocks noChangeArrowheads="1"/>
            </p:cNvSpPr>
            <p:nvPr userDrawn="1"/>
          </p:nvSpPr>
          <p:spPr bwMode="auto">
            <a:xfrm>
              <a:off x="413575" y="372117"/>
              <a:ext cx="217128" cy="246400"/>
            </a:xfrm>
            <a:custGeom>
              <a:avLst/>
              <a:gdLst/>
              <a:ahLst/>
              <a:cxnLst>
                <a:cxn ang="0">
                  <a:pos x="77" y="186"/>
                </a:cxn>
                <a:cxn ang="0">
                  <a:pos x="22" y="164"/>
                </a:cxn>
                <a:cxn ang="0">
                  <a:pos x="0" y="104"/>
                </a:cxn>
                <a:cxn ang="0">
                  <a:pos x="39" y="108"/>
                </a:cxn>
                <a:cxn ang="0">
                  <a:pos x="26" y="71"/>
                </a:cxn>
                <a:cxn ang="0">
                  <a:pos x="23" y="0"/>
                </a:cxn>
                <a:cxn ang="0">
                  <a:pos x="163" y="97"/>
                </a:cxn>
                <a:cxn ang="0">
                  <a:pos x="99" y="184"/>
                </a:cxn>
                <a:cxn ang="0">
                  <a:pos x="77" y="186"/>
                </a:cxn>
              </a:cxnLst>
              <a:rect l="0" t="0" r="r" b="b"/>
              <a:pathLst>
                <a:path w="163" h="186">
                  <a:moveTo>
                    <a:pt x="77" y="186"/>
                  </a:moveTo>
                  <a:cubicBezTo>
                    <a:pt x="53" y="186"/>
                    <a:pt x="33" y="178"/>
                    <a:pt x="22" y="164"/>
                  </a:cubicBezTo>
                  <a:cubicBezTo>
                    <a:pt x="8" y="146"/>
                    <a:pt x="2" y="123"/>
                    <a:pt x="0" y="10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5" y="70"/>
                    <a:pt x="12" y="33"/>
                    <a:pt x="23" y="0"/>
                  </a:cubicBezTo>
                  <a:cubicBezTo>
                    <a:pt x="61" y="90"/>
                    <a:pt x="118" y="97"/>
                    <a:pt x="163" y="97"/>
                  </a:cubicBezTo>
                  <a:cubicBezTo>
                    <a:pt x="156" y="121"/>
                    <a:pt x="135" y="177"/>
                    <a:pt x="99" y="184"/>
                  </a:cubicBezTo>
                  <a:cubicBezTo>
                    <a:pt x="92" y="185"/>
                    <a:pt x="85" y="186"/>
                    <a:pt x="77" y="186"/>
                  </a:cubicBezTo>
                  <a:close/>
                </a:path>
              </a:pathLst>
            </a:custGeom>
            <a:solidFill>
              <a:srgbClr val="F68920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2" name="Freeform 1237"/>
            <p:cNvSpPr>
              <a:spLocks noChangeArrowheads="1"/>
            </p:cNvSpPr>
            <p:nvPr userDrawn="1"/>
          </p:nvSpPr>
          <p:spPr bwMode="auto">
            <a:xfrm>
              <a:off x="650328" y="552894"/>
              <a:ext cx="229807" cy="287730"/>
            </a:xfrm>
            <a:custGeom>
              <a:avLst/>
              <a:gdLst/>
              <a:ahLst/>
              <a:cxnLst>
                <a:cxn ang="0">
                  <a:pos x="173" y="26"/>
                </a:cxn>
                <a:cxn ang="0">
                  <a:pos x="145" y="113"/>
                </a:cxn>
                <a:cxn ang="0">
                  <a:pos x="145" y="114"/>
                </a:cxn>
                <a:cxn ang="0">
                  <a:pos x="16" y="217"/>
                </a:cxn>
                <a:cxn ang="0">
                  <a:pos x="31" y="90"/>
                </a:cxn>
                <a:cxn ang="0">
                  <a:pos x="168" y="23"/>
                </a:cxn>
                <a:cxn ang="0">
                  <a:pos x="173" y="26"/>
                </a:cxn>
              </a:cxnLst>
              <a:rect l="0" t="0" r="r" b="b"/>
              <a:pathLst>
                <a:path w="173" h="217">
                  <a:moveTo>
                    <a:pt x="173" y="26"/>
                  </a:moveTo>
                  <a:cubicBezTo>
                    <a:pt x="173" y="54"/>
                    <a:pt x="164" y="85"/>
                    <a:pt x="145" y="113"/>
                  </a:cubicBezTo>
                  <a:cubicBezTo>
                    <a:pt x="145" y="113"/>
                    <a:pt x="145" y="113"/>
                    <a:pt x="145" y="114"/>
                  </a:cubicBezTo>
                  <a:cubicBezTo>
                    <a:pt x="113" y="173"/>
                    <a:pt x="66" y="205"/>
                    <a:pt x="16" y="217"/>
                  </a:cubicBezTo>
                  <a:cubicBezTo>
                    <a:pt x="0" y="185"/>
                    <a:pt x="4" y="135"/>
                    <a:pt x="31" y="90"/>
                  </a:cubicBezTo>
                  <a:cubicBezTo>
                    <a:pt x="66" y="29"/>
                    <a:pt x="128" y="0"/>
                    <a:pt x="168" y="23"/>
                  </a:cubicBezTo>
                  <a:cubicBezTo>
                    <a:pt x="170" y="24"/>
                    <a:pt x="171" y="25"/>
                    <a:pt x="173" y="26"/>
                  </a:cubicBezTo>
                  <a:close/>
                </a:path>
              </a:pathLst>
            </a:custGeom>
            <a:solidFill>
              <a:srgbClr val="F68920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3" name="Freeform 1238"/>
            <p:cNvSpPr>
              <a:spLocks noChangeArrowheads="1"/>
            </p:cNvSpPr>
            <p:nvPr userDrawn="1"/>
          </p:nvSpPr>
          <p:spPr bwMode="auto">
            <a:xfrm>
              <a:off x="901965" y="324325"/>
              <a:ext cx="77660" cy="556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9" y="4"/>
                </a:cxn>
                <a:cxn ang="0">
                  <a:pos x="10" y="42"/>
                </a:cxn>
                <a:cxn ang="0">
                  <a:pos x="0" y="0"/>
                </a:cxn>
              </a:cxnLst>
              <a:rect l="0" t="0" r="r" b="b"/>
              <a:pathLst>
                <a:path w="59" h="42">
                  <a:moveTo>
                    <a:pt x="0" y="0"/>
                  </a:moveTo>
                  <a:lnTo>
                    <a:pt x="59" y="4"/>
                  </a:lnTo>
                  <a:lnTo>
                    <a:pt x="1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920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4" name="Oval 1239"/>
            <p:cNvSpPr>
              <a:spLocks noChangeArrowheads="1"/>
            </p:cNvSpPr>
            <p:nvPr/>
          </p:nvSpPr>
          <p:spPr bwMode="auto">
            <a:xfrm>
              <a:off x="667387" y="264131"/>
              <a:ext cx="247241" cy="247989"/>
            </a:xfrm>
            <a:prstGeom prst="ellipse">
              <a:avLst/>
            </a:prstGeom>
            <a:solidFill>
              <a:srgbClr val="FFC800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Oval 1240"/>
            <p:cNvSpPr>
              <a:spLocks noChangeArrowheads="1"/>
            </p:cNvSpPr>
            <p:nvPr/>
          </p:nvSpPr>
          <p:spPr bwMode="auto">
            <a:xfrm>
              <a:off x="836464" y="309052"/>
              <a:ext cx="41207" cy="39742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6D2345B-EDD2-4185-86ED-37FB53D0595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/>
          <a:lstStyle>
            <a:lvl1pPr>
              <a:defRPr smtClean="0"/>
            </a:lvl1pPr>
          </a:lstStyle>
          <a:p>
            <a:pPr>
              <a:defRPr/>
            </a:pPr>
            <a:fld id="{AB9EEFA4-8678-4C88-9DF2-044A89ACF70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0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5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6.png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6.png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jpe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jpe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jpe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jpe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549654" y="1734244"/>
            <a:ext cx="1985159" cy="62324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队列表</a:t>
            </a:r>
            <a:r>
              <a:rPr lang="zh-CN" altLang="en-US" sz="36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</a:t>
            </a:r>
            <a:endParaRPr lang="en-US" altLang="zh-CN" sz="3600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8915400" y="5566172"/>
            <a:ext cx="825104" cy="0"/>
          </a:xfrm>
          <a:prstGeom prst="line">
            <a:avLst/>
          </a:prstGeom>
          <a:ln>
            <a:solidFill>
              <a:srgbClr val="865B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923485" y="3637360"/>
            <a:ext cx="2219325" cy="1469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矩形 67"/>
          <p:cNvSpPr/>
          <p:nvPr/>
        </p:nvSpPr>
        <p:spPr>
          <a:xfrm rot="20342484">
            <a:off x="-420291" y="3570484"/>
            <a:ext cx="183356" cy="238527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 dirty="0">
              <a:ln w="0"/>
              <a:solidFill>
                <a:srgbClr val="865B3E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188119" y="414770"/>
            <a:ext cx="5587604" cy="39241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北师版小学数学三年级下册</a:t>
            </a:r>
            <a:endParaRPr lang="zh-CN" altLang="en-US" sz="2100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57188" y="4346973"/>
            <a:ext cx="9492854" cy="796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57951" y="4165998"/>
            <a:ext cx="2737247" cy="977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49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1346598" y="1834754"/>
          <a:ext cx="2464593" cy="16990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1"/>
                <a:gridCol w="821531"/>
                <a:gridCol w="821531"/>
              </a:tblGrid>
              <a:tr h="56634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solidFill>
                            <a:srgbClr val="C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×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34300" marB="34300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8" marR="68578" marT="34300" marB="34300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8" marR="68578" marT="34300" marB="34300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6341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8" marR="68578" marT="34300" marB="34300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8" marR="68578" marT="34300" marB="34300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8" marR="68578" marT="34300" marB="34300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6341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8" marR="68578" marT="34300" marB="34300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8" marR="68578" marT="34300" marB="34300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8" marR="68578" marT="34300" marB="34300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6059092" y="820341"/>
            <a:ext cx="2621756" cy="415498"/>
            <a:chOff x="8078788" y="1092994"/>
            <a:chExt cx="3496468" cy="554834"/>
          </a:xfrm>
        </p:grpSpPr>
        <p:pic>
          <p:nvPicPr>
            <p:cNvPr id="14421" name="图片 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078788" y="1108074"/>
              <a:ext cx="3067056" cy="511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422" name="TextBox 29"/>
            <p:cNvSpPr txBox="1">
              <a:spLocks noChangeArrowheads="1"/>
            </p:cNvSpPr>
            <p:nvPr/>
          </p:nvSpPr>
          <p:spPr bwMode="auto">
            <a:xfrm>
              <a:off x="8295481" y="1092994"/>
              <a:ext cx="3279775" cy="554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100" b="1">
                  <a:latin typeface="楷体" panose="02010609060101010101" pitchFamily="49" charset="-122"/>
                  <a:ea typeface="楷体" panose="02010609060101010101" pitchFamily="49" charset="-122"/>
                </a:rPr>
                <a:t>利用格子图计算</a:t>
              </a:r>
              <a:endParaRPr lang="zh-CN" altLang="en-US" sz="2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358" name="矩形 29"/>
          <p:cNvSpPr>
            <a:spLocks noChangeArrowheads="1"/>
          </p:cNvSpPr>
          <p:nvPr/>
        </p:nvSpPr>
        <p:spPr bwMode="auto">
          <a:xfrm>
            <a:off x="3976688" y="302419"/>
            <a:ext cx="1067991" cy="439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14×12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16"/>
          <p:cNvGrpSpPr/>
          <p:nvPr/>
        </p:nvGrpSpPr>
        <p:grpSpPr bwMode="auto">
          <a:xfrm>
            <a:off x="2355057" y="1893095"/>
            <a:ext cx="507206" cy="461666"/>
            <a:chOff x="3044432" y="2130408"/>
            <a:chExt cx="676963" cy="614491"/>
          </a:xfrm>
        </p:grpSpPr>
        <p:sp>
          <p:nvSpPr>
            <p:cNvPr id="15" name="矩形 14"/>
            <p:cNvSpPr/>
            <p:nvPr/>
          </p:nvSpPr>
          <p:spPr>
            <a:xfrm>
              <a:off x="3044432" y="2130408"/>
              <a:ext cx="676963" cy="584776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4420" name="矩形 31"/>
            <p:cNvSpPr>
              <a:spLocks noChangeArrowheads="1"/>
            </p:cNvSpPr>
            <p:nvPr/>
          </p:nvSpPr>
          <p:spPr bwMode="auto">
            <a:xfrm>
              <a:off x="3044432" y="2130409"/>
              <a:ext cx="661538" cy="614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15"/>
          <p:cNvGrpSpPr/>
          <p:nvPr/>
        </p:nvGrpSpPr>
        <p:grpSpPr bwMode="auto">
          <a:xfrm>
            <a:off x="3112296" y="1893095"/>
            <a:ext cx="586577" cy="461666"/>
            <a:chOff x="4054525" y="2130407"/>
            <a:chExt cx="781845" cy="614491"/>
          </a:xfrm>
        </p:grpSpPr>
        <p:sp>
          <p:nvSpPr>
            <p:cNvPr id="36" name="矩形 35"/>
            <p:cNvSpPr/>
            <p:nvPr/>
          </p:nvSpPr>
          <p:spPr>
            <a:xfrm>
              <a:off x="4054525" y="2130407"/>
              <a:ext cx="677640" cy="584776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4418" name="矩形 32"/>
            <p:cNvSpPr>
              <a:spLocks noChangeArrowheads="1"/>
            </p:cNvSpPr>
            <p:nvPr/>
          </p:nvSpPr>
          <p:spPr bwMode="auto">
            <a:xfrm>
              <a:off x="4175721" y="2130408"/>
              <a:ext cx="660649" cy="614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 </a:t>
              </a:r>
              <a:endPara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38"/>
          <p:cNvGrpSpPr/>
          <p:nvPr/>
        </p:nvGrpSpPr>
        <p:grpSpPr bwMode="auto">
          <a:xfrm>
            <a:off x="1568054" y="2464595"/>
            <a:ext cx="507206" cy="461666"/>
            <a:chOff x="3044432" y="2130408"/>
            <a:chExt cx="676963" cy="614491"/>
          </a:xfrm>
        </p:grpSpPr>
        <p:sp>
          <p:nvSpPr>
            <p:cNvPr id="40" name="矩形 39"/>
            <p:cNvSpPr/>
            <p:nvPr/>
          </p:nvSpPr>
          <p:spPr>
            <a:xfrm>
              <a:off x="3044432" y="2130408"/>
              <a:ext cx="676963" cy="584776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4416" name="矩形 40"/>
            <p:cNvSpPr>
              <a:spLocks noChangeArrowheads="1"/>
            </p:cNvSpPr>
            <p:nvPr/>
          </p:nvSpPr>
          <p:spPr bwMode="auto">
            <a:xfrm>
              <a:off x="3044432" y="2130409"/>
              <a:ext cx="661538" cy="614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41"/>
          <p:cNvGrpSpPr/>
          <p:nvPr/>
        </p:nvGrpSpPr>
        <p:grpSpPr bwMode="auto">
          <a:xfrm>
            <a:off x="1568056" y="2999187"/>
            <a:ext cx="586576" cy="461666"/>
            <a:chOff x="4054525" y="2130407"/>
            <a:chExt cx="781845" cy="616161"/>
          </a:xfrm>
        </p:grpSpPr>
        <p:sp>
          <p:nvSpPr>
            <p:cNvPr id="43" name="矩形 42"/>
            <p:cNvSpPr/>
            <p:nvPr/>
          </p:nvSpPr>
          <p:spPr>
            <a:xfrm>
              <a:off x="4054525" y="2130407"/>
              <a:ext cx="677640" cy="584776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4414" name="矩形 43"/>
            <p:cNvSpPr>
              <a:spLocks noChangeArrowheads="1"/>
            </p:cNvSpPr>
            <p:nvPr/>
          </p:nvSpPr>
          <p:spPr bwMode="auto">
            <a:xfrm>
              <a:off x="4175720" y="2130408"/>
              <a:ext cx="660650" cy="616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 </a:t>
              </a:r>
              <a:endPara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5"/>
          <p:cNvGrpSpPr/>
          <p:nvPr/>
        </p:nvGrpSpPr>
        <p:grpSpPr bwMode="auto">
          <a:xfrm>
            <a:off x="2578894" y="1223963"/>
            <a:ext cx="857250" cy="581025"/>
            <a:chOff x="3438525" y="1631950"/>
            <a:chExt cx="1143000" cy="774700"/>
          </a:xfrm>
        </p:grpSpPr>
        <p:grpSp>
          <p:nvGrpSpPr>
            <p:cNvPr id="14407" name="组合 17"/>
            <p:cNvGrpSpPr/>
            <p:nvPr/>
          </p:nvGrpSpPr>
          <p:grpSpPr bwMode="auto">
            <a:xfrm flipV="1">
              <a:off x="3438525" y="2138363"/>
              <a:ext cx="1143000" cy="268287"/>
              <a:chOff x="3663064" y="4992417"/>
              <a:chExt cx="2579116" cy="270048"/>
            </a:xfrm>
          </p:grpSpPr>
          <p:grpSp>
            <p:nvGrpSpPr>
              <p:cNvPr id="14409" name="组合 44"/>
              <p:cNvGrpSpPr/>
              <p:nvPr/>
            </p:nvGrpSpPr>
            <p:grpSpPr bwMode="auto">
              <a:xfrm>
                <a:off x="3663064" y="4992417"/>
                <a:ext cx="2579116" cy="270048"/>
                <a:chOff x="3663064" y="4992417"/>
                <a:chExt cx="2579116" cy="270048"/>
              </a:xfrm>
            </p:grpSpPr>
            <p:cxnSp>
              <p:nvCxnSpPr>
                <p:cNvPr id="46" name="直接连接符 45"/>
                <p:cNvCxnSpPr/>
                <p:nvPr/>
              </p:nvCxnSpPr>
              <p:spPr>
                <a:xfrm>
                  <a:off x="3663064" y="5262465"/>
                  <a:ext cx="2579116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直接连接符 46"/>
                <p:cNvCxnSpPr/>
                <p:nvPr/>
              </p:nvCxnSpPr>
              <p:spPr>
                <a:xfrm flipV="1">
                  <a:off x="3663064" y="4992417"/>
                  <a:ext cx="0" cy="270048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9" name="直接连接符 48"/>
              <p:cNvCxnSpPr/>
              <p:nvPr/>
            </p:nvCxnSpPr>
            <p:spPr>
              <a:xfrm flipV="1">
                <a:off x="6242180" y="4992417"/>
                <a:ext cx="0" cy="27004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408" name="矩形 55"/>
            <p:cNvSpPr>
              <a:spLocks noChangeArrowheads="1"/>
            </p:cNvSpPr>
            <p:nvPr/>
          </p:nvSpPr>
          <p:spPr bwMode="auto">
            <a:xfrm>
              <a:off x="3703638" y="1631950"/>
              <a:ext cx="660865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4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14</a:t>
              </a:r>
              <a:endPara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6"/>
          <p:cNvGrpSpPr/>
          <p:nvPr/>
        </p:nvGrpSpPr>
        <p:grpSpPr bwMode="auto">
          <a:xfrm>
            <a:off x="669132" y="2570558"/>
            <a:ext cx="650079" cy="857250"/>
            <a:chOff x="892175" y="3427410"/>
            <a:chExt cx="866772" cy="1143000"/>
          </a:xfrm>
        </p:grpSpPr>
        <p:grpSp>
          <p:nvGrpSpPr>
            <p:cNvPr id="14401" name="组合 50"/>
            <p:cNvGrpSpPr/>
            <p:nvPr/>
          </p:nvGrpSpPr>
          <p:grpSpPr bwMode="auto">
            <a:xfrm rot="16200000" flipV="1">
              <a:off x="1053304" y="3864766"/>
              <a:ext cx="1143000" cy="268287"/>
              <a:chOff x="3663064" y="4992417"/>
              <a:chExt cx="2579116" cy="270048"/>
            </a:xfrm>
          </p:grpSpPr>
          <p:grpSp>
            <p:nvGrpSpPr>
              <p:cNvPr id="14403" name="组合 51"/>
              <p:cNvGrpSpPr/>
              <p:nvPr/>
            </p:nvGrpSpPr>
            <p:grpSpPr bwMode="auto">
              <a:xfrm>
                <a:off x="3663064" y="4992417"/>
                <a:ext cx="2579116" cy="270048"/>
                <a:chOff x="3663064" y="4992417"/>
                <a:chExt cx="2579116" cy="270048"/>
              </a:xfrm>
            </p:grpSpPr>
            <p:cxnSp>
              <p:nvCxnSpPr>
                <p:cNvPr id="54" name="直接连接符 53"/>
                <p:cNvCxnSpPr/>
                <p:nvPr/>
              </p:nvCxnSpPr>
              <p:spPr>
                <a:xfrm>
                  <a:off x="3663056" y="5262462"/>
                  <a:ext cx="2579116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接连接符 54"/>
                <p:cNvCxnSpPr/>
                <p:nvPr/>
              </p:nvCxnSpPr>
              <p:spPr>
                <a:xfrm flipV="1">
                  <a:off x="3663057" y="4992414"/>
                  <a:ext cx="0" cy="270048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3" name="直接连接符 52"/>
              <p:cNvCxnSpPr/>
              <p:nvPr/>
            </p:nvCxnSpPr>
            <p:spPr>
              <a:xfrm flipV="1">
                <a:off x="6242173" y="4992414"/>
                <a:ext cx="0" cy="27004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402" name="矩形 56"/>
            <p:cNvSpPr>
              <a:spLocks noChangeArrowheads="1"/>
            </p:cNvSpPr>
            <p:nvPr/>
          </p:nvSpPr>
          <p:spPr bwMode="auto">
            <a:xfrm>
              <a:off x="892175" y="3692525"/>
              <a:ext cx="660866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4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endPara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aphicFrame>
        <p:nvGraphicFramePr>
          <p:cNvPr id="58" name="表格 57"/>
          <p:cNvGraphicFramePr>
            <a:graphicFrameLocks noGrp="1"/>
          </p:cNvGraphicFramePr>
          <p:nvPr/>
        </p:nvGraphicFramePr>
        <p:xfrm>
          <a:off x="5393532" y="2032397"/>
          <a:ext cx="2464593" cy="1133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1"/>
                <a:gridCol w="821531"/>
                <a:gridCol w="821531"/>
              </a:tblGrid>
              <a:tr h="56673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solidFill>
                            <a:srgbClr val="C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×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34324" marB="3432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8" marR="68578" marT="34324" marB="34324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8" marR="68578" marT="34324" marB="34324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673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1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</a:t>
                      </a:r>
                      <a:endParaRPr lang="zh-CN" altLang="en-US" sz="21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34324" marB="3432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8" marR="68578" marT="34324" marB="34324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8" marR="68578" marT="34324" marB="34324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18" name="组合 58"/>
          <p:cNvGrpSpPr/>
          <p:nvPr/>
        </p:nvGrpSpPr>
        <p:grpSpPr bwMode="auto">
          <a:xfrm>
            <a:off x="6385322" y="2083594"/>
            <a:ext cx="508397" cy="471767"/>
            <a:chOff x="3044432" y="2130408"/>
            <a:chExt cx="676963" cy="628761"/>
          </a:xfrm>
        </p:grpSpPr>
        <p:sp>
          <p:nvSpPr>
            <p:cNvPr id="60" name="矩形 59"/>
            <p:cNvSpPr/>
            <p:nvPr/>
          </p:nvSpPr>
          <p:spPr>
            <a:xfrm>
              <a:off x="3044432" y="2130408"/>
              <a:ext cx="676963" cy="585544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4400" name="矩形 60"/>
            <p:cNvSpPr>
              <a:spLocks noChangeArrowheads="1"/>
            </p:cNvSpPr>
            <p:nvPr/>
          </p:nvSpPr>
          <p:spPr bwMode="auto">
            <a:xfrm>
              <a:off x="3217115" y="2143872"/>
              <a:ext cx="452942" cy="615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61"/>
          <p:cNvGrpSpPr/>
          <p:nvPr/>
        </p:nvGrpSpPr>
        <p:grpSpPr bwMode="auto">
          <a:xfrm>
            <a:off x="7142562" y="2083595"/>
            <a:ext cx="586576" cy="461666"/>
            <a:chOff x="4054525" y="2130407"/>
            <a:chExt cx="781845" cy="614491"/>
          </a:xfrm>
        </p:grpSpPr>
        <p:sp>
          <p:nvSpPr>
            <p:cNvPr id="63" name="矩形 62"/>
            <p:cNvSpPr/>
            <p:nvPr/>
          </p:nvSpPr>
          <p:spPr>
            <a:xfrm>
              <a:off x="4054525" y="2130407"/>
              <a:ext cx="677640" cy="584776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4398" name="矩形 63"/>
            <p:cNvSpPr>
              <a:spLocks noChangeArrowheads="1"/>
            </p:cNvSpPr>
            <p:nvPr/>
          </p:nvSpPr>
          <p:spPr bwMode="auto">
            <a:xfrm>
              <a:off x="4175720" y="2130408"/>
              <a:ext cx="660650" cy="614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 </a:t>
              </a:r>
              <a:endPara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7"/>
          <p:cNvGrpSpPr/>
          <p:nvPr/>
        </p:nvGrpSpPr>
        <p:grpSpPr bwMode="auto">
          <a:xfrm>
            <a:off x="6610350" y="1382316"/>
            <a:ext cx="856060" cy="613172"/>
            <a:chOff x="8813800" y="1843424"/>
            <a:chExt cx="1141413" cy="817455"/>
          </a:xfrm>
        </p:grpSpPr>
        <p:grpSp>
          <p:nvGrpSpPr>
            <p:cNvPr id="14391" name="组合 64"/>
            <p:cNvGrpSpPr/>
            <p:nvPr/>
          </p:nvGrpSpPr>
          <p:grpSpPr bwMode="auto">
            <a:xfrm flipV="1">
              <a:off x="8813800" y="2392592"/>
              <a:ext cx="1141413" cy="268287"/>
              <a:chOff x="3663064" y="4992417"/>
              <a:chExt cx="2579116" cy="270048"/>
            </a:xfrm>
          </p:grpSpPr>
          <p:grpSp>
            <p:nvGrpSpPr>
              <p:cNvPr id="14393" name="组合 65"/>
              <p:cNvGrpSpPr/>
              <p:nvPr/>
            </p:nvGrpSpPr>
            <p:grpSpPr bwMode="auto">
              <a:xfrm>
                <a:off x="3663064" y="4992417"/>
                <a:ext cx="2579116" cy="270048"/>
                <a:chOff x="3663064" y="4992417"/>
                <a:chExt cx="2579116" cy="270048"/>
              </a:xfrm>
            </p:grpSpPr>
            <p:cxnSp>
              <p:nvCxnSpPr>
                <p:cNvPr id="68" name="直接连接符 67"/>
                <p:cNvCxnSpPr/>
                <p:nvPr/>
              </p:nvCxnSpPr>
              <p:spPr>
                <a:xfrm>
                  <a:off x="3663064" y="5262430"/>
                  <a:ext cx="2579116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直接连接符 68"/>
                <p:cNvCxnSpPr/>
                <p:nvPr/>
              </p:nvCxnSpPr>
              <p:spPr>
                <a:xfrm flipV="1">
                  <a:off x="3663064" y="4992417"/>
                  <a:ext cx="0" cy="270013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67" name="直接连接符 66"/>
              <p:cNvCxnSpPr/>
              <p:nvPr/>
            </p:nvCxnSpPr>
            <p:spPr>
              <a:xfrm flipV="1">
                <a:off x="6242180" y="4992417"/>
                <a:ext cx="0" cy="27001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392" name="矩形 69"/>
            <p:cNvSpPr>
              <a:spLocks noChangeArrowheads="1"/>
            </p:cNvSpPr>
            <p:nvPr/>
          </p:nvSpPr>
          <p:spPr bwMode="auto">
            <a:xfrm>
              <a:off x="9059864" y="1843424"/>
              <a:ext cx="660865" cy="615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4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14</a:t>
              </a:r>
              <a:endPara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3841" name="矩形 70"/>
          <p:cNvSpPr>
            <a:spLocks noChangeArrowheads="1"/>
          </p:cNvSpPr>
          <p:nvPr/>
        </p:nvSpPr>
        <p:spPr bwMode="auto">
          <a:xfrm>
            <a:off x="6401991" y="2655094"/>
            <a:ext cx="447675" cy="439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84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842" name="矩形 71"/>
          <p:cNvSpPr>
            <a:spLocks noChangeArrowheads="1"/>
          </p:cNvSpPr>
          <p:nvPr/>
        </p:nvSpPr>
        <p:spPr bwMode="auto">
          <a:xfrm>
            <a:off x="7172325" y="2667000"/>
            <a:ext cx="448866" cy="439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84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843" name="矩形 72"/>
          <p:cNvSpPr>
            <a:spLocks noChangeArrowheads="1"/>
          </p:cNvSpPr>
          <p:nvPr/>
        </p:nvSpPr>
        <p:spPr bwMode="auto">
          <a:xfrm>
            <a:off x="2258616" y="2464594"/>
            <a:ext cx="603647" cy="439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844" name="矩形 73"/>
          <p:cNvSpPr>
            <a:spLocks noChangeArrowheads="1"/>
          </p:cNvSpPr>
          <p:nvPr/>
        </p:nvSpPr>
        <p:spPr bwMode="auto">
          <a:xfrm>
            <a:off x="3111104" y="2464594"/>
            <a:ext cx="448865" cy="439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845" name="矩形 74"/>
          <p:cNvSpPr>
            <a:spLocks noChangeArrowheads="1"/>
          </p:cNvSpPr>
          <p:nvPr/>
        </p:nvSpPr>
        <p:spPr bwMode="auto">
          <a:xfrm>
            <a:off x="2258617" y="3022997"/>
            <a:ext cx="44886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846" name="矩形 75"/>
          <p:cNvSpPr>
            <a:spLocks noChangeArrowheads="1"/>
          </p:cNvSpPr>
          <p:nvPr/>
        </p:nvSpPr>
        <p:spPr bwMode="auto">
          <a:xfrm>
            <a:off x="3180160" y="3036094"/>
            <a:ext cx="294084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76"/>
          <p:cNvSpPr>
            <a:spLocks noChangeArrowheads="1"/>
          </p:cNvSpPr>
          <p:nvPr/>
        </p:nvSpPr>
        <p:spPr bwMode="auto">
          <a:xfrm>
            <a:off x="1250157" y="3951685"/>
            <a:ext cx="246578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100+40+20+8=168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77"/>
          <p:cNvSpPr>
            <a:spLocks noChangeArrowheads="1"/>
          </p:cNvSpPr>
          <p:nvPr/>
        </p:nvSpPr>
        <p:spPr bwMode="auto">
          <a:xfrm>
            <a:off x="5917406" y="3919538"/>
            <a:ext cx="1534716" cy="439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84+84=168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矩形 39"/>
          <p:cNvSpPr>
            <a:spLocks noChangeArrowheads="1"/>
          </p:cNvSpPr>
          <p:nvPr/>
        </p:nvSpPr>
        <p:spPr bwMode="auto">
          <a:xfrm>
            <a:off x="4913710" y="314325"/>
            <a:ext cx="75842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=168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3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3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3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3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41" grpId="0"/>
      <p:bldP spid="33842" grpId="0"/>
      <p:bldP spid="33843" grpId="0"/>
      <p:bldP spid="33844" grpId="0"/>
      <p:bldP spid="33845" grpId="0"/>
      <p:bldP spid="33846" grpId="0"/>
      <p:bldP spid="3" grpId="0"/>
      <p:bldP spid="4" grpId="0"/>
      <p:bldP spid="5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3" name="TextBox 29"/>
          <p:cNvSpPr txBox="1">
            <a:spLocks noChangeArrowheads="1"/>
          </p:cNvSpPr>
          <p:nvPr/>
        </p:nvSpPr>
        <p:spPr bwMode="auto">
          <a:xfrm>
            <a:off x="727472" y="765572"/>
            <a:ext cx="7653338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例</a:t>
            </a:r>
            <a:r>
              <a:rPr lang="en-US" altLang="zh-CN" sz="21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 学校举行队列表演，一共有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行，每行有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人。有多少人参加队列表演？圈一圈，算一算。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29"/>
          <p:cNvSpPr txBox="1">
            <a:spLocks noChangeArrowheads="1"/>
          </p:cNvSpPr>
          <p:nvPr/>
        </p:nvSpPr>
        <p:spPr bwMode="auto">
          <a:xfrm>
            <a:off x="3545681" y="2375298"/>
            <a:ext cx="2719388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14×12=168</a:t>
            </a:r>
            <a:r>
              <a:rPr lang="zh-CN" altLang="en-US" sz="21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sz="21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29"/>
          <p:cNvSpPr txBox="1">
            <a:spLocks noChangeArrowheads="1"/>
          </p:cNvSpPr>
          <p:nvPr/>
        </p:nvSpPr>
        <p:spPr bwMode="auto">
          <a:xfrm>
            <a:off x="2980135" y="3119438"/>
            <a:ext cx="385048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答：有</a:t>
            </a: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168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人参加队列表演。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7" name="TextBox 29"/>
          <p:cNvSpPr txBox="1">
            <a:spLocks noChangeArrowheads="1"/>
          </p:cNvSpPr>
          <p:nvPr/>
        </p:nvSpPr>
        <p:spPr bwMode="auto">
          <a:xfrm>
            <a:off x="727472" y="765573"/>
            <a:ext cx="3981450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例</a:t>
            </a:r>
            <a:r>
              <a:rPr lang="en-US" altLang="zh-CN" sz="21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1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算一算。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8" name="TextBox 35"/>
          <p:cNvSpPr txBox="1">
            <a:spLocks noChangeArrowheads="1"/>
          </p:cNvSpPr>
          <p:nvPr/>
        </p:nvSpPr>
        <p:spPr bwMode="auto">
          <a:xfrm>
            <a:off x="2699148" y="1521619"/>
            <a:ext cx="134421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15×11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9" name="TextBox 36"/>
          <p:cNvSpPr txBox="1">
            <a:spLocks noChangeArrowheads="1"/>
          </p:cNvSpPr>
          <p:nvPr/>
        </p:nvSpPr>
        <p:spPr bwMode="auto">
          <a:xfrm>
            <a:off x="5610225" y="1521619"/>
            <a:ext cx="1344216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23×12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367588" y="3633788"/>
            <a:ext cx="781050" cy="873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6"/>
          <p:cNvGrpSpPr/>
          <p:nvPr/>
        </p:nvGrpSpPr>
        <p:grpSpPr bwMode="auto">
          <a:xfrm>
            <a:off x="4923235" y="3112294"/>
            <a:ext cx="1791890" cy="887016"/>
            <a:chOff x="4334935" y="995943"/>
            <a:chExt cx="2390073" cy="1181357"/>
          </a:xfrm>
        </p:grpSpPr>
        <p:sp>
          <p:nvSpPr>
            <p:cNvPr id="8" name="思想气泡: 云 7"/>
            <p:cNvSpPr/>
            <p:nvPr/>
          </p:nvSpPr>
          <p:spPr>
            <a:xfrm>
              <a:off x="4334935" y="995943"/>
              <a:ext cx="2293200" cy="1181357"/>
            </a:xfrm>
            <a:prstGeom prst="cloudCallout">
              <a:avLst>
                <a:gd name="adj1" fmla="val 78014"/>
                <a:gd name="adj2" fmla="val 6940"/>
              </a:avLst>
            </a:prstGeom>
            <a:solidFill>
              <a:srgbClr val="FBEBD8"/>
            </a:solidFill>
            <a:ln w="19050">
              <a:solidFill>
                <a:srgbClr val="FAAE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393" name="TextBox 29"/>
            <p:cNvSpPr txBox="1">
              <a:spLocks noChangeArrowheads="1"/>
            </p:cNvSpPr>
            <p:nvPr/>
          </p:nvSpPr>
          <p:spPr bwMode="auto">
            <a:xfrm>
              <a:off x="4431906" y="1134351"/>
              <a:ext cx="2293102" cy="860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你会用格子图计算吗？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1" name="TextBox 35"/>
          <p:cNvSpPr txBox="1">
            <a:spLocks noChangeArrowheads="1"/>
          </p:cNvSpPr>
          <p:nvPr/>
        </p:nvSpPr>
        <p:spPr bwMode="auto">
          <a:xfrm>
            <a:off x="3798094" y="435769"/>
            <a:ext cx="1344216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15×11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448991" y="1959769"/>
          <a:ext cx="2464593" cy="16990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1"/>
                <a:gridCol w="821531"/>
                <a:gridCol w="821531"/>
              </a:tblGrid>
              <a:tr h="56634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solidFill>
                            <a:srgbClr val="C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×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34300" marB="34300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8" marR="68578" marT="34300" marB="34300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8" marR="68578" marT="34300" marB="34300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6341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8" marR="68578" marT="34300" marB="34300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8" marR="68578" marT="34300" marB="34300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8" marR="68578" marT="34300" marB="34300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6341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8" marR="68578" marT="34300" marB="34300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8" marR="68578" marT="34300" marB="34300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8" marR="68578" marT="34300" marB="34300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3" name="组合 6"/>
          <p:cNvGrpSpPr/>
          <p:nvPr/>
        </p:nvGrpSpPr>
        <p:grpSpPr bwMode="auto">
          <a:xfrm>
            <a:off x="2456260" y="2019300"/>
            <a:ext cx="508397" cy="438150"/>
            <a:chOff x="3044432" y="2130408"/>
            <a:chExt cx="676963" cy="584775"/>
          </a:xfrm>
        </p:grpSpPr>
        <p:sp>
          <p:nvSpPr>
            <p:cNvPr id="8" name="矩形 7"/>
            <p:cNvSpPr/>
            <p:nvPr/>
          </p:nvSpPr>
          <p:spPr>
            <a:xfrm>
              <a:off x="3044432" y="2130408"/>
              <a:ext cx="676963" cy="58477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2100"/>
            </a:p>
          </p:txBody>
        </p:sp>
        <p:sp>
          <p:nvSpPr>
            <p:cNvPr id="17464" name="矩形 8"/>
            <p:cNvSpPr>
              <a:spLocks noChangeArrowheads="1"/>
            </p:cNvSpPr>
            <p:nvPr/>
          </p:nvSpPr>
          <p:spPr bwMode="auto">
            <a:xfrm>
              <a:off x="3044432" y="2130409"/>
              <a:ext cx="608759" cy="554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1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zh-CN" altLang="en-US" sz="21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9"/>
          <p:cNvGrpSpPr/>
          <p:nvPr/>
        </p:nvGrpSpPr>
        <p:grpSpPr bwMode="auto">
          <a:xfrm>
            <a:off x="3214688" y="2019300"/>
            <a:ext cx="566718" cy="438150"/>
            <a:chOff x="4054525" y="2130407"/>
            <a:chExt cx="756765" cy="584775"/>
          </a:xfrm>
        </p:grpSpPr>
        <p:sp>
          <p:nvSpPr>
            <p:cNvPr id="11" name="矩形 10"/>
            <p:cNvSpPr/>
            <p:nvPr/>
          </p:nvSpPr>
          <p:spPr>
            <a:xfrm>
              <a:off x="4054525" y="2130407"/>
              <a:ext cx="677296" cy="58477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2100"/>
            </a:p>
          </p:txBody>
        </p:sp>
        <p:sp>
          <p:nvSpPr>
            <p:cNvPr id="17462" name="矩形 11"/>
            <p:cNvSpPr>
              <a:spLocks noChangeArrowheads="1"/>
            </p:cNvSpPr>
            <p:nvPr/>
          </p:nvSpPr>
          <p:spPr bwMode="auto">
            <a:xfrm>
              <a:off x="4200802" y="2130408"/>
              <a:ext cx="610488" cy="554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1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 </a:t>
              </a:r>
              <a:endParaRPr lang="zh-CN" altLang="en-US" sz="21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12"/>
          <p:cNvGrpSpPr/>
          <p:nvPr/>
        </p:nvGrpSpPr>
        <p:grpSpPr bwMode="auto">
          <a:xfrm>
            <a:off x="1670450" y="2589610"/>
            <a:ext cx="515744" cy="439340"/>
            <a:chOff x="3044432" y="2130408"/>
            <a:chExt cx="688358" cy="584775"/>
          </a:xfrm>
        </p:grpSpPr>
        <p:sp>
          <p:nvSpPr>
            <p:cNvPr id="14" name="矩形 13"/>
            <p:cNvSpPr/>
            <p:nvPr/>
          </p:nvSpPr>
          <p:spPr>
            <a:xfrm>
              <a:off x="3044432" y="2130408"/>
              <a:ext cx="676963" cy="58477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2100"/>
            </a:p>
          </p:txBody>
        </p:sp>
        <p:sp>
          <p:nvSpPr>
            <p:cNvPr id="17460" name="矩形 14"/>
            <p:cNvSpPr>
              <a:spLocks noChangeArrowheads="1"/>
            </p:cNvSpPr>
            <p:nvPr/>
          </p:nvSpPr>
          <p:spPr bwMode="auto">
            <a:xfrm>
              <a:off x="3122602" y="2142113"/>
              <a:ext cx="610188" cy="553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1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zh-CN" altLang="en-US" sz="21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15"/>
          <p:cNvGrpSpPr/>
          <p:nvPr/>
        </p:nvGrpSpPr>
        <p:grpSpPr bwMode="auto">
          <a:xfrm>
            <a:off x="1670447" y="3124200"/>
            <a:ext cx="566718" cy="438150"/>
            <a:chOff x="4054525" y="2130407"/>
            <a:chExt cx="756765" cy="584775"/>
          </a:xfrm>
        </p:grpSpPr>
        <p:sp>
          <p:nvSpPr>
            <p:cNvPr id="17" name="矩形 16"/>
            <p:cNvSpPr/>
            <p:nvPr/>
          </p:nvSpPr>
          <p:spPr>
            <a:xfrm>
              <a:off x="4054525" y="2130407"/>
              <a:ext cx="677296" cy="58477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2100"/>
            </a:p>
          </p:txBody>
        </p:sp>
        <p:sp>
          <p:nvSpPr>
            <p:cNvPr id="17458" name="矩形 17"/>
            <p:cNvSpPr>
              <a:spLocks noChangeArrowheads="1"/>
            </p:cNvSpPr>
            <p:nvPr/>
          </p:nvSpPr>
          <p:spPr bwMode="auto">
            <a:xfrm>
              <a:off x="4200802" y="2130408"/>
              <a:ext cx="610488" cy="554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1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 </a:t>
              </a:r>
              <a:endParaRPr lang="zh-CN" altLang="en-US" sz="21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3"/>
          <p:cNvGrpSpPr/>
          <p:nvPr/>
        </p:nvGrpSpPr>
        <p:grpSpPr bwMode="auto">
          <a:xfrm>
            <a:off x="2681288" y="1371601"/>
            <a:ext cx="856060" cy="583406"/>
            <a:chOff x="3481226" y="1557338"/>
            <a:chExt cx="1142102" cy="777024"/>
          </a:xfrm>
        </p:grpSpPr>
        <p:grpSp>
          <p:nvGrpSpPr>
            <p:cNvPr id="17451" name="组合 18"/>
            <p:cNvGrpSpPr/>
            <p:nvPr/>
          </p:nvGrpSpPr>
          <p:grpSpPr bwMode="auto">
            <a:xfrm flipV="1">
              <a:off x="3481226" y="2065180"/>
              <a:ext cx="1142102" cy="269182"/>
              <a:chOff x="3663064" y="4992417"/>
              <a:chExt cx="2579116" cy="270048"/>
            </a:xfrm>
          </p:grpSpPr>
          <p:grpSp>
            <p:nvGrpSpPr>
              <p:cNvPr id="17453" name="组合 19"/>
              <p:cNvGrpSpPr/>
              <p:nvPr/>
            </p:nvGrpSpPr>
            <p:grpSpPr bwMode="auto">
              <a:xfrm>
                <a:off x="3663064" y="4992417"/>
                <a:ext cx="2579116" cy="270048"/>
                <a:chOff x="3663064" y="4992417"/>
                <a:chExt cx="2579116" cy="270048"/>
              </a:xfrm>
            </p:grpSpPr>
            <p:cxnSp>
              <p:nvCxnSpPr>
                <p:cNvPr id="22" name="直接连接符 21"/>
                <p:cNvCxnSpPr/>
                <p:nvPr/>
              </p:nvCxnSpPr>
              <p:spPr>
                <a:xfrm>
                  <a:off x="3663064" y="5262864"/>
                  <a:ext cx="2579116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/>
                <p:cNvCxnSpPr/>
                <p:nvPr/>
              </p:nvCxnSpPr>
              <p:spPr>
                <a:xfrm flipV="1">
                  <a:off x="3663064" y="4992417"/>
                  <a:ext cx="0" cy="270447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1" name="直接连接符 20"/>
              <p:cNvCxnSpPr/>
              <p:nvPr/>
            </p:nvCxnSpPr>
            <p:spPr>
              <a:xfrm flipV="1">
                <a:off x="6242180" y="4992417"/>
                <a:ext cx="0" cy="270447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452" name="矩形 28"/>
            <p:cNvSpPr>
              <a:spLocks noChangeArrowheads="1"/>
            </p:cNvSpPr>
            <p:nvPr/>
          </p:nvSpPr>
          <p:spPr bwMode="auto">
            <a:xfrm>
              <a:off x="3746357" y="1557338"/>
              <a:ext cx="609936" cy="553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1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15</a:t>
              </a:r>
              <a:endParaRPr lang="zh-CN" altLang="en-US" sz="21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6"/>
          <p:cNvGrpSpPr/>
          <p:nvPr/>
        </p:nvGrpSpPr>
        <p:grpSpPr bwMode="auto">
          <a:xfrm>
            <a:off x="771526" y="2695575"/>
            <a:ext cx="650081" cy="857250"/>
            <a:chOff x="935038" y="3352800"/>
            <a:chExt cx="866775" cy="1143000"/>
          </a:xfrm>
        </p:grpSpPr>
        <p:grpSp>
          <p:nvGrpSpPr>
            <p:cNvPr id="17445" name="组合 23"/>
            <p:cNvGrpSpPr/>
            <p:nvPr/>
          </p:nvGrpSpPr>
          <p:grpSpPr bwMode="auto">
            <a:xfrm rot="16200000" flipV="1">
              <a:off x="1096169" y="3790156"/>
              <a:ext cx="1143000" cy="268288"/>
              <a:chOff x="3663064" y="4992417"/>
              <a:chExt cx="2579116" cy="270048"/>
            </a:xfrm>
          </p:grpSpPr>
          <p:grpSp>
            <p:nvGrpSpPr>
              <p:cNvPr id="17447" name="组合 24"/>
              <p:cNvGrpSpPr/>
              <p:nvPr/>
            </p:nvGrpSpPr>
            <p:grpSpPr bwMode="auto">
              <a:xfrm>
                <a:off x="3663064" y="4992417"/>
                <a:ext cx="2579116" cy="270048"/>
                <a:chOff x="3663064" y="4992417"/>
                <a:chExt cx="2579116" cy="270048"/>
              </a:xfrm>
            </p:grpSpPr>
            <p:cxnSp>
              <p:nvCxnSpPr>
                <p:cNvPr id="27" name="直接连接符 26"/>
                <p:cNvCxnSpPr/>
                <p:nvPr/>
              </p:nvCxnSpPr>
              <p:spPr>
                <a:xfrm>
                  <a:off x="3663064" y="5262464"/>
                  <a:ext cx="2579116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/>
                <p:cNvCxnSpPr/>
                <p:nvPr/>
              </p:nvCxnSpPr>
              <p:spPr>
                <a:xfrm flipV="1">
                  <a:off x="3663065" y="4992416"/>
                  <a:ext cx="0" cy="270047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6" name="直接连接符 25"/>
              <p:cNvCxnSpPr/>
              <p:nvPr/>
            </p:nvCxnSpPr>
            <p:spPr>
              <a:xfrm flipV="1">
                <a:off x="6242181" y="4992416"/>
                <a:ext cx="0" cy="270047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446" name="矩形 29"/>
            <p:cNvSpPr>
              <a:spLocks noChangeArrowheads="1"/>
            </p:cNvSpPr>
            <p:nvPr/>
          </p:nvSpPr>
          <p:spPr bwMode="auto">
            <a:xfrm>
              <a:off x="935038" y="3617913"/>
              <a:ext cx="609568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1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11</a:t>
              </a:r>
              <a:endParaRPr lang="zh-CN" altLang="en-US" sz="21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9965" name="矩形 45"/>
          <p:cNvSpPr>
            <a:spLocks noChangeArrowheads="1"/>
          </p:cNvSpPr>
          <p:nvPr/>
        </p:nvSpPr>
        <p:spPr bwMode="auto">
          <a:xfrm>
            <a:off x="2361010" y="2589610"/>
            <a:ext cx="545306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en-US" altLang="zh-CN" sz="21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21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966" name="矩形 46"/>
          <p:cNvSpPr>
            <a:spLocks noChangeArrowheads="1"/>
          </p:cNvSpPr>
          <p:nvPr/>
        </p:nvSpPr>
        <p:spPr bwMode="auto">
          <a:xfrm>
            <a:off x="3213498" y="2589610"/>
            <a:ext cx="410765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en-US" altLang="zh-CN" sz="21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endParaRPr lang="zh-CN" altLang="en-US" sz="21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967" name="矩形 47"/>
          <p:cNvSpPr>
            <a:spLocks noChangeArrowheads="1"/>
          </p:cNvSpPr>
          <p:nvPr/>
        </p:nvSpPr>
        <p:spPr bwMode="auto">
          <a:xfrm>
            <a:off x="2361010" y="3148012"/>
            <a:ext cx="409575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en-US" altLang="zh-CN" sz="21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1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968" name="矩形 48"/>
          <p:cNvSpPr>
            <a:spLocks noChangeArrowheads="1"/>
          </p:cNvSpPr>
          <p:nvPr/>
        </p:nvSpPr>
        <p:spPr bwMode="auto">
          <a:xfrm>
            <a:off x="3282554" y="3161110"/>
            <a:ext cx="273844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en-US" altLang="zh-CN" sz="21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1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969" name="矩形 49"/>
          <p:cNvSpPr>
            <a:spLocks noChangeArrowheads="1"/>
          </p:cNvSpPr>
          <p:nvPr/>
        </p:nvSpPr>
        <p:spPr bwMode="auto">
          <a:xfrm>
            <a:off x="4572000" y="2533650"/>
            <a:ext cx="2464594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100+50+10+5=165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4"/>
          <p:cNvGrpSpPr/>
          <p:nvPr/>
        </p:nvGrpSpPr>
        <p:grpSpPr bwMode="auto">
          <a:xfrm>
            <a:off x="6965157" y="920353"/>
            <a:ext cx="1041797" cy="1137047"/>
            <a:chOff x="9037505" y="1091667"/>
            <a:chExt cx="1388539" cy="1515457"/>
          </a:xfrm>
        </p:grpSpPr>
        <p:pic>
          <p:nvPicPr>
            <p:cNvPr id="17443" name="图片 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037505" y="1091667"/>
              <a:ext cx="1388539" cy="1515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44" name="矩形 49"/>
            <p:cNvSpPr>
              <a:spLocks noChangeArrowheads="1"/>
            </p:cNvSpPr>
            <p:nvPr/>
          </p:nvSpPr>
          <p:spPr bwMode="auto">
            <a:xfrm>
              <a:off x="9037505" y="1387730"/>
              <a:ext cx="1175521" cy="492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算法一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1" name="TextBox 35"/>
          <p:cNvSpPr txBox="1">
            <a:spLocks noChangeArrowheads="1"/>
          </p:cNvSpPr>
          <p:nvPr/>
        </p:nvSpPr>
        <p:spPr bwMode="auto">
          <a:xfrm>
            <a:off x="4768454" y="435769"/>
            <a:ext cx="134421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=165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9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9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9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65" grpId="0"/>
      <p:bldP spid="39966" grpId="0"/>
      <p:bldP spid="39967" grpId="0"/>
      <p:bldP spid="39968" grpId="0"/>
      <p:bldP spid="39969" grpId="0"/>
      <p:bldP spid="4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35"/>
          <p:cNvSpPr txBox="1">
            <a:spLocks noChangeArrowheads="1"/>
          </p:cNvSpPr>
          <p:nvPr/>
        </p:nvSpPr>
        <p:spPr bwMode="auto">
          <a:xfrm>
            <a:off x="3798094" y="435769"/>
            <a:ext cx="1344216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15×11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1" name="表格 30"/>
          <p:cNvGraphicFramePr>
            <a:graphicFrameLocks noGrp="1"/>
          </p:cNvGraphicFramePr>
          <p:nvPr/>
        </p:nvGraphicFramePr>
        <p:xfrm>
          <a:off x="1146573" y="1439466"/>
          <a:ext cx="2464593" cy="1132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1"/>
                <a:gridCol w="821531"/>
                <a:gridCol w="821531"/>
              </a:tblGrid>
              <a:tr h="56614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solidFill>
                            <a:srgbClr val="C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×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34288" marB="34288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8" marR="68578" marT="34288" marB="34288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8" marR="68578" marT="34288" marB="34288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614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1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endParaRPr lang="zh-CN" altLang="en-US" sz="21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34288" marB="34288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8" marR="68578" marT="34288" marB="34288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8" marR="68578" marT="34288" marB="34288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3" name="组合 31"/>
          <p:cNvGrpSpPr/>
          <p:nvPr/>
        </p:nvGrpSpPr>
        <p:grpSpPr bwMode="auto">
          <a:xfrm>
            <a:off x="2138364" y="1490662"/>
            <a:ext cx="522857" cy="480142"/>
            <a:chOff x="3044432" y="2130408"/>
            <a:chExt cx="697852" cy="639985"/>
          </a:xfrm>
        </p:grpSpPr>
        <p:sp>
          <p:nvSpPr>
            <p:cNvPr id="33" name="矩形 32"/>
            <p:cNvSpPr/>
            <p:nvPr/>
          </p:nvSpPr>
          <p:spPr>
            <a:xfrm>
              <a:off x="3044432" y="2130408"/>
              <a:ext cx="676963" cy="584013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8502" name="矩形 33"/>
            <p:cNvSpPr>
              <a:spLocks noChangeArrowheads="1"/>
            </p:cNvSpPr>
            <p:nvPr/>
          </p:nvSpPr>
          <p:spPr bwMode="auto">
            <a:xfrm>
              <a:off x="3080746" y="2155037"/>
              <a:ext cx="661538" cy="615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4"/>
          <p:cNvGrpSpPr/>
          <p:nvPr/>
        </p:nvGrpSpPr>
        <p:grpSpPr bwMode="auto">
          <a:xfrm>
            <a:off x="2895602" y="1490665"/>
            <a:ext cx="586577" cy="461666"/>
            <a:chOff x="4054525" y="2130407"/>
            <a:chExt cx="781845" cy="616161"/>
          </a:xfrm>
        </p:grpSpPr>
        <p:sp>
          <p:nvSpPr>
            <p:cNvPr id="36" name="矩形 35"/>
            <p:cNvSpPr/>
            <p:nvPr/>
          </p:nvSpPr>
          <p:spPr>
            <a:xfrm>
              <a:off x="4054525" y="2130407"/>
              <a:ext cx="677640" cy="584776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8500" name="矩形 36"/>
            <p:cNvSpPr>
              <a:spLocks noChangeArrowheads="1"/>
            </p:cNvSpPr>
            <p:nvPr/>
          </p:nvSpPr>
          <p:spPr bwMode="auto">
            <a:xfrm>
              <a:off x="4175721" y="2130408"/>
              <a:ext cx="660649" cy="616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 </a:t>
              </a:r>
              <a:endPara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2"/>
          <p:cNvGrpSpPr/>
          <p:nvPr/>
        </p:nvGrpSpPr>
        <p:grpSpPr bwMode="auto">
          <a:xfrm>
            <a:off x="2362200" y="796529"/>
            <a:ext cx="857250" cy="606028"/>
            <a:chOff x="3149600" y="1062038"/>
            <a:chExt cx="1143000" cy="808037"/>
          </a:xfrm>
        </p:grpSpPr>
        <p:grpSp>
          <p:nvGrpSpPr>
            <p:cNvPr id="18493" name="组合 37"/>
            <p:cNvGrpSpPr/>
            <p:nvPr/>
          </p:nvGrpSpPr>
          <p:grpSpPr bwMode="auto">
            <a:xfrm flipV="1">
              <a:off x="3149600" y="1600200"/>
              <a:ext cx="1143000" cy="269875"/>
              <a:chOff x="3663064" y="4992417"/>
              <a:chExt cx="2579116" cy="270048"/>
            </a:xfrm>
          </p:grpSpPr>
          <p:grpSp>
            <p:nvGrpSpPr>
              <p:cNvPr id="18495" name="组合 38"/>
              <p:cNvGrpSpPr/>
              <p:nvPr/>
            </p:nvGrpSpPr>
            <p:grpSpPr bwMode="auto">
              <a:xfrm>
                <a:off x="3663064" y="4992417"/>
                <a:ext cx="2579116" cy="270048"/>
                <a:chOff x="3663064" y="4992417"/>
                <a:chExt cx="2579116" cy="270048"/>
              </a:xfrm>
            </p:grpSpPr>
            <p:cxnSp>
              <p:nvCxnSpPr>
                <p:cNvPr id="41" name="直接连接符 40"/>
                <p:cNvCxnSpPr/>
                <p:nvPr/>
              </p:nvCxnSpPr>
              <p:spPr>
                <a:xfrm>
                  <a:off x="3663064" y="5262465"/>
                  <a:ext cx="2579116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41"/>
                <p:cNvCxnSpPr/>
                <p:nvPr/>
              </p:nvCxnSpPr>
              <p:spPr>
                <a:xfrm flipV="1">
                  <a:off x="3663064" y="4992417"/>
                  <a:ext cx="0" cy="270048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0" name="直接连接符 39"/>
              <p:cNvCxnSpPr/>
              <p:nvPr/>
            </p:nvCxnSpPr>
            <p:spPr>
              <a:xfrm flipV="1">
                <a:off x="6242180" y="4992417"/>
                <a:ext cx="0" cy="27004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494" name="矩形 42"/>
            <p:cNvSpPr>
              <a:spLocks noChangeArrowheads="1"/>
            </p:cNvSpPr>
            <p:nvPr/>
          </p:nvSpPr>
          <p:spPr bwMode="auto">
            <a:xfrm>
              <a:off x="3414713" y="1062038"/>
              <a:ext cx="609568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1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11</a:t>
              </a:r>
              <a:endParaRPr lang="zh-CN" altLang="en-US" sz="21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2006" name="矩形 43"/>
          <p:cNvSpPr>
            <a:spLocks noChangeArrowheads="1"/>
          </p:cNvSpPr>
          <p:nvPr/>
        </p:nvSpPr>
        <p:spPr bwMode="auto">
          <a:xfrm>
            <a:off x="2084785" y="2077642"/>
            <a:ext cx="546497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en-US" altLang="zh-CN" sz="21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endParaRPr lang="zh-CN" altLang="en-US" sz="21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007" name="矩形 44"/>
          <p:cNvSpPr>
            <a:spLocks noChangeArrowheads="1"/>
          </p:cNvSpPr>
          <p:nvPr/>
        </p:nvSpPr>
        <p:spPr bwMode="auto">
          <a:xfrm>
            <a:off x="2993231" y="2074069"/>
            <a:ext cx="410766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en-US" altLang="zh-CN" sz="21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zh-CN" altLang="en-US" sz="21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0" name="表格 49"/>
          <p:cNvGraphicFramePr>
            <a:graphicFrameLocks noGrp="1"/>
          </p:cNvGraphicFramePr>
          <p:nvPr/>
        </p:nvGraphicFramePr>
        <p:xfrm>
          <a:off x="1146573" y="3313510"/>
          <a:ext cx="2464593" cy="1132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1"/>
                <a:gridCol w="821531"/>
                <a:gridCol w="821531"/>
              </a:tblGrid>
              <a:tr h="56614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solidFill>
                            <a:srgbClr val="C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×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34288" marB="34288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8" marR="68578" marT="34288" marB="34288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8" marR="68578" marT="34288" marB="34288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614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1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11</a:t>
                      </a:r>
                      <a:endParaRPr lang="zh-CN" altLang="en-US" sz="21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34288" marB="34288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8" marR="68578" marT="34288" marB="34288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8" marR="68578" marT="34288" marB="34288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8" name="组合 50"/>
          <p:cNvGrpSpPr/>
          <p:nvPr/>
        </p:nvGrpSpPr>
        <p:grpSpPr bwMode="auto">
          <a:xfrm>
            <a:off x="2138363" y="3364706"/>
            <a:ext cx="547563" cy="471199"/>
            <a:chOff x="3044432" y="2130408"/>
            <a:chExt cx="730827" cy="628897"/>
          </a:xfrm>
        </p:grpSpPr>
        <p:sp>
          <p:nvSpPr>
            <p:cNvPr id="52" name="矩形 51"/>
            <p:cNvSpPr/>
            <p:nvPr/>
          </p:nvSpPr>
          <p:spPr>
            <a:xfrm>
              <a:off x="3044432" y="2130408"/>
              <a:ext cx="676963" cy="584787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8492" name="矩形 52"/>
            <p:cNvSpPr>
              <a:spLocks noChangeArrowheads="1"/>
            </p:cNvSpPr>
            <p:nvPr/>
          </p:nvSpPr>
          <p:spPr bwMode="auto">
            <a:xfrm>
              <a:off x="3113721" y="2143133"/>
              <a:ext cx="661538" cy="616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53"/>
          <p:cNvGrpSpPr/>
          <p:nvPr/>
        </p:nvGrpSpPr>
        <p:grpSpPr bwMode="auto">
          <a:xfrm>
            <a:off x="2895602" y="3364708"/>
            <a:ext cx="586577" cy="461666"/>
            <a:chOff x="4054525" y="2130407"/>
            <a:chExt cx="781845" cy="616161"/>
          </a:xfrm>
        </p:grpSpPr>
        <p:sp>
          <p:nvSpPr>
            <p:cNvPr id="55" name="矩形 54"/>
            <p:cNvSpPr/>
            <p:nvPr/>
          </p:nvSpPr>
          <p:spPr>
            <a:xfrm>
              <a:off x="4054525" y="2130407"/>
              <a:ext cx="677640" cy="584776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8490" name="矩形 55"/>
            <p:cNvSpPr>
              <a:spLocks noChangeArrowheads="1"/>
            </p:cNvSpPr>
            <p:nvPr/>
          </p:nvSpPr>
          <p:spPr bwMode="auto">
            <a:xfrm>
              <a:off x="4175721" y="2130408"/>
              <a:ext cx="660649" cy="616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 </a:t>
              </a:r>
              <a:endPara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3"/>
          <p:cNvGrpSpPr/>
          <p:nvPr/>
        </p:nvGrpSpPr>
        <p:grpSpPr bwMode="auto">
          <a:xfrm>
            <a:off x="2362200" y="2694385"/>
            <a:ext cx="857250" cy="582215"/>
            <a:chOff x="3149600" y="3592513"/>
            <a:chExt cx="1143000" cy="776287"/>
          </a:xfrm>
        </p:grpSpPr>
        <p:grpSp>
          <p:nvGrpSpPr>
            <p:cNvPr id="18483" name="组合 56"/>
            <p:cNvGrpSpPr/>
            <p:nvPr/>
          </p:nvGrpSpPr>
          <p:grpSpPr bwMode="auto">
            <a:xfrm flipV="1">
              <a:off x="3149600" y="4098925"/>
              <a:ext cx="1143000" cy="269875"/>
              <a:chOff x="3663064" y="4992417"/>
              <a:chExt cx="2579116" cy="270048"/>
            </a:xfrm>
          </p:grpSpPr>
          <p:grpSp>
            <p:nvGrpSpPr>
              <p:cNvPr id="18485" name="组合 57"/>
              <p:cNvGrpSpPr/>
              <p:nvPr/>
            </p:nvGrpSpPr>
            <p:grpSpPr bwMode="auto">
              <a:xfrm>
                <a:off x="3663064" y="4992417"/>
                <a:ext cx="2579116" cy="270048"/>
                <a:chOff x="3663064" y="4992417"/>
                <a:chExt cx="2579116" cy="270048"/>
              </a:xfrm>
            </p:grpSpPr>
            <p:cxnSp>
              <p:nvCxnSpPr>
                <p:cNvPr id="60" name="直接连接符 59"/>
                <p:cNvCxnSpPr/>
                <p:nvPr/>
              </p:nvCxnSpPr>
              <p:spPr>
                <a:xfrm>
                  <a:off x="3663064" y="5262465"/>
                  <a:ext cx="2579116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/>
                <p:cNvCxnSpPr/>
                <p:nvPr/>
              </p:nvCxnSpPr>
              <p:spPr>
                <a:xfrm flipV="1">
                  <a:off x="3663064" y="4992417"/>
                  <a:ext cx="0" cy="270048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9" name="直接连接符 58"/>
              <p:cNvCxnSpPr/>
              <p:nvPr/>
            </p:nvCxnSpPr>
            <p:spPr>
              <a:xfrm flipV="1">
                <a:off x="6242180" y="4992417"/>
                <a:ext cx="0" cy="27004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484" name="矩形 61"/>
            <p:cNvSpPr>
              <a:spLocks noChangeArrowheads="1"/>
            </p:cNvSpPr>
            <p:nvPr/>
          </p:nvSpPr>
          <p:spPr bwMode="auto">
            <a:xfrm>
              <a:off x="3414713" y="3592513"/>
              <a:ext cx="609568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1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15</a:t>
              </a:r>
              <a:endParaRPr lang="zh-CN" altLang="en-US" sz="21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2026" name="矩形 62"/>
          <p:cNvSpPr>
            <a:spLocks noChangeArrowheads="1"/>
          </p:cNvSpPr>
          <p:nvPr/>
        </p:nvSpPr>
        <p:spPr bwMode="auto">
          <a:xfrm>
            <a:off x="2153841" y="3958829"/>
            <a:ext cx="546497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en-US" altLang="zh-CN" sz="21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110</a:t>
            </a:r>
            <a:endParaRPr lang="zh-CN" altLang="en-US" sz="21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027" name="矩形 63"/>
          <p:cNvSpPr>
            <a:spLocks noChangeArrowheads="1"/>
          </p:cNvSpPr>
          <p:nvPr/>
        </p:nvSpPr>
        <p:spPr bwMode="auto">
          <a:xfrm>
            <a:off x="2925367" y="3970735"/>
            <a:ext cx="410765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en-US" altLang="zh-CN" sz="21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</a:t>
            </a:r>
            <a:endParaRPr lang="zh-CN" altLang="en-US" sz="21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028" name="矩形 64"/>
          <p:cNvSpPr>
            <a:spLocks noChangeArrowheads="1"/>
          </p:cNvSpPr>
          <p:nvPr/>
        </p:nvSpPr>
        <p:spPr bwMode="auto">
          <a:xfrm>
            <a:off x="4220766" y="1854994"/>
            <a:ext cx="168949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150+15=165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029" name="矩形 65"/>
          <p:cNvSpPr>
            <a:spLocks noChangeArrowheads="1"/>
          </p:cNvSpPr>
          <p:nvPr/>
        </p:nvSpPr>
        <p:spPr bwMode="auto">
          <a:xfrm>
            <a:off x="4220766" y="3729038"/>
            <a:ext cx="168949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110+55=165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38"/>
          <p:cNvGrpSpPr/>
          <p:nvPr/>
        </p:nvGrpSpPr>
        <p:grpSpPr bwMode="auto">
          <a:xfrm>
            <a:off x="6818710" y="600076"/>
            <a:ext cx="1040606" cy="1135856"/>
            <a:chOff x="9037505" y="1091667"/>
            <a:chExt cx="1388539" cy="1515457"/>
          </a:xfrm>
        </p:grpSpPr>
        <p:pic>
          <p:nvPicPr>
            <p:cNvPr id="18481" name="图片 4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037505" y="1091667"/>
              <a:ext cx="1388539" cy="1515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82" name="矩形 49"/>
            <p:cNvSpPr>
              <a:spLocks noChangeArrowheads="1"/>
            </p:cNvSpPr>
            <p:nvPr/>
          </p:nvSpPr>
          <p:spPr bwMode="auto">
            <a:xfrm>
              <a:off x="9037505" y="1387730"/>
              <a:ext cx="1176866" cy="49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算法二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5" name="TextBox 35"/>
          <p:cNvSpPr txBox="1">
            <a:spLocks noChangeArrowheads="1"/>
          </p:cNvSpPr>
          <p:nvPr/>
        </p:nvSpPr>
        <p:spPr bwMode="auto">
          <a:xfrm>
            <a:off x="4768454" y="435769"/>
            <a:ext cx="134421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=165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45"/>
          <p:cNvGrpSpPr/>
          <p:nvPr/>
        </p:nvGrpSpPr>
        <p:grpSpPr bwMode="auto">
          <a:xfrm>
            <a:off x="6875860" y="2796779"/>
            <a:ext cx="1041797" cy="1135856"/>
            <a:chOff x="9037505" y="1091667"/>
            <a:chExt cx="1388539" cy="1515457"/>
          </a:xfrm>
        </p:grpSpPr>
        <p:pic>
          <p:nvPicPr>
            <p:cNvPr id="18479" name="图片 46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037505" y="1091667"/>
              <a:ext cx="1388539" cy="1515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80" name="矩形 49"/>
            <p:cNvSpPr>
              <a:spLocks noChangeArrowheads="1"/>
            </p:cNvSpPr>
            <p:nvPr/>
          </p:nvSpPr>
          <p:spPr bwMode="auto">
            <a:xfrm>
              <a:off x="9037505" y="1387730"/>
              <a:ext cx="1175521" cy="49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算法三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2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2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2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2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2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2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06" grpId="0"/>
      <p:bldP spid="42007" grpId="0"/>
      <p:bldP spid="42026" grpId="0"/>
      <p:bldP spid="42027" grpId="0"/>
      <p:bldP spid="42028" grpId="0"/>
      <p:bldP spid="42029" grpId="0"/>
      <p:bldP spid="4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378744" y="1778794"/>
          <a:ext cx="2464593" cy="16990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1"/>
                <a:gridCol w="821531"/>
                <a:gridCol w="821531"/>
              </a:tblGrid>
              <a:tr h="56634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solidFill>
                            <a:srgbClr val="C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×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34300" marB="34300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8" marR="68578" marT="34300" marB="34300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8" marR="68578" marT="34300" marB="34300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6341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8" marR="68578" marT="34300" marB="34300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8" marR="68578" marT="34300" marB="34300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8" marR="68578" marT="34300" marB="34300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6341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8" marR="68578" marT="34300" marB="34300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8" marR="68578" marT="34300" marB="34300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8" marR="68578" marT="34300" marB="34300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3" name="组合 6"/>
          <p:cNvGrpSpPr/>
          <p:nvPr/>
        </p:nvGrpSpPr>
        <p:grpSpPr bwMode="auto">
          <a:xfrm>
            <a:off x="2386013" y="1838325"/>
            <a:ext cx="508397" cy="438150"/>
            <a:chOff x="3044432" y="2130408"/>
            <a:chExt cx="676963" cy="584775"/>
          </a:xfrm>
        </p:grpSpPr>
        <p:sp>
          <p:nvSpPr>
            <p:cNvPr id="8" name="矩形 7"/>
            <p:cNvSpPr/>
            <p:nvPr/>
          </p:nvSpPr>
          <p:spPr>
            <a:xfrm>
              <a:off x="3044432" y="2130408"/>
              <a:ext cx="676963" cy="58477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2100"/>
            </a:p>
          </p:txBody>
        </p:sp>
        <p:sp>
          <p:nvSpPr>
            <p:cNvPr id="19512" name="矩形 8"/>
            <p:cNvSpPr>
              <a:spLocks noChangeArrowheads="1"/>
            </p:cNvSpPr>
            <p:nvPr/>
          </p:nvSpPr>
          <p:spPr bwMode="auto">
            <a:xfrm>
              <a:off x="3044432" y="2130409"/>
              <a:ext cx="608759" cy="554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1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20</a:t>
              </a:r>
              <a:endParaRPr lang="zh-CN" altLang="en-US" sz="21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9"/>
          <p:cNvGrpSpPr/>
          <p:nvPr/>
        </p:nvGrpSpPr>
        <p:grpSpPr bwMode="auto">
          <a:xfrm>
            <a:off x="3144441" y="1838325"/>
            <a:ext cx="566718" cy="438150"/>
            <a:chOff x="4054525" y="2130407"/>
            <a:chExt cx="756765" cy="584775"/>
          </a:xfrm>
        </p:grpSpPr>
        <p:sp>
          <p:nvSpPr>
            <p:cNvPr id="11" name="矩形 10"/>
            <p:cNvSpPr/>
            <p:nvPr/>
          </p:nvSpPr>
          <p:spPr>
            <a:xfrm>
              <a:off x="4054525" y="2130407"/>
              <a:ext cx="677296" cy="58477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2100"/>
            </a:p>
          </p:txBody>
        </p:sp>
        <p:sp>
          <p:nvSpPr>
            <p:cNvPr id="19510" name="矩形 11"/>
            <p:cNvSpPr>
              <a:spLocks noChangeArrowheads="1"/>
            </p:cNvSpPr>
            <p:nvPr/>
          </p:nvSpPr>
          <p:spPr bwMode="auto">
            <a:xfrm>
              <a:off x="4200802" y="2130408"/>
              <a:ext cx="610488" cy="554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1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 </a:t>
              </a:r>
              <a:endParaRPr lang="zh-CN" altLang="en-US" sz="21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12"/>
          <p:cNvGrpSpPr/>
          <p:nvPr/>
        </p:nvGrpSpPr>
        <p:grpSpPr bwMode="auto">
          <a:xfrm>
            <a:off x="1600203" y="2408635"/>
            <a:ext cx="515744" cy="439340"/>
            <a:chOff x="3044432" y="2130408"/>
            <a:chExt cx="688358" cy="584775"/>
          </a:xfrm>
        </p:grpSpPr>
        <p:sp>
          <p:nvSpPr>
            <p:cNvPr id="14" name="矩形 13"/>
            <p:cNvSpPr/>
            <p:nvPr/>
          </p:nvSpPr>
          <p:spPr>
            <a:xfrm>
              <a:off x="3044432" y="2130408"/>
              <a:ext cx="676963" cy="58477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2100"/>
            </a:p>
          </p:txBody>
        </p:sp>
        <p:sp>
          <p:nvSpPr>
            <p:cNvPr id="19508" name="矩形 14"/>
            <p:cNvSpPr>
              <a:spLocks noChangeArrowheads="1"/>
            </p:cNvSpPr>
            <p:nvPr/>
          </p:nvSpPr>
          <p:spPr bwMode="auto">
            <a:xfrm>
              <a:off x="3122602" y="2142113"/>
              <a:ext cx="610188" cy="553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1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zh-CN" altLang="en-US" sz="21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15"/>
          <p:cNvGrpSpPr/>
          <p:nvPr/>
        </p:nvGrpSpPr>
        <p:grpSpPr bwMode="auto">
          <a:xfrm>
            <a:off x="1600200" y="2943225"/>
            <a:ext cx="566718" cy="438150"/>
            <a:chOff x="4054525" y="2130407"/>
            <a:chExt cx="756765" cy="584775"/>
          </a:xfrm>
        </p:grpSpPr>
        <p:sp>
          <p:nvSpPr>
            <p:cNvPr id="17" name="矩形 16"/>
            <p:cNvSpPr/>
            <p:nvPr/>
          </p:nvSpPr>
          <p:spPr>
            <a:xfrm>
              <a:off x="4054525" y="2130407"/>
              <a:ext cx="677296" cy="58477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2100"/>
            </a:p>
          </p:txBody>
        </p:sp>
        <p:sp>
          <p:nvSpPr>
            <p:cNvPr id="19506" name="矩形 17"/>
            <p:cNvSpPr>
              <a:spLocks noChangeArrowheads="1"/>
            </p:cNvSpPr>
            <p:nvPr/>
          </p:nvSpPr>
          <p:spPr bwMode="auto">
            <a:xfrm>
              <a:off x="4200802" y="2130408"/>
              <a:ext cx="610488" cy="554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1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 </a:t>
              </a:r>
              <a:endParaRPr lang="zh-CN" altLang="en-US" sz="21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3"/>
          <p:cNvGrpSpPr/>
          <p:nvPr/>
        </p:nvGrpSpPr>
        <p:grpSpPr bwMode="auto">
          <a:xfrm>
            <a:off x="2611041" y="1190626"/>
            <a:ext cx="856059" cy="583406"/>
            <a:chOff x="3481226" y="1557338"/>
            <a:chExt cx="1142102" cy="777024"/>
          </a:xfrm>
        </p:grpSpPr>
        <p:grpSp>
          <p:nvGrpSpPr>
            <p:cNvPr id="19499" name="组合 18"/>
            <p:cNvGrpSpPr/>
            <p:nvPr/>
          </p:nvGrpSpPr>
          <p:grpSpPr bwMode="auto">
            <a:xfrm flipV="1">
              <a:off x="3481226" y="2065180"/>
              <a:ext cx="1142102" cy="269182"/>
              <a:chOff x="3663064" y="4992417"/>
              <a:chExt cx="2579116" cy="270048"/>
            </a:xfrm>
          </p:grpSpPr>
          <p:grpSp>
            <p:nvGrpSpPr>
              <p:cNvPr id="19501" name="组合 19"/>
              <p:cNvGrpSpPr/>
              <p:nvPr/>
            </p:nvGrpSpPr>
            <p:grpSpPr bwMode="auto">
              <a:xfrm>
                <a:off x="3663064" y="4992417"/>
                <a:ext cx="2579116" cy="270048"/>
                <a:chOff x="3663064" y="4992417"/>
                <a:chExt cx="2579116" cy="270048"/>
              </a:xfrm>
            </p:grpSpPr>
            <p:cxnSp>
              <p:nvCxnSpPr>
                <p:cNvPr id="22" name="直接连接符 21"/>
                <p:cNvCxnSpPr/>
                <p:nvPr/>
              </p:nvCxnSpPr>
              <p:spPr>
                <a:xfrm>
                  <a:off x="3663064" y="5262864"/>
                  <a:ext cx="2579116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/>
                <p:cNvCxnSpPr/>
                <p:nvPr/>
              </p:nvCxnSpPr>
              <p:spPr>
                <a:xfrm flipV="1">
                  <a:off x="3663064" y="4992417"/>
                  <a:ext cx="0" cy="270447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1" name="直接连接符 20"/>
              <p:cNvCxnSpPr/>
              <p:nvPr/>
            </p:nvCxnSpPr>
            <p:spPr>
              <a:xfrm flipV="1">
                <a:off x="6242180" y="4992417"/>
                <a:ext cx="0" cy="270447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500" name="矩形 28"/>
            <p:cNvSpPr>
              <a:spLocks noChangeArrowheads="1"/>
            </p:cNvSpPr>
            <p:nvPr/>
          </p:nvSpPr>
          <p:spPr bwMode="auto">
            <a:xfrm>
              <a:off x="3746357" y="1557338"/>
              <a:ext cx="609936" cy="553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1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23</a:t>
              </a:r>
              <a:endParaRPr lang="zh-CN" altLang="en-US" sz="21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6"/>
          <p:cNvGrpSpPr/>
          <p:nvPr/>
        </p:nvGrpSpPr>
        <p:grpSpPr bwMode="auto">
          <a:xfrm>
            <a:off x="701279" y="2514600"/>
            <a:ext cx="650081" cy="857250"/>
            <a:chOff x="935038" y="3352800"/>
            <a:chExt cx="866775" cy="1143000"/>
          </a:xfrm>
        </p:grpSpPr>
        <p:grpSp>
          <p:nvGrpSpPr>
            <p:cNvPr id="19493" name="组合 23"/>
            <p:cNvGrpSpPr/>
            <p:nvPr/>
          </p:nvGrpSpPr>
          <p:grpSpPr bwMode="auto">
            <a:xfrm rot="16200000" flipV="1">
              <a:off x="1096169" y="3790156"/>
              <a:ext cx="1143000" cy="268288"/>
              <a:chOff x="3663064" y="4992417"/>
              <a:chExt cx="2579116" cy="270048"/>
            </a:xfrm>
          </p:grpSpPr>
          <p:grpSp>
            <p:nvGrpSpPr>
              <p:cNvPr id="19495" name="组合 24"/>
              <p:cNvGrpSpPr/>
              <p:nvPr/>
            </p:nvGrpSpPr>
            <p:grpSpPr bwMode="auto">
              <a:xfrm>
                <a:off x="3663064" y="4992417"/>
                <a:ext cx="2579116" cy="270048"/>
                <a:chOff x="3663064" y="4992417"/>
                <a:chExt cx="2579116" cy="270048"/>
              </a:xfrm>
            </p:grpSpPr>
            <p:cxnSp>
              <p:nvCxnSpPr>
                <p:cNvPr id="27" name="直接连接符 26"/>
                <p:cNvCxnSpPr/>
                <p:nvPr/>
              </p:nvCxnSpPr>
              <p:spPr>
                <a:xfrm>
                  <a:off x="3663064" y="5262465"/>
                  <a:ext cx="2579116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/>
                <p:cNvCxnSpPr/>
                <p:nvPr/>
              </p:nvCxnSpPr>
              <p:spPr>
                <a:xfrm flipV="1">
                  <a:off x="3663064" y="4992417"/>
                  <a:ext cx="0" cy="270048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6" name="直接连接符 25"/>
              <p:cNvCxnSpPr/>
              <p:nvPr/>
            </p:nvCxnSpPr>
            <p:spPr>
              <a:xfrm flipV="1">
                <a:off x="6242180" y="4992417"/>
                <a:ext cx="0" cy="27004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494" name="矩形 29"/>
            <p:cNvSpPr>
              <a:spLocks noChangeArrowheads="1"/>
            </p:cNvSpPr>
            <p:nvPr/>
          </p:nvSpPr>
          <p:spPr bwMode="auto">
            <a:xfrm>
              <a:off x="935038" y="3617913"/>
              <a:ext cx="609568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1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endParaRPr lang="zh-CN" altLang="en-US" sz="21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4061" name="矩形 45"/>
          <p:cNvSpPr>
            <a:spLocks noChangeArrowheads="1"/>
          </p:cNvSpPr>
          <p:nvPr/>
        </p:nvSpPr>
        <p:spPr bwMode="auto">
          <a:xfrm>
            <a:off x="2290763" y="2408635"/>
            <a:ext cx="545306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en-US" altLang="zh-CN" sz="21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endParaRPr lang="zh-CN" altLang="en-US" sz="21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62" name="矩形 46"/>
          <p:cNvSpPr>
            <a:spLocks noChangeArrowheads="1"/>
          </p:cNvSpPr>
          <p:nvPr/>
        </p:nvSpPr>
        <p:spPr bwMode="auto">
          <a:xfrm>
            <a:off x="3143250" y="2408635"/>
            <a:ext cx="410766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en-US" altLang="zh-CN" sz="21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21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63" name="矩形 47"/>
          <p:cNvSpPr>
            <a:spLocks noChangeArrowheads="1"/>
          </p:cNvSpPr>
          <p:nvPr/>
        </p:nvSpPr>
        <p:spPr bwMode="auto">
          <a:xfrm>
            <a:off x="2290762" y="2967038"/>
            <a:ext cx="409575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en-US" altLang="zh-CN" sz="21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endParaRPr lang="zh-CN" altLang="en-US" sz="21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64" name="矩形 48"/>
          <p:cNvSpPr>
            <a:spLocks noChangeArrowheads="1"/>
          </p:cNvSpPr>
          <p:nvPr/>
        </p:nvSpPr>
        <p:spPr bwMode="auto">
          <a:xfrm>
            <a:off x="3212306" y="2980135"/>
            <a:ext cx="273844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en-US" altLang="zh-CN" sz="21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1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65" name="矩形 49"/>
          <p:cNvSpPr>
            <a:spLocks noChangeArrowheads="1"/>
          </p:cNvSpPr>
          <p:nvPr/>
        </p:nvSpPr>
        <p:spPr bwMode="auto">
          <a:xfrm>
            <a:off x="4408885" y="2275285"/>
            <a:ext cx="2464594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200+30+40+6=276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88" name="TextBox 35"/>
          <p:cNvSpPr txBox="1">
            <a:spLocks noChangeArrowheads="1"/>
          </p:cNvSpPr>
          <p:nvPr/>
        </p:nvSpPr>
        <p:spPr bwMode="auto">
          <a:xfrm>
            <a:off x="3798094" y="435769"/>
            <a:ext cx="1344216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23×12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5"/>
          <p:cNvSpPr txBox="1">
            <a:spLocks noChangeArrowheads="1"/>
          </p:cNvSpPr>
          <p:nvPr/>
        </p:nvSpPr>
        <p:spPr bwMode="auto">
          <a:xfrm>
            <a:off x="4768454" y="435769"/>
            <a:ext cx="134421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=276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41"/>
          <p:cNvGrpSpPr/>
          <p:nvPr/>
        </p:nvGrpSpPr>
        <p:grpSpPr bwMode="auto">
          <a:xfrm>
            <a:off x="7136607" y="3717131"/>
            <a:ext cx="1235869" cy="1057275"/>
            <a:chOff x="9966684" y="5192403"/>
            <a:chExt cx="1647138" cy="1409698"/>
          </a:xfrm>
        </p:grpSpPr>
        <p:pic>
          <p:nvPicPr>
            <p:cNvPr id="19491" name="图片 4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flipH="1">
              <a:off x="9966684" y="5192403"/>
              <a:ext cx="1647138" cy="1409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92" name="矩形 49"/>
            <p:cNvSpPr>
              <a:spLocks noChangeArrowheads="1"/>
            </p:cNvSpPr>
            <p:nvPr/>
          </p:nvSpPr>
          <p:spPr bwMode="auto">
            <a:xfrm>
              <a:off x="10233850" y="5558478"/>
              <a:ext cx="1175473" cy="492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算法一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4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4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4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4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4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61" grpId="0"/>
      <p:bldP spid="44062" grpId="0"/>
      <p:bldP spid="44063" grpId="0"/>
      <p:bldP spid="44064" grpId="0"/>
      <p:bldP spid="44065" grpId="0"/>
      <p:bldP spid="3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1" name="表格 30"/>
          <p:cNvGraphicFramePr>
            <a:graphicFrameLocks noGrp="1"/>
          </p:cNvGraphicFramePr>
          <p:nvPr/>
        </p:nvGraphicFramePr>
        <p:xfrm>
          <a:off x="1146573" y="1439466"/>
          <a:ext cx="2464593" cy="1132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1"/>
                <a:gridCol w="821531"/>
                <a:gridCol w="821531"/>
              </a:tblGrid>
              <a:tr h="56614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solidFill>
                            <a:srgbClr val="C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×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34288" marB="34288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8" marR="68578" marT="34288" marB="34288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8" marR="68578" marT="34288" marB="34288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614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1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23</a:t>
                      </a:r>
                      <a:endParaRPr lang="zh-CN" altLang="en-US" sz="21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34288" marB="34288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8" marR="68578" marT="34288" marB="34288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8" marR="68578" marT="34288" marB="34288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3" name="组合 31"/>
          <p:cNvGrpSpPr/>
          <p:nvPr/>
        </p:nvGrpSpPr>
        <p:grpSpPr bwMode="auto">
          <a:xfrm>
            <a:off x="2138364" y="1490662"/>
            <a:ext cx="522857" cy="480142"/>
            <a:chOff x="3044432" y="2130408"/>
            <a:chExt cx="697852" cy="639985"/>
          </a:xfrm>
        </p:grpSpPr>
        <p:sp>
          <p:nvSpPr>
            <p:cNvPr id="33" name="矩形 32"/>
            <p:cNvSpPr/>
            <p:nvPr/>
          </p:nvSpPr>
          <p:spPr>
            <a:xfrm>
              <a:off x="3044432" y="2130408"/>
              <a:ext cx="676963" cy="584013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20550" name="矩形 33"/>
            <p:cNvSpPr>
              <a:spLocks noChangeArrowheads="1"/>
            </p:cNvSpPr>
            <p:nvPr/>
          </p:nvSpPr>
          <p:spPr bwMode="auto">
            <a:xfrm>
              <a:off x="3080746" y="2155037"/>
              <a:ext cx="661538" cy="615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4"/>
          <p:cNvGrpSpPr/>
          <p:nvPr/>
        </p:nvGrpSpPr>
        <p:grpSpPr bwMode="auto">
          <a:xfrm>
            <a:off x="2895602" y="1490665"/>
            <a:ext cx="586577" cy="461666"/>
            <a:chOff x="4054525" y="2130407"/>
            <a:chExt cx="781845" cy="616161"/>
          </a:xfrm>
        </p:grpSpPr>
        <p:sp>
          <p:nvSpPr>
            <p:cNvPr id="36" name="矩形 35"/>
            <p:cNvSpPr/>
            <p:nvPr/>
          </p:nvSpPr>
          <p:spPr>
            <a:xfrm>
              <a:off x="4054525" y="2130407"/>
              <a:ext cx="677640" cy="584776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20548" name="矩形 36"/>
            <p:cNvSpPr>
              <a:spLocks noChangeArrowheads="1"/>
            </p:cNvSpPr>
            <p:nvPr/>
          </p:nvSpPr>
          <p:spPr bwMode="auto">
            <a:xfrm>
              <a:off x="4175721" y="2130408"/>
              <a:ext cx="660649" cy="616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 </a:t>
              </a:r>
              <a:endPara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2"/>
          <p:cNvGrpSpPr/>
          <p:nvPr/>
        </p:nvGrpSpPr>
        <p:grpSpPr bwMode="auto">
          <a:xfrm>
            <a:off x="2362200" y="796529"/>
            <a:ext cx="857250" cy="606028"/>
            <a:chOff x="3149600" y="1062038"/>
            <a:chExt cx="1143000" cy="808037"/>
          </a:xfrm>
        </p:grpSpPr>
        <p:grpSp>
          <p:nvGrpSpPr>
            <p:cNvPr id="20541" name="组合 37"/>
            <p:cNvGrpSpPr/>
            <p:nvPr/>
          </p:nvGrpSpPr>
          <p:grpSpPr bwMode="auto">
            <a:xfrm flipV="1">
              <a:off x="3149600" y="1600200"/>
              <a:ext cx="1143000" cy="269875"/>
              <a:chOff x="3663064" y="4992417"/>
              <a:chExt cx="2579116" cy="270048"/>
            </a:xfrm>
          </p:grpSpPr>
          <p:grpSp>
            <p:nvGrpSpPr>
              <p:cNvPr id="20543" name="组合 38"/>
              <p:cNvGrpSpPr/>
              <p:nvPr/>
            </p:nvGrpSpPr>
            <p:grpSpPr bwMode="auto">
              <a:xfrm>
                <a:off x="3663064" y="4992417"/>
                <a:ext cx="2579116" cy="270048"/>
                <a:chOff x="3663064" y="4992417"/>
                <a:chExt cx="2579116" cy="270048"/>
              </a:xfrm>
            </p:grpSpPr>
            <p:cxnSp>
              <p:nvCxnSpPr>
                <p:cNvPr id="41" name="直接连接符 40"/>
                <p:cNvCxnSpPr/>
                <p:nvPr/>
              </p:nvCxnSpPr>
              <p:spPr>
                <a:xfrm>
                  <a:off x="3663064" y="5262465"/>
                  <a:ext cx="2579116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41"/>
                <p:cNvCxnSpPr/>
                <p:nvPr/>
              </p:nvCxnSpPr>
              <p:spPr>
                <a:xfrm flipV="1">
                  <a:off x="3663064" y="4992417"/>
                  <a:ext cx="0" cy="270048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0" name="直接连接符 39"/>
              <p:cNvCxnSpPr/>
              <p:nvPr/>
            </p:nvCxnSpPr>
            <p:spPr>
              <a:xfrm flipV="1">
                <a:off x="6242180" y="4992417"/>
                <a:ext cx="0" cy="27004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542" name="矩形 42"/>
            <p:cNvSpPr>
              <a:spLocks noChangeArrowheads="1"/>
            </p:cNvSpPr>
            <p:nvPr/>
          </p:nvSpPr>
          <p:spPr bwMode="auto">
            <a:xfrm>
              <a:off x="3414713" y="1062038"/>
              <a:ext cx="609568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1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endParaRPr lang="zh-CN" altLang="en-US" sz="21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6101" name="矩形 43"/>
          <p:cNvSpPr>
            <a:spLocks noChangeArrowheads="1"/>
          </p:cNvSpPr>
          <p:nvPr/>
        </p:nvSpPr>
        <p:spPr bwMode="auto">
          <a:xfrm>
            <a:off x="2084785" y="2077642"/>
            <a:ext cx="546497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en-US" altLang="zh-CN" sz="21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230</a:t>
            </a:r>
            <a:endParaRPr lang="zh-CN" altLang="en-US" sz="21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102" name="矩形 44"/>
          <p:cNvSpPr>
            <a:spLocks noChangeArrowheads="1"/>
          </p:cNvSpPr>
          <p:nvPr/>
        </p:nvSpPr>
        <p:spPr bwMode="auto">
          <a:xfrm>
            <a:off x="2993231" y="2074069"/>
            <a:ext cx="410766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en-US" altLang="zh-CN" sz="21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46</a:t>
            </a:r>
            <a:endParaRPr lang="zh-CN" altLang="en-US" sz="21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0" name="表格 49"/>
          <p:cNvGraphicFramePr>
            <a:graphicFrameLocks noGrp="1"/>
          </p:cNvGraphicFramePr>
          <p:nvPr/>
        </p:nvGraphicFramePr>
        <p:xfrm>
          <a:off x="1146573" y="3313510"/>
          <a:ext cx="2464593" cy="1132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1"/>
                <a:gridCol w="821531"/>
                <a:gridCol w="821531"/>
              </a:tblGrid>
              <a:tr h="56614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solidFill>
                            <a:srgbClr val="C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×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34288" marB="34288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8" marR="68578" marT="34288" marB="34288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8" marR="68578" marT="34288" marB="34288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614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1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</a:t>
                      </a:r>
                      <a:endParaRPr lang="zh-CN" altLang="en-US" sz="21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34288" marB="34288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8" marR="68578" marT="34288" marB="34288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8" marR="68578" marT="34288" marB="34288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8" name="组合 50"/>
          <p:cNvGrpSpPr/>
          <p:nvPr/>
        </p:nvGrpSpPr>
        <p:grpSpPr bwMode="auto">
          <a:xfrm>
            <a:off x="2138363" y="3364706"/>
            <a:ext cx="547563" cy="471199"/>
            <a:chOff x="3044432" y="2130408"/>
            <a:chExt cx="730827" cy="628897"/>
          </a:xfrm>
        </p:grpSpPr>
        <p:sp>
          <p:nvSpPr>
            <p:cNvPr id="52" name="矩形 51"/>
            <p:cNvSpPr/>
            <p:nvPr/>
          </p:nvSpPr>
          <p:spPr>
            <a:xfrm>
              <a:off x="3044432" y="2130408"/>
              <a:ext cx="676963" cy="584787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20540" name="矩形 52"/>
            <p:cNvSpPr>
              <a:spLocks noChangeArrowheads="1"/>
            </p:cNvSpPr>
            <p:nvPr/>
          </p:nvSpPr>
          <p:spPr bwMode="auto">
            <a:xfrm>
              <a:off x="3113721" y="2143133"/>
              <a:ext cx="661538" cy="616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20</a:t>
              </a:r>
              <a:endPara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53"/>
          <p:cNvGrpSpPr/>
          <p:nvPr/>
        </p:nvGrpSpPr>
        <p:grpSpPr bwMode="auto">
          <a:xfrm>
            <a:off x="2895602" y="3364708"/>
            <a:ext cx="586577" cy="461666"/>
            <a:chOff x="4054525" y="2130407"/>
            <a:chExt cx="781845" cy="616161"/>
          </a:xfrm>
        </p:grpSpPr>
        <p:sp>
          <p:nvSpPr>
            <p:cNvPr id="55" name="矩形 54"/>
            <p:cNvSpPr/>
            <p:nvPr/>
          </p:nvSpPr>
          <p:spPr>
            <a:xfrm>
              <a:off x="4054525" y="2130407"/>
              <a:ext cx="677640" cy="584776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20538" name="矩形 55"/>
            <p:cNvSpPr>
              <a:spLocks noChangeArrowheads="1"/>
            </p:cNvSpPr>
            <p:nvPr/>
          </p:nvSpPr>
          <p:spPr bwMode="auto">
            <a:xfrm>
              <a:off x="4175721" y="2130408"/>
              <a:ext cx="660649" cy="616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 </a:t>
              </a:r>
              <a:endPara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3"/>
          <p:cNvGrpSpPr/>
          <p:nvPr/>
        </p:nvGrpSpPr>
        <p:grpSpPr bwMode="auto">
          <a:xfrm>
            <a:off x="2362200" y="2694385"/>
            <a:ext cx="857250" cy="582215"/>
            <a:chOff x="3149600" y="3592513"/>
            <a:chExt cx="1143000" cy="776287"/>
          </a:xfrm>
        </p:grpSpPr>
        <p:grpSp>
          <p:nvGrpSpPr>
            <p:cNvPr id="20531" name="组合 56"/>
            <p:cNvGrpSpPr/>
            <p:nvPr/>
          </p:nvGrpSpPr>
          <p:grpSpPr bwMode="auto">
            <a:xfrm flipV="1">
              <a:off x="3149600" y="4098925"/>
              <a:ext cx="1143000" cy="269875"/>
              <a:chOff x="3663064" y="4992417"/>
              <a:chExt cx="2579116" cy="270048"/>
            </a:xfrm>
          </p:grpSpPr>
          <p:grpSp>
            <p:nvGrpSpPr>
              <p:cNvPr id="20533" name="组合 57"/>
              <p:cNvGrpSpPr/>
              <p:nvPr/>
            </p:nvGrpSpPr>
            <p:grpSpPr bwMode="auto">
              <a:xfrm>
                <a:off x="3663064" y="4992417"/>
                <a:ext cx="2579116" cy="270048"/>
                <a:chOff x="3663064" y="4992417"/>
                <a:chExt cx="2579116" cy="270048"/>
              </a:xfrm>
            </p:grpSpPr>
            <p:cxnSp>
              <p:nvCxnSpPr>
                <p:cNvPr id="60" name="直接连接符 59"/>
                <p:cNvCxnSpPr/>
                <p:nvPr/>
              </p:nvCxnSpPr>
              <p:spPr>
                <a:xfrm>
                  <a:off x="3663064" y="5262465"/>
                  <a:ext cx="2579116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/>
                <p:cNvCxnSpPr/>
                <p:nvPr/>
              </p:nvCxnSpPr>
              <p:spPr>
                <a:xfrm flipV="1">
                  <a:off x="3663064" y="4992417"/>
                  <a:ext cx="0" cy="270048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9" name="直接连接符 58"/>
              <p:cNvCxnSpPr/>
              <p:nvPr/>
            </p:nvCxnSpPr>
            <p:spPr>
              <a:xfrm flipV="1">
                <a:off x="6242180" y="4992417"/>
                <a:ext cx="0" cy="27004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532" name="矩形 61"/>
            <p:cNvSpPr>
              <a:spLocks noChangeArrowheads="1"/>
            </p:cNvSpPr>
            <p:nvPr/>
          </p:nvSpPr>
          <p:spPr bwMode="auto">
            <a:xfrm>
              <a:off x="3414713" y="3592513"/>
              <a:ext cx="609568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1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23</a:t>
              </a:r>
              <a:endParaRPr lang="zh-CN" altLang="en-US" sz="21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6121" name="矩形 62"/>
          <p:cNvSpPr>
            <a:spLocks noChangeArrowheads="1"/>
          </p:cNvSpPr>
          <p:nvPr/>
        </p:nvSpPr>
        <p:spPr bwMode="auto">
          <a:xfrm>
            <a:off x="2153841" y="3958829"/>
            <a:ext cx="546497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en-US" altLang="zh-CN" sz="21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</a:t>
            </a:r>
            <a:endParaRPr lang="zh-CN" altLang="en-US" sz="21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122" name="矩形 63"/>
          <p:cNvSpPr>
            <a:spLocks noChangeArrowheads="1"/>
          </p:cNvSpPr>
          <p:nvPr/>
        </p:nvSpPr>
        <p:spPr bwMode="auto">
          <a:xfrm>
            <a:off x="2925367" y="3970735"/>
            <a:ext cx="410765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en-US" altLang="zh-CN" sz="21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endParaRPr lang="zh-CN" altLang="en-US" sz="21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123" name="矩形 64"/>
          <p:cNvSpPr>
            <a:spLocks noChangeArrowheads="1"/>
          </p:cNvSpPr>
          <p:nvPr/>
        </p:nvSpPr>
        <p:spPr bwMode="auto">
          <a:xfrm>
            <a:off x="4261248" y="1829991"/>
            <a:ext cx="2550319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230+46=276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124" name="矩形 65"/>
          <p:cNvSpPr>
            <a:spLocks noChangeArrowheads="1"/>
          </p:cNvSpPr>
          <p:nvPr/>
        </p:nvSpPr>
        <p:spPr bwMode="auto">
          <a:xfrm>
            <a:off x="4261247" y="3704035"/>
            <a:ext cx="168949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240+36=276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36"/>
          <p:cNvGrpSpPr/>
          <p:nvPr/>
        </p:nvGrpSpPr>
        <p:grpSpPr bwMode="auto">
          <a:xfrm>
            <a:off x="7136607" y="3717131"/>
            <a:ext cx="1235869" cy="1057275"/>
            <a:chOff x="9966684" y="5192403"/>
            <a:chExt cx="1647138" cy="1409698"/>
          </a:xfrm>
        </p:grpSpPr>
        <p:pic>
          <p:nvPicPr>
            <p:cNvPr id="20529" name="图片 37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flipH="1">
              <a:off x="9966684" y="5192403"/>
              <a:ext cx="1647138" cy="1409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30" name="矩形 49"/>
            <p:cNvSpPr>
              <a:spLocks noChangeArrowheads="1"/>
            </p:cNvSpPr>
            <p:nvPr/>
          </p:nvSpPr>
          <p:spPr bwMode="auto">
            <a:xfrm>
              <a:off x="10233850" y="5558478"/>
              <a:ext cx="1175473" cy="492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算法三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42"/>
          <p:cNvGrpSpPr/>
          <p:nvPr/>
        </p:nvGrpSpPr>
        <p:grpSpPr bwMode="auto">
          <a:xfrm>
            <a:off x="7136607" y="1428750"/>
            <a:ext cx="1235869" cy="1057275"/>
            <a:chOff x="9966684" y="5192403"/>
            <a:chExt cx="1647138" cy="1409698"/>
          </a:xfrm>
        </p:grpSpPr>
        <p:pic>
          <p:nvPicPr>
            <p:cNvPr id="20527" name="图片 4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flipH="1">
              <a:off x="9966684" y="5192403"/>
              <a:ext cx="1647138" cy="1409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28" name="矩形 49"/>
            <p:cNvSpPr>
              <a:spLocks noChangeArrowheads="1"/>
            </p:cNvSpPr>
            <p:nvPr/>
          </p:nvSpPr>
          <p:spPr bwMode="auto">
            <a:xfrm>
              <a:off x="10233850" y="5558478"/>
              <a:ext cx="1175473" cy="492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算法二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525" name="TextBox 35"/>
          <p:cNvSpPr txBox="1">
            <a:spLocks noChangeArrowheads="1"/>
          </p:cNvSpPr>
          <p:nvPr/>
        </p:nvSpPr>
        <p:spPr bwMode="auto">
          <a:xfrm>
            <a:off x="3798094" y="435769"/>
            <a:ext cx="1344216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23×12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35"/>
          <p:cNvSpPr txBox="1">
            <a:spLocks noChangeArrowheads="1"/>
          </p:cNvSpPr>
          <p:nvPr/>
        </p:nvSpPr>
        <p:spPr bwMode="auto">
          <a:xfrm>
            <a:off x="4768454" y="435769"/>
            <a:ext cx="134421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=276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6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6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6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6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6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101" grpId="0"/>
      <p:bldP spid="46102" grpId="0"/>
      <p:bldP spid="46121" grpId="0"/>
      <p:bldP spid="46122" grpId="0"/>
      <p:bldP spid="46123" grpId="0"/>
      <p:bldP spid="46124" grpId="0"/>
      <p:bldP spid="4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练习巩固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07" name="TextBox 9"/>
          <p:cNvSpPr txBox="1">
            <a:spLocks noChangeArrowheads="1"/>
          </p:cNvSpPr>
          <p:nvPr/>
        </p:nvSpPr>
        <p:spPr bwMode="auto">
          <a:xfrm>
            <a:off x="900113" y="686992"/>
            <a:ext cx="609004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一共有多少箱水果？圈一圈，算一算。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508" name="Picture 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34654" y="1564481"/>
            <a:ext cx="4150519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60194" y="1388269"/>
            <a:ext cx="2156222" cy="2175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3688556" y="3709988"/>
            <a:ext cx="254436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12×12=144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（箱）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1"/>
          <p:cNvGrpSpPr/>
          <p:nvPr/>
        </p:nvGrpSpPr>
        <p:grpSpPr bwMode="auto">
          <a:xfrm>
            <a:off x="1901429" y="3369469"/>
            <a:ext cx="1901428" cy="579835"/>
            <a:chOff x="1610832" y="4492845"/>
            <a:chExt cx="2535718" cy="772893"/>
          </a:xfrm>
        </p:grpSpPr>
        <p:sp>
          <p:nvSpPr>
            <p:cNvPr id="9" name="思想气泡: 云 8"/>
            <p:cNvSpPr/>
            <p:nvPr/>
          </p:nvSpPr>
          <p:spPr bwMode="auto">
            <a:xfrm>
              <a:off x="1610832" y="4492845"/>
              <a:ext cx="2292785" cy="772893"/>
            </a:xfrm>
            <a:prstGeom prst="cloudCallout">
              <a:avLst>
                <a:gd name="adj1" fmla="val -43704"/>
                <a:gd name="adj2" fmla="val 74691"/>
              </a:avLst>
            </a:prstGeom>
            <a:solidFill>
              <a:srgbClr val="FBEBD8"/>
            </a:solidFill>
            <a:ln w="19050">
              <a:solidFill>
                <a:srgbClr val="FAAE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523" name="TextBox 9"/>
            <p:cNvSpPr txBox="1">
              <a:spLocks noChangeArrowheads="1"/>
            </p:cNvSpPr>
            <p:nvPr/>
          </p:nvSpPr>
          <p:spPr bwMode="auto">
            <a:xfrm>
              <a:off x="1833564" y="4509342"/>
              <a:ext cx="2312986" cy="676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圈法不唯一！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" name="矩形: 圆角 10"/>
          <p:cNvSpPr/>
          <p:nvPr/>
        </p:nvSpPr>
        <p:spPr>
          <a:xfrm>
            <a:off x="5334001" y="1388269"/>
            <a:ext cx="2241947" cy="1833563"/>
          </a:xfrm>
          <a:prstGeom prst="roundRect">
            <a:avLst>
              <a:gd name="adj" fmla="val 7607"/>
            </a:avLst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2" name="矩形: 圆角 11"/>
          <p:cNvSpPr/>
          <p:nvPr/>
        </p:nvSpPr>
        <p:spPr>
          <a:xfrm>
            <a:off x="5320903" y="3239691"/>
            <a:ext cx="2243138" cy="323850"/>
          </a:xfrm>
          <a:prstGeom prst="roundRect">
            <a:avLst>
              <a:gd name="adj" fmla="val 7607"/>
            </a:avLst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4" name="组合 2"/>
          <p:cNvGrpSpPr/>
          <p:nvPr/>
        </p:nvGrpSpPr>
        <p:grpSpPr bwMode="auto">
          <a:xfrm>
            <a:off x="7645003" y="1431132"/>
            <a:ext cx="1203722" cy="1808560"/>
            <a:chOff x="10192984" y="1908212"/>
            <a:chExt cx="1605506" cy="2411708"/>
          </a:xfrm>
        </p:grpSpPr>
        <p:sp>
          <p:nvSpPr>
            <p:cNvPr id="13" name="左大括号 12"/>
            <p:cNvSpPr/>
            <p:nvPr/>
          </p:nvSpPr>
          <p:spPr>
            <a:xfrm rot="10800000">
              <a:off x="10192984" y="1908212"/>
              <a:ext cx="141335" cy="2411708"/>
            </a:xfrm>
            <a:prstGeom prst="leftBrace">
              <a:avLst>
                <a:gd name="adj1" fmla="val 50662"/>
                <a:gd name="adj2" fmla="val 50000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21521" name="TextBox 49"/>
            <p:cNvSpPr txBox="1">
              <a:spLocks noChangeArrowheads="1"/>
            </p:cNvSpPr>
            <p:nvPr/>
          </p:nvSpPr>
          <p:spPr bwMode="auto">
            <a:xfrm>
              <a:off x="10459762" y="2947002"/>
              <a:ext cx="1338728" cy="492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16"/>
          <p:cNvGrpSpPr/>
          <p:nvPr/>
        </p:nvGrpSpPr>
        <p:grpSpPr bwMode="auto">
          <a:xfrm>
            <a:off x="7645004" y="3252788"/>
            <a:ext cx="1238250" cy="369332"/>
            <a:chOff x="10192984" y="1867908"/>
            <a:chExt cx="1651132" cy="2747934"/>
          </a:xfrm>
        </p:grpSpPr>
        <p:sp>
          <p:nvSpPr>
            <p:cNvPr id="18" name="左大括号 17"/>
            <p:cNvSpPr/>
            <p:nvPr/>
          </p:nvSpPr>
          <p:spPr>
            <a:xfrm rot="10800000">
              <a:off x="10192984" y="1912204"/>
              <a:ext cx="141298" cy="2409533"/>
            </a:xfrm>
            <a:prstGeom prst="leftBrace">
              <a:avLst>
                <a:gd name="adj1" fmla="val 50662"/>
                <a:gd name="adj2" fmla="val 50000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21519" name="TextBox 49"/>
            <p:cNvSpPr txBox="1">
              <a:spLocks noChangeArrowheads="1"/>
            </p:cNvSpPr>
            <p:nvPr/>
          </p:nvSpPr>
          <p:spPr bwMode="auto">
            <a:xfrm>
              <a:off x="10505388" y="1867908"/>
              <a:ext cx="1338728" cy="2747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9" name="图片 1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97782" y="3726657"/>
            <a:ext cx="702469" cy="1197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620691" y="4330303"/>
            <a:ext cx="2576513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答：一共有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144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箱水果。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 animBg="1"/>
      <p:bldP spid="12" grpId="0" animBg="1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练习巩固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1" name="TextBox 9"/>
          <p:cNvSpPr txBox="1">
            <a:spLocks noChangeArrowheads="1"/>
          </p:cNvSpPr>
          <p:nvPr/>
        </p:nvSpPr>
        <p:spPr bwMode="auto">
          <a:xfrm>
            <a:off x="900113" y="686992"/>
            <a:ext cx="609004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填一填，算一算。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321594" y="2021681"/>
          <a:ext cx="2464593" cy="16978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1"/>
                <a:gridCol w="821531"/>
                <a:gridCol w="821531"/>
              </a:tblGrid>
              <a:tr h="5659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1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×</a:t>
                      </a:r>
                      <a:endParaRPr lang="zh-CN" altLang="en-US" sz="21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34276" marB="3427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1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endParaRPr lang="zh-CN" altLang="en-US" sz="21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34276" marB="3427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1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21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34276" marB="3427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59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1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lang="zh-CN" altLang="en-US" sz="21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34276" marB="3427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8" marR="68578" marT="34276" marB="34276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8" marR="68578" marT="34276" marB="34276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59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1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21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34276" marB="3427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8" marR="68578" marT="34276" marB="34276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8" marR="68578" marT="34276" marB="34276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550" name="TextBox 35"/>
          <p:cNvSpPr txBox="1">
            <a:spLocks noChangeArrowheads="1"/>
          </p:cNvSpPr>
          <p:nvPr/>
        </p:nvSpPr>
        <p:spPr bwMode="auto">
          <a:xfrm>
            <a:off x="1738313" y="1504950"/>
            <a:ext cx="1344216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23×13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5095875" y="2021681"/>
          <a:ext cx="2464593" cy="16978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1"/>
                <a:gridCol w="821531"/>
                <a:gridCol w="821531"/>
              </a:tblGrid>
              <a:tr h="5659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1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×</a:t>
                      </a:r>
                      <a:endParaRPr lang="zh-CN" altLang="en-US" sz="21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34276" marB="3427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1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lang="zh-CN" altLang="en-US" sz="21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34276" marB="3427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1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altLang="en-US" sz="21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34276" marB="3427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59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1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lang="zh-CN" altLang="en-US" sz="21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34276" marB="3427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8" marR="68578" marT="34276" marB="34276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8" marR="68578" marT="34276" marB="34276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59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1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21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34276" marB="3427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8" marR="68578" marT="34276" marB="34276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8" marR="68578" marT="34276" marB="34276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569" name="TextBox 35"/>
          <p:cNvSpPr txBox="1">
            <a:spLocks noChangeArrowheads="1"/>
          </p:cNvSpPr>
          <p:nvPr/>
        </p:nvSpPr>
        <p:spPr bwMode="auto">
          <a:xfrm>
            <a:off x="5645944" y="1504950"/>
            <a:ext cx="1344216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14×11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194" name="TextBox 35"/>
          <p:cNvSpPr txBox="1">
            <a:spLocks noChangeArrowheads="1"/>
          </p:cNvSpPr>
          <p:nvPr/>
        </p:nvSpPr>
        <p:spPr bwMode="auto">
          <a:xfrm>
            <a:off x="6637735" y="1504950"/>
            <a:ext cx="134421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=154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195" name="TextBox 35"/>
          <p:cNvSpPr txBox="1">
            <a:spLocks noChangeArrowheads="1"/>
          </p:cNvSpPr>
          <p:nvPr/>
        </p:nvSpPr>
        <p:spPr bwMode="auto">
          <a:xfrm>
            <a:off x="2728913" y="1504950"/>
            <a:ext cx="1344216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=299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196" name="TextBox 35"/>
          <p:cNvSpPr txBox="1">
            <a:spLocks noChangeArrowheads="1"/>
          </p:cNvSpPr>
          <p:nvPr/>
        </p:nvSpPr>
        <p:spPr bwMode="auto">
          <a:xfrm>
            <a:off x="2288381" y="2674144"/>
            <a:ext cx="1344216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endParaRPr lang="zh-CN" alt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197" name="TextBox 35"/>
          <p:cNvSpPr txBox="1">
            <a:spLocks noChangeArrowheads="1"/>
          </p:cNvSpPr>
          <p:nvPr/>
        </p:nvSpPr>
        <p:spPr bwMode="auto">
          <a:xfrm>
            <a:off x="3189685" y="2674144"/>
            <a:ext cx="701278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198" name="TextBox 35"/>
          <p:cNvSpPr txBox="1">
            <a:spLocks noChangeArrowheads="1"/>
          </p:cNvSpPr>
          <p:nvPr/>
        </p:nvSpPr>
        <p:spPr bwMode="auto">
          <a:xfrm>
            <a:off x="2288381" y="3258742"/>
            <a:ext cx="1344216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endParaRPr lang="zh-CN" alt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199" name="TextBox 35"/>
          <p:cNvSpPr txBox="1">
            <a:spLocks noChangeArrowheads="1"/>
          </p:cNvSpPr>
          <p:nvPr/>
        </p:nvSpPr>
        <p:spPr bwMode="auto">
          <a:xfrm>
            <a:off x="3189685" y="3258742"/>
            <a:ext cx="701278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200" name="TextBox 35"/>
          <p:cNvSpPr txBox="1">
            <a:spLocks noChangeArrowheads="1"/>
          </p:cNvSpPr>
          <p:nvPr/>
        </p:nvSpPr>
        <p:spPr bwMode="auto">
          <a:xfrm>
            <a:off x="6088856" y="2658667"/>
            <a:ext cx="1344216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201" name="TextBox 35"/>
          <p:cNvSpPr txBox="1">
            <a:spLocks noChangeArrowheads="1"/>
          </p:cNvSpPr>
          <p:nvPr/>
        </p:nvSpPr>
        <p:spPr bwMode="auto">
          <a:xfrm>
            <a:off x="6990160" y="2658667"/>
            <a:ext cx="701278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endParaRPr lang="zh-CN" alt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202" name="TextBox 35"/>
          <p:cNvSpPr txBox="1">
            <a:spLocks noChangeArrowheads="1"/>
          </p:cNvSpPr>
          <p:nvPr/>
        </p:nvSpPr>
        <p:spPr bwMode="auto">
          <a:xfrm>
            <a:off x="6088856" y="3243263"/>
            <a:ext cx="1344216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203" name="TextBox 35"/>
          <p:cNvSpPr txBox="1">
            <a:spLocks noChangeArrowheads="1"/>
          </p:cNvSpPr>
          <p:nvPr/>
        </p:nvSpPr>
        <p:spPr bwMode="auto">
          <a:xfrm>
            <a:off x="6990160" y="3243263"/>
            <a:ext cx="701278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35"/>
          <p:cNvSpPr txBox="1">
            <a:spLocks noChangeArrowheads="1"/>
          </p:cNvSpPr>
          <p:nvPr/>
        </p:nvSpPr>
        <p:spPr bwMode="auto">
          <a:xfrm>
            <a:off x="1360885" y="4018360"/>
            <a:ext cx="27146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200+30+60+9=299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35"/>
          <p:cNvSpPr txBox="1">
            <a:spLocks noChangeArrowheads="1"/>
          </p:cNvSpPr>
          <p:nvPr/>
        </p:nvSpPr>
        <p:spPr bwMode="auto">
          <a:xfrm>
            <a:off x="5049441" y="3988594"/>
            <a:ext cx="2714625" cy="439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100+40+10+4=154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9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9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9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9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9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9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9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9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94" grpId="0"/>
      <p:bldP spid="49195" grpId="0"/>
      <p:bldP spid="49196" grpId="0"/>
      <p:bldP spid="49197" grpId="0"/>
      <p:bldP spid="49198" grpId="0"/>
      <p:bldP spid="49199" grpId="0"/>
      <p:bldP spid="49200" grpId="0"/>
      <p:bldP spid="49201" grpId="0"/>
      <p:bldP spid="49202" grpId="0"/>
      <p:bldP spid="49203" grpId="0"/>
      <p:bldP spid="18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练习巩固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5" name="TextBox 8"/>
          <p:cNvSpPr txBox="1">
            <a:spLocks noChangeArrowheads="1"/>
          </p:cNvSpPr>
          <p:nvPr/>
        </p:nvSpPr>
        <p:spPr bwMode="auto">
          <a:xfrm>
            <a:off x="926306" y="1444229"/>
            <a:ext cx="1344216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11×11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6" name="TextBox 9"/>
          <p:cNvSpPr txBox="1">
            <a:spLocks noChangeArrowheads="1"/>
          </p:cNvSpPr>
          <p:nvPr/>
        </p:nvSpPr>
        <p:spPr bwMode="auto">
          <a:xfrm>
            <a:off x="2878931" y="1444229"/>
            <a:ext cx="1344216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12×11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7" name="TextBox 10"/>
          <p:cNvSpPr txBox="1">
            <a:spLocks noChangeArrowheads="1"/>
          </p:cNvSpPr>
          <p:nvPr/>
        </p:nvSpPr>
        <p:spPr bwMode="auto">
          <a:xfrm>
            <a:off x="4789885" y="1444229"/>
            <a:ext cx="1344215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13×13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8" name="TextBox 11"/>
          <p:cNvSpPr txBox="1">
            <a:spLocks noChangeArrowheads="1"/>
          </p:cNvSpPr>
          <p:nvPr/>
        </p:nvSpPr>
        <p:spPr bwMode="auto">
          <a:xfrm>
            <a:off x="6762750" y="1444229"/>
            <a:ext cx="1344216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12×13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9" name="TextBox 9"/>
          <p:cNvSpPr txBox="1">
            <a:spLocks noChangeArrowheads="1"/>
          </p:cNvSpPr>
          <p:nvPr/>
        </p:nvSpPr>
        <p:spPr bwMode="auto">
          <a:xfrm>
            <a:off x="900113" y="686992"/>
            <a:ext cx="609004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895351" y="2215754"/>
            <a:ext cx="1745456" cy="1790700"/>
            <a:chOff x="1193223" y="2954338"/>
            <a:chExt cx="2327852" cy="2387599"/>
          </a:xfrm>
        </p:grpSpPr>
        <p:sp>
          <p:nvSpPr>
            <p:cNvPr id="2" name="矩形 1"/>
            <p:cNvSpPr/>
            <p:nvPr/>
          </p:nvSpPr>
          <p:spPr>
            <a:xfrm>
              <a:off x="1193223" y="2954338"/>
              <a:ext cx="2208760" cy="238759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23583" name="TextBox 8"/>
            <p:cNvSpPr txBox="1">
              <a:spLocks noChangeArrowheads="1"/>
            </p:cNvSpPr>
            <p:nvPr/>
          </p:nvSpPr>
          <p:spPr bwMode="auto">
            <a:xfrm>
              <a:off x="1235075" y="3090863"/>
              <a:ext cx="2286000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 b="1">
                  <a:latin typeface="楷体" panose="02010609060101010101" pitchFamily="49" charset="-122"/>
                  <a:ea typeface="楷体" panose="02010609060101010101" pitchFamily="49" charset="-122"/>
                </a:rPr>
                <a:t>10×11=110</a:t>
              </a:r>
              <a:endParaRPr lang="zh-CN" altLang="en-US" sz="2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0185" name="TextBox 8"/>
          <p:cNvSpPr txBox="1">
            <a:spLocks noChangeArrowheads="1"/>
          </p:cNvSpPr>
          <p:nvPr/>
        </p:nvSpPr>
        <p:spPr bwMode="auto">
          <a:xfrm>
            <a:off x="926306" y="2946798"/>
            <a:ext cx="1714500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1×11=11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86" name="TextBox 8"/>
          <p:cNvSpPr txBox="1">
            <a:spLocks noChangeArrowheads="1"/>
          </p:cNvSpPr>
          <p:nvPr/>
        </p:nvSpPr>
        <p:spPr bwMode="auto">
          <a:xfrm>
            <a:off x="926306" y="3556398"/>
            <a:ext cx="1714500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110+11=121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2827735" y="2215754"/>
            <a:ext cx="1744265" cy="1790700"/>
            <a:chOff x="3769879" y="2954338"/>
            <a:chExt cx="2326121" cy="2387599"/>
          </a:xfrm>
        </p:grpSpPr>
        <p:sp>
          <p:nvSpPr>
            <p:cNvPr id="25" name="矩形 24"/>
            <p:cNvSpPr/>
            <p:nvPr/>
          </p:nvSpPr>
          <p:spPr>
            <a:xfrm>
              <a:off x="3769879" y="2954338"/>
              <a:ext cx="2208624" cy="238759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23581" name="TextBox 8"/>
            <p:cNvSpPr txBox="1">
              <a:spLocks noChangeArrowheads="1"/>
            </p:cNvSpPr>
            <p:nvPr/>
          </p:nvSpPr>
          <p:spPr bwMode="auto">
            <a:xfrm>
              <a:off x="3810000" y="3090863"/>
              <a:ext cx="2286000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 b="1">
                  <a:latin typeface="楷体" panose="02010609060101010101" pitchFamily="49" charset="-122"/>
                  <a:ea typeface="楷体" panose="02010609060101010101" pitchFamily="49" charset="-122"/>
                </a:rPr>
                <a:t>10×11=110</a:t>
              </a:r>
              <a:endParaRPr lang="zh-CN" altLang="en-US" sz="2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0188" name="TextBox 8"/>
          <p:cNvSpPr txBox="1">
            <a:spLocks noChangeArrowheads="1"/>
          </p:cNvSpPr>
          <p:nvPr/>
        </p:nvSpPr>
        <p:spPr bwMode="auto">
          <a:xfrm>
            <a:off x="2857500" y="2926557"/>
            <a:ext cx="1714500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2×11=22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89" name="TextBox 8"/>
          <p:cNvSpPr txBox="1">
            <a:spLocks noChangeArrowheads="1"/>
          </p:cNvSpPr>
          <p:nvPr/>
        </p:nvSpPr>
        <p:spPr bwMode="auto">
          <a:xfrm>
            <a:off x="2815829" y="3556398"/>
            <a:ext cx="1714500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110+22=132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4805362" y="2216944"/>
            <a:ext cx="1739504" cy="1790700"/>
            <a:chOff x="6407006" y="2955926"/>
            <a:chExt cx="2319482" cy="2387599"/>
          </a:xfrm>
        </p:grpSpPr>
        <p:sp>
          <p:nvSpPr>
            <p:cNvPr id="26" name="矩形 25"/>
            <p:cNvSpPr/>
            <p:nvPr/>
          </p:nvSpPr>
          <p:spPr>
            <a:xfrm>
              <a:off x="6407006" y="2955926"/>
              <a:ext cx="2208350" cy="238759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23579" name="TextBox 8"/>
            <p:cNvSpPr txBox="1">
              <a:spLocks noChangeArrowheads="1"/>
            </p:cNvSpPr>
            <p:nvPr/>
          </p:nvSpPr>
          <p:spPr bwMode="auto">
            <a:xfrm>
              <a:off x="6442075" y="3090863"/>
              <a:ext cx="2284413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 b="1">
                  <a:latin typeface="楷体" panose="02010609060101010101" pitchFamily="49" charset="-122"/>
                  <a:ea typeface="楷体" panose="02010609060101010101" pitchFamily="49" charset="-122"/>
                </a:rPr>
                <a:t>10×13=130</a:t>
              </a:r>
              <a:endParaRPr lang="zh-CN" altLang="en-US" sz="2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0191" name="TextBox 8"/>
          <p:cNvSpPr txBox="1">
            <a:spLocks noChangeArrowheads="1"/>
          </p:cNvSpPr>
          <p:nvPr/>
        </p:nvSpPr>
        <p:spPr bwMode="auto">
          <a:xfrm>
            <a:off x="4831557" y="2946798"/>
            <a:ext cx="1713310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3×13=39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92" name="TextBox 8"/>
          <p:cNvSpPr txBox="1">
            <a:spLocks noChangeArrowheads="1"/>
          </p:cNvSpPr>
          <p:nvPr/>
        </p:nvSpPr>
        <p:spPr bwMode="auto">
          <a:xfrm>
            <a:off x="4789885" y="3556398"/>
            <a:ext cx="1713309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130+39=169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 bwMode="auto">
          <a:xfrm>
            <a:off x="6736557" y="2216944"/>
            <a:ext cx="1740694" cy="1789510"/>
            <a:chOff x="8981498" y="2955926"/>
            <a:chExt cx="2321502" cy="2386012"/>
          </a:xfrm>
        </p:grpSpPr>
        <p:sp>
          <p:nvSpPr>
            <p:cNvPr id="27" name="矩形 26"/>
            <p:cNvSpPr/>
            <p:nvPr/>
          </p:nvSpPr>
          <p:spPr>
            <a:xfrm>
              <a:off x="8981498" y="2955926"/>
              <a:ext cx="2208762" cy="238601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23577" name="TextBox 8"/>
            <p:cNvSpPr txBox="1">
              <a:spLocks noChangeArrowheads="1"/>
            </p:cNvSpPr>
            <p:nvPr/>
          </p:nvSpPr>
          <p:spPr bwMode="auto">
            <a:xfrm>
              <a:off x="9017000" y="3090863"/>
              <a:ext cx="2286000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 b="1">
                  <a:latin typeface="楷体" panose="02010609060101010101" pitchFamily="49" charset="-122"/>
                  <a:ea typeface="楷体" panose="02010609060101010101" pitchFamily="49" charset="-122"/>
                </a:rPr>
                <a:t>10×13=130</a:t>
              </a:r>
              <a:endParaRPr lang="zh-CN" altLang="en-US" sz="2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0194" name="TextBox 8"/>
          <p:cNvSpPr txBox="1">
            <a:spLocks noChangeArrowheads="1"/>
          </p:cNvSpPr>
          <p:nvPr/>
        </p:nvSpPr>
        <p:spPr bwMode="auto">
          <a:xfrm>
            <a:off x="6762750" y="2926557"/>
            <a:ext cx="1714500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2×13=26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95" name="TextBox 8"/>
          <p:cNvSpPr txBox="1">
            <a:spLocks noChangeArrowheads="1"/>
          </p:cNvSpPr>
          <p:nvPr/>
        </p:nvSpPr>
        <p:spPr bwMode="auto">
          <a:xfrm>
            <a:off x="6762750" y="3556398"/>
            <a:ext cx="1714500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130+26=156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96" name="TextBox 11"/>
          <p:cNvSpPr txBox="1">
            <a:spLocks noChangeArrowheads="1"/>
          </p:cNvSpPr>
          <p:nvPr/>
        </p:nvSpPr>
        <p:spPr bwMode="auto">
          <a:xfrm>
            <a:off x="7620000" y="1444229"/>
            <a:ext cx="1344216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=156</a:t>
            </a:r>
            <a:endParaRPr lang="zh-CN" alt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97" name="TextBox 11"/>
          <p:cNvSpPr txBox="1">
            <a:spLocks noChangeArrowheads="1"/>
          </p:cNvSpPr>
          <p:nvPr/>
        </p:nvSpPr>
        <p:spPr bwMode="auto">
          <a:xfrm>
            <a:off x="5685235" y="1450182"/>
            <a:ext cx="1344215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=169</a:t>
            </a:r>
            <a:endParaRPr lang="zh-CN" alt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98" name="TextBox 11"/>
          <p:cNvSpPr txBox="1">
            <a:spLocks noChangeArrowheads="1"/>
          </p:cNvSpPr>
          <p:nvPr/>
        </p:nvSpPr>
        <p:spPr bwMode="auto">
          <a:xfrm>
            <a:off x="3705225" y="1456135"/>
            <a:ext cx="1344216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=132</a:t>
            </a:r>
            <a:endParaRPr lang="zh-CN" alt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99" name="TextBox 11"/>
          <p:cNvSpPr txBox="1">
            <a:spLocks noChangeArrowheads="1"/>
          </p:cNvSpPr>
          <p:nvPr/>
        </p:nvSpPr>
        <p:spPr bwMode="auto">
          <a:xfrm>
            <a:off x="1752600" y="1450182"/>
            <a:ext cx="1344216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=121</a:t>
            </a:r>
            <a:endParaRPr lang="zh-CN" alt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0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0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0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0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0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0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0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0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0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0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50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5" grpId="0"/>
      <p:bldP spid="50186" grpId="0"/>
      <p:bldP spid="50188" grpId="0"/>
      <p:bldP spid="50189" grpId="0"/>
      <p:bldP spid="50191" grpId="0"/>
      <p:bldP spid="50192" grpId="0"/>
      <p:bldP spid="50194" grpId="0"/>
      <p:bldP spid="50195" grpId="0"/>
      <p:bldP spid="50196" grpId="0"/>
      <p:bldP spid="50197" grpId="0"/>
      <p:bldP spid="50198" grpId="0"/>
      <p:bldP spid="5019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文本框 170"/>
          <p:cNvSpPr txBox="1"/>
          <p:nvPr/>
        </p:nvSpPr>
        <p:spPr>
          <a:xfrm>
            <a:off x="892969" y="263129"/>
            <a:ext cx="1369219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激趣导入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7" name="TextBox 29"/>
          <p:cNvSpPr txBox="1">
            <a:spLocks noChangeArrowheads="1"/>
          </p:cNvSpPr>
          <p:nvPr/>
        </p:nvSpPr>
        <p:spPr bwMode="auto">
          <a:xfrm>
            <a:off x="782241" y="808435"/>
            <a:ext cx="2568178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口算下面各题。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48" name="矩形 7"/>
          <p:cNvSpPr>
            <a:spLocks noChangeArrowheads="1"/>
          </p:cNvSpPr>
          <p:nvPr/>
        </p:nvSpPr>
        <p:spPr bwMode="auto">
          <a:xfrm>
            <a:off x="892969" y="1506743"/>
            <a:ext cx="7452416" cy="2654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eaLnBrk="0" hangingPunct="0">
              <a:lnSpc>
                <a:spcPct val="20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40×30=            30×20=          150×20=   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110×30=           10×50=          50×90=        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40×150=           20×40=          430×30=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30×80=            60×70=          120×40=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065735" y="1390650"/>
            <a:ext cx="840581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>
              <a:lnSpc>
                <a:spcPct val="200000"/>
              </a:lnSpc>
            </a:pPr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1200</a:t>
            </a:r>
            <a:endParaRPr lang="zh-CN" alt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165748" y="2056210"/>
            <a:ext cx="840581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>
              <a:lnSpc>
                <a:spcPct val="200000"/>
              </a:lnSpc>
            </a:pPr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3300</a:t>
            </a:r>
            <a:endParaRPr lang="zh-CN" alt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194323" y="2695575"/>
            <a:ext cx="839390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>
              <a:lnSpc>
                <a:spcPct val="200000"/>
              </a:lnSpc>
            </a:pPr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6000</a:t>
            </a:r>
            <a:endParaRPr lang="zh-CN" alt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065735" y="3332560"/>
            <a:ext cx="840581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>
              <a:lnSpc>
                <a:spcPct val="200000"/>
              </a:lnSpc>
            </a:pPr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2400</a:t>
            </a:r>
            <a:endParaRPr lang="zh-CN" alt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739879" y="1408510"/>
            <a:ext cx="839390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>
              <a:lnSpc>
                <a:spcPct val="200000"/>
              </a:lnSpc>
            </a:pPr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endParaRPr lang="zh-CN" alt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713685" y="2043113"/>
            <a:ext cx="840581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>
              <a:lnSpc>
                <a:spcPct val="200000"/>
              </a:lnSpc>
            </a:pPr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endParaRPr lang="zh-CN" alt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770835" y="2688431"/>
            <a:ext cx="839390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>
              <a:lnSpc>
                <a:spcPct val="200000"/>
              </a:lnSpc>
            </a:pPr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</a:t>
            </a:r>
            <a:endParaRPr lang="zh-CN" alt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729163" y="3323035"/>
            <a:ext cx="839391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>
              <a:lnSpc>
                <a:spcPct val="200000"/>
              </a:lnSpc>
            </a:pPr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4200</a:t>
            </a:r>
            <a:endParaRPr lang="zh-CN" alt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7087792" y="1408510"/>
            <a:ext cx="840581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>
              <a:lnSpc>
                <a:spcPct val="200000"/>
              </a:lnSpc>
            </a:pPr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3000</a:t>
            </a:r>
            <a:endParaRPr lang="zh-CN" alt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7041356" y="2043113"/>
            <a:ext cx="839391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>
              <a:lnSpc>
                <a:spcPct val="200000"/>
              </a:lnSpc>
            </a:pPr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4500</a:t>
            </a:r>
            <a:endParaRPr lang="zh-CN" alt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7156848" y="2695575"/>
            <a:ext cx="839390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>
              <a:lnSpc>
                <a:spcPct val="200000"/>
              </a:lnSpc>
            </a:pPr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12900</a:t>
            </a:r>
            <a:endParaRPr lang="zh-CN" alt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7140179" y="3332560"/>
            <a:ext cx="840581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>
              <a:lnSpc>
                <a:spcPct val="200000"/>
              </a:lnSpc>
            </a:pPr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4800</a:t>
            </a:r>
            <a:endParaRPr lang="zh-CN" alt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练习巩固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579" name="图片 12" descr="1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28838" y="1319213"/>
            <a:ext cx="5232797" cy="1456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TextBox 9"/>
          <p:cNvSpPr txBox="1">
            <a:spLocks noChangeArrowheads="1"/>
          </p:cNvSpPr>
          <p:nvPr/>
        </p:nvSpPr>
        <p:spPr bwMode="auto">
          <a:xfrm>
            <a:off x="900113" y="686992"/>
            <a:ext cx="609004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一共需要多少元？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05" name="TextBox 9"/>
          <p:cNvSpPr txBox="1">
            <a:spLocks noChangeArrowheads="1"/>
          </p:cNvSpPr>
          <p:nvPr/>
        </p:nvSpPr>
        <p:spPr bwMode="auto">
          <a:xfrm>
            <a:off x="3053954" y="3144441"/>
            <a:ext cx="283964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1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12×32=384</a:t>
            </a:r>
            <a:r>
              <a:rPr lang="zh-CN" altLang="en-US" sz="21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1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06" name="TextBox 9"/>
          <p:cNvSpPr txBox="1">
            <a:spLocks noChangeArrowheads="1"/>
          </p:cNvSpPr>
          <p:nvPr/>
        </p:nvSpPr>
        <p:spPr bwMode="auto">
          <a:xfrm>
            <a:off x="2902744" y="3752851"/>
            <a:ext cx="314206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答：一共需要</a:t>
            </a: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384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5" grpId="0"/>
      <p:bldP spid="5120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练习巩固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3" name="TextBox 9"/>
          <p:cNvSpPr txBox="1">
            <a:spLocks noChangeArrowheads="1"/>
          </p:cNvSpPr>
          <p:nvPr/>
        </p:nvSpPr>
        <p:spPr bwMode="auto">
          <a:xfrm>
            <a:off x="900113" y="686992"/>
            <a:ext cx="609004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海象爸爸和妈妈的体重各是多少千克？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604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53916" y="1309688"/>
            <a:ext cx="4160044" cy="1918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9" name="TextBox 9"/>
          <p:cNvSpPr txBox="1">
            <a:spLocks noChangeArrowheads="1"/>
          </p:cNvSpPr>
          <p:nvPr/>
        </p:nvSpPr>
        <p:spPr bwMode="auto">
          <a:xfrm>
            <a:off x="2353866" y="3227785"/>
            <a:ext cx="6090047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海象爸爸：</a:t>
            </a:r>
            <a:r>
              <a: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33×32=1056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（千克）</a:t>
            </a: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30" name="TextBox 9"/>
          <p:cNvSpPr txBox="1">
            <a:spLocks noChangeArrowheads="1"/>
          </p:cNvSpPr>
          <p:nvPr/>
        </p:nvSpPr>
        <p:spPr bwMode="auto">
          <a:xfrm>
            <a:off x="2353866" y="3646885"/>
            <a:ext cx="6090047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海象妈妈：</a:t>
            </a:r>
            <a:r>
              <a: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33×23=759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（千克）</a:t>
            </a: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31" name="TextBox 9"/>
          <p:cNvSpPr txBox="1">
            <a:spLocks noChangeArrowheads="1"/>
          </p:cNvSpPr>
          <p:nvPr/>
        </p:nvSpPr>
        <p:spPr bwMode="auto">
          <a:xfrm>
            <a:off x="2197894" y="4182666"/>
            <a:ext cx="4839891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答：海象爸爸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1056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千克，海象妈妈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759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千克。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9" grpId="0"/>
      <p:bldP spid="52230" grpId="0"/>
      <p:bldP spid="5223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知识总结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27" name="TextBox 4"/>
          <p:cNvSpPr txBox="1">
            <a:spLocks noChangeArrowheads="1"/>
          </p:cNvSpPr>
          <p:nvPr/>
        </p:nvSpPr>
        <p:spPr bwMode="auto">
          <a:xfrm>
            <a:off x="3849291" y="661987"/>
            <a:ext cx="2474119" cy="54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队列表演（一）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5"/>
          <p:cNvGrpSpPr/>
          <p:nvPr/>
        </p:nvGrpSpPr>
        <p:grpSpPr bwMode="auto">
          <a:xfrm>
            <a:off x="1759744" y="1340644"/>
            <a:ext cx="5553075" cy="554874"/>
            <a:chOff x="2345654" y="1788115"/>
            <a:chExt cx="7404771" cy="739731"/>
          </a:xfrm>
        </p:grpSpPr>
        <p:grpSp>
          <p:nvGrpSpPr>
            <p:cNvPr id="26635" name="组合 1"/>
            <p:cNvGrpSpPr/>
            <p:nvPr/>
          </p:nvGrpSpPr>
          <p:grpSpPr bwMode="auto">
            <a:xfrm>
              <a:off x="2345654" y="1788115"/>
              <a:ext cx="6515541" cy="674596"/>
              <a:chOff x="8746454" y="851695"/>
              <a:chExt cx="2482850" cy="935037"/>
            </a:xfrm>
          </p:grpSpPr>
          <p:sp>
            <p:nvSpPr>
              <p:cNvPr id="26637" name="AutoShape 684"/>
              <p:cNvSpPr>
                <a:spLocks noChangeArrowheads="1"/>
              </p:cNvSpPr>
              <p:nvPr/>
            </p:nvSpPr>
            <p:spPr bwMode="auto">
              <a:xfrm>
                <a:off x="8746454" y="851695"/>
                <a:ext cx="2482850" cy="935037"/>
              </a:xfrm>
              <a:prstGeom prst="roundRect">
                <a:avLst>
                  <a:gd name="adj" fmla="val 11417"/>
                </a:avLst>
              </a:prstGeom>
              <a:solidFill>
                <a:srgbClr val="DDDDDD"/>
              </a:solidFill>
              <a:ln w="9525">
                <a:round/>
              </a:ln>
              <a:scene3d>
                <a:camera prst="legacyObliqueBottom"/>
                <a:lightRig rig="legacyFlat3" dir="b"/>
              </a:scene3d>
              <a:sp3d extrusionH="201600" prstMaterial="legacyMatte">
                <a:bevelT w="13500" h="13500" prst="angle"/>
                <a:bevelB w="13500" h="13500" prst="angle"/>
                <a:extrusionClr>
                  <a:srgbClr val="DDDDDD"/>
                </a:extrusionClr>
              </a:sp3d>
            </p:spPr>
            <p:txBody>
              <a:bodyPr>
                <a:flatTx/>
              </a:bodyPr>
              <a:lstStyle/>
              <a:p>
                <a:pPr latinLnBrk="1"/>
                <a:endParaRPr lang="zh-CN" altLang="en-US" b="1">
                  <a:solidFill>
                    <a:srgbClr val="000000"/>
                  </a:solidFill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6638" name="AutoShape 685"/>
              <p:cNvSpPr>
                <a:spLocks noChangeArrowheads="1"/>
              </p:cNvSpPr>
              <p:nvPr/>
            </p:nvSpPr>
            <p:spPr bwMode="auto">
              <a:xfrm>
                <a:off x="8782967" y="886619"/>
                <a:ext cx="2411413" cy="863600"/>
              </a:xfrm>
              <a:prstGeom prst="roundRect">
                <a:avLst>
                  <a:gd name="adj" fmla="val 11417"/>
                </a:avLst>
              </a:prstGeom>
              <a:gradFill rotWithShape="1">
                <a:gsLst>
                  <a:gs pos="0">
                    <a:srgbClr val="B5D711"/>
                  </a:gs>
                  <a:gs pos="100000">
                    <a:srgbClr val="94B00E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pPr latinLnBrk="1"/>
                <a:endParaRPr lang="zh-CN" altLang="en-US" b="1">
                  <a:solidFill>
                    <a:srgbClr val="000000"/>
                  </a:solidFill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26636" name="TextBox 4"/>
            <p:cNvSpPr txBox="1">
              <a:spLocks noChangeArrowheads="1"/>
            </p:cNvSpPr>
            <p:nvPr/>
          </p:nvSpPr>
          <p:spPr bwMode="auto">
            <a:xfrm>
              <a:off x="2441575" y="1844675"/>
              <a:ext cx="7308850" cy="683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两位数乘两位数（</a:t>
              </a:r>
              <a:r>
                <a:rPr lang="zh-CN" altLang="en-US" sz="21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不进位</a:t>
              </a:r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）的口算方法：</a:t>
              </a: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4"/>
          <p:cNvGrpSpPr/>
          <p:nvPr/>
        </p:nvGrpSpPr>
        <p:grpSpPr bwMode="auto">
          <a:xfrm>
            <a:off x="1759744" y="1933575"/>
            <a:ext cx="6060281" cy="1384687"/>
            <a:chOff x="2345655" y="2578100"/>
            <a:chExt cx="8080390" cy="1846049"/>
          </a:xfrm>
        </p:grpSpPr>
        <p:sp>
          <p:nvSpPr>
            <p:cNvPr id="26633" name="AutoShape 683"/>
            <p:cNvSpPr>
              <a:spLocks noChangeArrowheads="1"/>
            </p:cNvSpPr>
            <p:nvPr/>
          </p:nvSpPr>
          <p:spPr bwMode="auto">
            <a:xfrm>
              <a:off x="2345655" y="2578100"/>
              <a:ext cx="8080390" cy="1693863"/>
            </a:xfrm>
            <a:prstGeom prst="roundRect">
              <a:avLst>
                <a:gd name="adj" fmla="val 11417"/>
              </a:avLst>
            </a:prstGeom>
            <a:solidFill>
              <a:srgbClr val="DDDDDD">
                <a:alpha val="29803"/>
              </a:srgbClr>
            </a:solidFill>
            <a:ln w="9525">
              <a:round/>
            </a:ln>
            <a:scene3d>
              <a:camera prst="legacyObliqueBottom"/>
              <a:lightRig rig="legacyFlat3" dir="b"/>
            </a:scene3d>
            <a:sp3d extrusionH="201600" prstMaterial="legacyMatte">
              <a:bevelT w="13500" h="13500" prst="angle"/>
              <a:bevelB w="13500" h="13500" prst="angle"/>
              <a:extrusionClr>
                <a:srgbClr val="DDDDDD"/>
              </a:extrusionClr>
            </a:sp3d>
          </p:spPr>
          <p:txBody>
            <a:bodyPr>
              <a:flatTx/>
            </a:bodyPr>
            <a:lstStyle/>
            <a:p>
              <a:pPr latinLnBrk="1"/>
              <a:endParaRPr lang="zh-CN" altLang="en-US" b="1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6634" name="TextBox 4"/>
            <p:cNvSpPr txBox="1">
              <a:spLocks noChangeArrowheads="1"/>
            </p:cNvSpPr>
            <p:nvPr/>
          </p:nvSpPr>
          <p:spPr bwMode="auto">
            <a:xfrm>
              <a:off x="2441575" y="2620774"/>
              <a:ext cx="7984470" cy="1803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可以先把其中一个乘数分成一个</a:t>
              </a:r>
              <a:r>
                <a:rPr lang="zh-CN" altLang="en-US" sz="21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整十数</a:t>
              </a:r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和一个</a:t>
              </a:r>
              <a:r>
                <a:rPr lang="zh-CN" altLang="en-US" sz="21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一位数</a:t>
              </a:r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，并用它们分别与另一个两位数相乘，再把两次乘得的积</a:t>
              </a:r>
              <a:r>
                <a:rPr lang="zh-CN" altLang="en-US" sz="21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相加</a:t>
              </a:r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3"/>
          <p:cNvGrpSpPr/>
          <p:nvPr/>
        </p:nvGrpSpPr>
        <p:grpSpPr bwMode="auto">
          <a:xfrm>
            <a:off x="1759744" y="3376614"/>
            <a:ext cx="6060281" cy="996382"/>
            <a:chOff x="2345655" y="4502740"/>
            <a:chExt cx="8080390" cy="1327742"/>
          </a:xfrm>
        </p:grpSpPr>
        <p:sp>
          <p:nvSpPr>
            <p:cNvPr id="26631" name="AutoShape 683"/>
            <p:cNvSpPr>
              <a:spLocks noChangeArrowheads="1"/>
            </p:cNvSpPr>
            <p:nvPr/>
          </p:nvSpPr>
          <p:spPr bwMode="auto">
            <a:xfrm>
              <a:off x="2345655" y="4502740"/>
              <a:ext cx="8080390" cy="1304172"/>
            </a:xfrm>
            <a:prstGeom prst="roundRect">
              <a:avLst>
                <a:gd name="adj" fmla="val 11417"/>
              </a:avLst>
            </a:prstGeom>
            <a:solidFill>
              <a:srgbClr val="DDDDDD">
                <a:alpha val="29803"/>
              </a:srgbClr>
            </a:solidFill>
            <a:ln w="9525">
              <a:round/>
            </a:ln>
            <a:scene3d>
              <a:camera prst="legacyObliqueBottom"/>
              <a:lightRig rig="legacyFlat3" dir="b"/>
            </a:scene3d>
            <a:sp3d extrusionH="201600" prstMaterial="legacyMatte">
              <a:bevelT w="13500" h="13500" prst="angle"/>
              <a:bevelB w="13500" h="13500" prst="angle"/>
              <a:extrusionClr>
                <a:srgbClr val="DDDDDD"/>
              </a:extrusionClr>
            </a:sp3d>
          </p:spPr>
          <p:txBody>
            <a:bodyPr>
              <a:flatTx/>
            </a:bodyPr>
            <a:lstStyle/>
            <a:p>
              <a:pPr latinLnBrk="1"/>
              <a:endParaRPr lang="zh-CN" altLang="en-US" b="1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6632" name="TextBox 4"/>
            <p:cNvSpPr txBox="1">
              <a:spLocks noChangeArrowheads="1"/>
            </p:cNvSpPr>
            <p:nvPr/>
          </p:nvSpPr>
          <p:spPr bwMode="auto">
            <a:xfrm>
              <a:off x="2441541" y="4587782"/>
              <a:ext cx="7827660" cy="1242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可以把每个乘数都分成一个</a:t>
              </a:r>
              <a:r>
                <a:rPr lang="zh-CN" altLang="en-US" sz="21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整十数</a:t>
              </a:r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和一个</a:t>
              </a:r>
              <a:r>
                <a:rPr lang="zh-CN" altLang="en-US" sz="21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一位数</a:t>
              </a:r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，然后把这四个数两两相乘，再把乘得的积</a:t>
              </a:r>
              <a:r>
                <a:rPr lang="zh-CN" altLang="en-US" sz="21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相加</a:t>
              </a:r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/>
          <p:cNvSpPr txBox="1"/>
          <p:nvPr/>
        </p:nvSpPr>
        <p:spPr>
          <a:xfrm>
            <a:off x="892969" y="263129"/>
            <a:ext cx="1369219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08572" y="1281113"/>
            <a:ext cx="5437584" cy="226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084910" y="2100263"/>
            <a:ext cx="3126497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38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1" name="TextBox 29"/>
          <p:cNvSpPr txBox="1">
            <a:spLocks noChangeArrowheads="1"/>
          </p:cNvSpPr>
          <p:nvPr/>
        </p:nvSpPr>
        <p:spPr bwMode="auto">
          <a:xfrm>
            <a:off x="672704" y="695325"/>
            <a:ext cx="7798594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1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例</a:t>
            </a:r>
            <a:r>
              <a:rPr lang="en-US" altLang="zh-CN" sz="21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 学校举行队列表演，一共有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行，每行有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29"/>
          <p:cNvSpPr txBox="1">
            <a:spLocks noChangeArrowheads="1"/>
          </p:cNvSpPr>
          <p:nvPr/>
        </p:nvSpPr>
        <p:spPr bwMode="auto">
          <a:xfrm>
            <a:off x="1839516" y="4196954"/>
            <a:ext cx="7502128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有多少人参加队列表演？圈一圈，算一算。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173" name="组合 4"/>
          <p:cNvGrpSpPr/>
          <p:nvPr/>
        </p:nvGrpSpPr>
        <p:grpSpPr bwMode="auto">
          <a:xfrm>
            <a:off x="4629150" y="1162050"/>
            <a:ext cx="3075385" cy="2762250"/>
            <a:chOff x="6003925" y="699400"/>
            <a:chExt cx="4830763" cy="4337738"/>
          </a:xfrm>
        </p:grpSpPr>
        <p:pic>
          <p:nvPicPr>
            <p:cNvPr id="7178" name="图片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918325" y="1660525"/>
              <a:ext cx="3916363" cy="3376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左大括号 6"/>
            <p:cNvSpPr/>
            <p:nvPr/>
          </p:nvSpPr>
          <p:spPr>
            <a:xfrm rot="5400000">
              <a:off x="8741961" y="-374315"/>
              <a:ext cx="323460" cy="3746038"/>
            </a:xfrm>
            <a:prstGeom prst="leftBrace">
              <a:avLst>
                <a:gd name="adj1" fmla="val 50662"/>
                <a:gd name="adj2" fmla="val 50000"/>
              </a:avLst>
            </a:prstGeom>
            <a:ln w="285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7180" name="TextBox 49"/>
            <p:cNvSpPr txBox="1">
              <a:spLocks noChangeArrowheads="1"/>
            </p:cNvSpPr>
            <p:nvPr/>
          </p:nvSpPr>
          <p:spPr bwMode="auto">
            <a:xfrm>
              <a:off x="8547895" y="699400"/>
              <a:ext cx="711200" cy="6524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 b="1">
                  <a:latin typeface="楷体" panose="02010609060101010101" pitchFamily="49" charset="-122"/>
                  <a:ea typeface="楷体" panose="02010609060101010101" pitchFamily="49" charset="-122"/>
                </a:rPr>
                <a:t>14</a:t>
              </a:r>
              <a:endParaRPr lang="zh-CN" altLang="en-US" sz="2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左大括号 8"/>
            <p:cNvSpPr/>
            <p:nvPr/>
          </p:nvSpPr>
          <p:spPr>
            <a:xfrm>
              <a:off x="6594913" y="1709046"/>
              <a:ext cx="323548" cy="3275740"/>
            </a:xfrm>
            <a:prstGeom prst="leftBrace">
              <a:avLst>
                <a:gd name="adj1" fmla="val 50662"/>
                <a:gd name="adj2" fmla="val 50000"/>
              </a:avLst>
            </a:prstGeom>
            <a:ln w="285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7182" name="TextBox 52"/>
            <p:cNvSpPr txBox="1">
              <a:spLocks noChangeArrowheads="1"/>
            </p:cNvSpPr>
            <p:nvPr/>
          </p:nvSpPr>
          <p:spPr bwMode="auto">
            <a:xfrm>
              <a:off x="6003925" y="3049588"/>
              <a:ext cx="711200" cy="6524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 b="1"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endParaRPr lang="zh-CN" altLang="en-US" sz="2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174" name="组合 10"/>
          <p:cNvGrpSpPr/>
          <p:nvPr/>
        </p:nvGrpSpPr>
        <p:grpSpPr bwMode="auto">
          <a:xfrm>
            <a:off x="2289573" y="1735931"/>
            <a:ext cx="1791890" cy="887016"/>
            <a:chOff x="4334935" y="995943"/>
            <a:chExt cx="2390073" cy="1181357"/>
          </a:xfrm>
        </p:grpSpPr>
        <p:sp>
          <p:nvSpPr>
            <p:cNvPr id="12" name="思想气泡: 云 11"/>
            <p:cNvSpPr/>
            <p:nvPr/>
          </p:nvSpPr>
          <p:spPr>
            <a:xfrm>
              <a:off x="4334935" y="995943"/>
              <a:ext cx="2293200" cy="1181357"/>
            </a:xfrm>
            <a:prstGeom prst="cloudCallout">
              <a:avLst>
                <a:gd name="adj1" fmla="val -43704"/>
                <a:gd name="adj2" fmla="val 74691"/>
              </a:avLst>
            </a:prstGeom>
            <a:solidFill>
              <a:srgbClr val="FBEBD8"/>
            </a:solidFill>
            <a:ln w="19050">
              <a:solidFill>
                <a:srgbClr val="FAAE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77" name="TextBox 29"/>
            <p:cNvSpPr txBox="1">
              <a:spLocks noChangeArrowheads="1"/>
            </p:cNvSpPr>
            <p:nvPr/>
          </p:nvSpPr>
          <p:spPr bwMode="auto">
            <a:xfrm>
              <a:off x="4431906" y="1134351"/>
              <a:ext cx="2293102" cy="860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我用右面的点子图表示队列。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7175" name="图片 1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70435" y="2526506"/>
            <a:ext cx="719138" cy="1258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195" name="组合 4"/>
          <p:cNvGrpSpPr/>
          <p:nvPr/>
        </p:nvGrpSpPr>
        <p:grpSpPr bwMode="auto">
          <a:xfrm>
            <a:off x="353616" y="984648"/>
            <a:ext cx="3623072" cy="3174206"/>
            <a:chOff x="6004070" y="804872"/>
            <a:chExt cx="4831202" cy="4232925"/>
          </a:xfrm>
        </p:grpSpPr>
        <p:pic>
          <p:nvPicPr>
            <p:cNvPr id="8213" name="图片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918324" y="1659741"/>
              <a:ext cx="3916948" cy="33780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左大括号 6"/>
            <p:cNvSpPr/>
            <p:nvPr/>
          </p:nvSpPr>
          <p:spPr>
            <a:xfrm rot="5400000">
              <a:off x="8741953" y="-375499"/>
              <a:ext cx="323900" cy="3745254"/>
            </a:xfrm>
            <a:prstGeom prst="leftBrace">
              <a:avLst>
                <a:gd name="adj1" fmla="val 50662"/>
                <a:gd name="adj2" fmla="val 50000"/>
              </a:avLst>
            </a:prstGeom>
            <a:ln w="285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8215" name="TextBox 49"/>
            <p:cNvSpPr txBox="1">
              <a:spLocks noChangeArrowheads="1"/>
            </p:cNvSpPr>
            <p:nvPr/>
          </p:nvSpPr>
          <p:spPr bwMode="auto">
            <a:xfrm>
              <a:off x="8617960" y="804872"/>
              <a:ext cx="711199" cy="554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 b="1">
                  <a:latin typeface="楷体" panose="02010609060101010101" pitchFamily="49" charset="-122"/>
                  <a:ea typeface="楷体" panose="02010609060101010101" pitchFamily="49" charset="-122"/>
                </a:rPr>
                <a:t>14</a:t>
              </a:r>
              <a:endParaRPr lang="zh-CN" altLang="en-US" sz="2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左大括号 8"/>
            <p:cNvSpPr/>
            <p:nvPr/>
          </p:nvSpPr>
          <p:spPr>
            <a:xfrm>
              <a:off x="6594674" y="1706710"/>
              <a:ext cx="323879" cy="3277103"/>
            </a:xfrm>
            <a:prstGeom prst="leftBrace">
              <a:avLst>
                <a:gd name="adj1" fmla="val 50662"/>
                <a:gd name="adj2" fmla="val 50000"/>
              </a:avLst>
            </a:prstGeom>
            <a:ln w="285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8217" name="TextBox 52"/>
            <p:cNvSpPr txBox="1">
              <a:spLocks noChangeArrowheads="1"/>
            </p:cNvSpPr>
            <p:nvPr/>
          </p:nvSpPr>
          <p:spPr bwMode="auto">
            <a:xfrm>
              <a:off x="6004070" y="3048967"/>
              <a:ext cx="711199" cy="554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 b="1"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endParaRPr lang="zh-CN" altLang="en-US" sz="2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4426744" y="2038351"/>
          <a:ext cx="3871913" cy="1651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1313"/>
                <a:gridCol w="2770600"/>
              </a:tblGrid>
              <a:tr h="82000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已知条件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3" marR="68573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3" marR="68573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3139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所求问题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3" marR="68573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3" marR="68573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1519" name="矩形 14"/>
          <p:cNvSpPr>
            <a:spLocks noChangeArrowheads="1"/>
          </p:cNvSpPr>
          <p:nvPr/>
        </p:nvSpPr>
        <p:spPr bwMode="auto">
          <a:xfrm>
            <a:off x="5620942" y="3119438"/>
            <a:ext cx="2677715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有多少人参加队列表演？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20" name="矩形 15"/>
          <p:cNvSpPr>
            <a:spLocks noChangeArrowheads="1"/>
          </p:cNvSpPr>
          <p:nvPr/>
        </p:nvSpPr>
        <p:spPr bwMode="auto">
          <a:xfrm>
            <a:off x="5620941" y="2122885"/>
            <a:ext cx="2483644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参加队列表演的一共有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行，每行有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16"/>
          <p:cNvGrpSpPr/>
          <p:nvPr/>
        </p:nvGrpSpPr>
        <p:grpSpPr bwMode="auto">
          <a:xfrm>
            <a:off x="4725592" y="475060"/>
            <a:ext cx="1791890" cy="887015"/>
            <a:chOff x="4334935" y="995943"/>
            <a:chExt cx="2390073" cy="1181357"/>
          </a:xfrm>
        </p:grpSpPr>
        <p:sp>
          <p:nvSpPr>
            <p:cNvPr id="18" name="思想气泡: 云 17"/>
            <p:cNvSpPr/>
            <p:nvPr/>
          </p:nvSpPr>
          <p:spPr>
            <a:xfrm>
              <a:off x="4334935" y="995943"/>
              <a:ext cx="2293200" cy="1181357"/>
            </a:xfrm>
            <a:prstGeom prst="cloudCallout">
              <a:avLst>
                <a:gd name="adj1" fmla="val 78014"/>
                <a:gd name="adj2" fmla="val 6940"/>
              </a:avLst>
            </a:prstGeom>
            <a:solidFill>
              <a:srgbClr val="FBEBD8"/>
            </a:solidFill>
            <a:ln w="19050">
              <a:solidFill>
                <a:srgbClr val="FAAE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12" name="TextBox 29"/>
            <p:cNvSpPr txBox="1">
              <a:spLocks noChangeArrowheads="1"/>
            </p:cNvSpPr>
            <p:nvPr/>
          </p:nvSpPr>
          <p:spPr bwMode="auto">
            <a:xfrm>
              <a:off x="4431906" y="1134351"/>
              <a:ext cx="2293102" cy="860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你了解到了哪些数学信息？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05650" y="492919"/>
            <a:ext cx="1350169" cy="135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9" grpId="0"/>
      <p:bldP spid="215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219" name="组合 4"/>
          <p:cNvGrpSpPr/>
          <p:nvPr/>
        </p:nvGrpSpPr>
        <p:grpSpPr bwMode="auto">
          <a:xfrm>
            <a:off x="353616" y="984648"/>
            <a:ext cx="3623072" cy="3174206"/>
            <a:chOff x="6004070" y="804872"/>
            <a:chExt cx="4831202" cy="4232925"/>
          </a:xfrm>
        </p:grpSpPr>
        <p:pic>
          <p:nvPicPr>
            <p:cNvPr id="9226" name="图片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918324" y="1659741"/>
              <a:ext cx="3916948" cy="33780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左大括号 6"/>
            <p:cNvSpPr/>
            <p:nvPr/>
          </p:nvSpPr>
          <p:spPr>
            <a:xfrm rot="5400000">
              <a:off x="8741953" y="-375499"/>
              <a:ext cx="323900" cy="3745254"/>
            </a:xfrm>
            <a:prstGeom prst="leftBrace">
              <a:avLst>
                <a:gd name="adj1" fmla="val 50662"/>
                <a:gd name="adj2" fmla="val 50000"/>
              </a:avLst>
            </a:prstGeom>
            <a:ln w="285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9228" name="TextBox 49"/>
            <p:cNvSpPr txBox="1">
              <a:spLocks noChangeArrowheads="1"/>
            </p:cNvSpPr>
            <p:nvPr/>
          </p:nvSpPr>
          <p:spPr bwMode="auto">
            <a:xfrm>
              <a:off x="8617960" y="804872"/>
              <a:ext cx="711199" cy="554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 b="1">
                  <a:latin typeface="楷体" panose="02010609060101010101" pitchFamily="49" charset="-122"/>
                  <a:ea typeface="楷体" panose="02010609060101010101" pitchFamily="49" charset="-122"/>
                </a:rPr>
                <a:t>14</a:t>
              </a:r>
              <a:endParaRPr lang="zh-CN" altLang="en-US" sz="2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左大括号 8"/>
            <p:cNvSpPr/>
            <p:nvPr/>
          </p:nvSpPr>
          <p:spPr>
            <a:xfrm>
              <a:off x="6594674" y="1706710"/>
              <a:ext cx="323879" cy="3277103"/>
            </a:xfrm>
            <a:prstGeom prst="leftBrace">
              <a:avLst>
                <a:gd name="adj1" fmla="val 50662"/>
                <a:gd name="adj2" fmla="val 50000"/>
              </a:avLst>
            </a:prstGeom>
            <a:ln w="285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9230" name="TextBox 52"/>
            <p:cNvSpPr txBox="1">
              <a:spLocks noChangeArrowheads="1"/>
            </p:cNvSpPr>
            <p:nvPr/>
          </p:nvSpPr>
          <p:spPr bwMode="auto">
            <a:xfrm>
              <a:off x="6004070" y="3048967"/>
              <a:ext cx="711199" cy="554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 b="1"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endParaRPr lang="zh-CN" altLang="en-US" sz="2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556" name="矩形 14"/>
          <p:cNvSpPr>
            <a:spLocks noChangeArrowheads="1"/>
          </p:cNvSpPr>
          <p:nvPr/>
        </p:nvSpPr>
        <p:spPr bwMode="auto">
          <a:xfrm>
            <a:off x="6153150" y="3194447"/>
            <a:ext cx="1067991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14×12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7" name="矩形 15"/>
          <p:cNvSpPr>
            <a:spLocks noChangeArrowheads="1"/>
          </p:cNvSpPr>
          <p:nvPr/>
        </p:nvSpPr>
        <p:spPr bwMode="auto">
          <a:xfrm>
            <a:off x="4889898" y="2013347"/>
            <a:ext cx="3255169" cy="900113"/>
          </a:xfrm>
          <a:prstGeom prst="rect">
            <a:avLst/>
          </a:prstGeom>
          <a:solidFill>
            <a:srgbClr val="CCE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求有多少人参加队列表演，就是求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相加的和是多少，用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计算。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16"/>
          <p:cNvGrpSpPr/>
          <p:nvPr/>
        </p:nvGrpSpPr>
        <p:grpSpPr bwMode="auto">
          <a:xfrm>
            <a:off x="4725592" y="475060"/>
            <a:ext cx="1791890" cy="634603"/>
            <a:chOff x="4334935" y="995943"/>
            <a:chExt cx="2390073" cy="846041"/>
          </a:xfrm>
        </p:grpSpPr>
        <p:sp>
          <p:nvSpPr>
            <p:cNvPr id="18" name="思想气泡: 云 17"/>
            <p:cNvSpPr/>
            <p:nvPr/>
          </p:nvSpPr>
          <p:spPr>
            <a:xfrm>
              <a:off x="4334935" y="995943"/>
              <a:ext cx="2293200" cy="846041"/>
            </a:xfrm>
            <a:prstGeom prst="cloudCallout">
              <a:avLst>
                <a:gd name="adj1" fmla="val 78014"/>
                <a:gd name="adj2" fmla="val 6940"/>
              </a:avLst>
            </a:prstGeom>
            <a:solidFill>
              <a:srgbClr val="FBEBD8"/>
            </a:solidFill>
            <a:ln w="19050">
              <a:solidFill>
                <a:srgbClr val="FAAE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225" name="TextBox 29"/>
            <p:cNvSpPr txBox="1">
              <a:spLocks noChangeArrowheads="1"/>
            </p:cNvSpPr>
            <p:nvPr/>
          </p:nvSpPr>
          <p:spPr bwMode="auto">
            <a:xfrm>
              <a:off x="4431906" y="1134351"/>
              <a:ext cx="2293102" cy="492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如何理解题意？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9223" name="图片 1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05650" y="492919"/>
            <a:ext cx="1350169" cy="135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2355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47"/>
          <p:cNvSpPr txBox="1">
            <a:spLocks noChangeArrowheads="1"/>
          </p:cNvSpPr>
          <p:nvPr/>
        </p:nvSpPr>
        <p:spPr bwMode="auto">
          <a:xfrm>
            <a:off x="4464844" y="3985022"/>
            <a:ext cx="1913335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14×6=84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44" name="图片 2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39416" y="1173956"/>
            <a:ext cx="2937272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47"/>
          <p:cNvSpPr txBox="1">
            <a:spLocks noChangeArrowheads="1"/>
          </p:cNvSpPr>
          <p:nvPr/>
        </p:nvSpPr>
        <p:spPr bwMode="auto">
          <a:xfrm>
            <a:off x="6188869" y="3985022"/>
            <a:ext cx="1913335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84×2=168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1039416" y="1173957"/>
            <a:ext cx="2947988" cy="1283494"/>
          </a:xfrm>
          <a:prstGeom prst="roundRect">
            <a:avLst>
              <a:gd name="adj" fmla="val 7607"/>
            </a:avLst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29" name="矩形: 圆角 28"/>
          <p:cNvSpPr/>
          <p:nvPr/>
        </p:nvSpPr>
        <p:spPr>
          <a:xfrm>
            <a:off x="1039416" y="2496741"/>
            <a:ext cx="2947988" cy="1283494"/>
          </a:xfrm>
          <a:prstGeom prst="roundRect">
            <a:avLst>
              <a:gd name="adj" fmla="val 7607"/>
            </a:avLst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3" name="组合 6"/>
          <p:cNvGrpSpPr/>
          <p:nvPr/>
        </p:nvGrpSpPr>
        <p:grpSpPr bwMode="auto">
          <a:xfrm>
            <a:off x="4114801" y="1173957"/>
            <a:ext cx="1831181" cy="1322785"/>
            <a:chOff x="5486822" y="2167405"/>
            <a:chExt cx="2440698" cy="1763413"/>
          </a:xfrm>
        </p:grpSpPr>
        <p:sp>
          <p:nvSpPr>
            <p:cNvPr id="30" name="左大括号 29"/>
            <p:cNvSpPr/>
            <p:nvPr/>
          </p:nvSpPr>
          <p:spPr>
            <a:xfrm rot="10800000">
              <a:off x="5486822" y="2167405"/>
              <a:ext cx="228518" cy="1763413"/>
            </a:xfrm>
            <a:prstGeom prst="leftBrace">
              <a:avLst>
                <a:gd name="adj1" fmla="val 50662"/>
                <a:gd name="adj2" fmla="val 50000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0261" name="TextBox 49"/>
            <p:cNvSpPr txBox="1">
              <a:spLocks noChangeArrowheads="1"/>
            </p:cNvSpPr>
            <p:nvPr/>
          </p:nvSpPr>
          <p:spPr bwMode="auto">
            <a:xfrm>
              <a:off x="5765800" y="2787969"/>
              <a:ext cx="2161720" cy="492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14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人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2"/>
          <p:cNvGrpSpPr/>
          <p:nvPr/>
        </p:nvGrpSpPr>
        <p:grpSpPr bwMode="auto">
          <a:xfrm>
            <a:off x="4125517" y="2515791"/>
            <a:ext cx="1829990" cy="1283494"/>
            <a:chOff x="5486822" y="2219782"/>
            <a:chExt cx="2440698" cy="1711035"/>
          </a:xfrm>
        </p:grpSpPr>
        <p:sp>
          <p:nvSpPr>
            <p:cNvPr id="34" name="左大括号 33"/>
            <p:cNvSpPr/>
            <p:nvPr/>
          </p:nvSpPr>
          <p:spPr>
            <a:xfrm rot="10800000">
              <a:off x="5486822" y="2219782"/>
              <a:ext cx="214374" cy="1711035"/>
            </a:xfrm>
            <a:prstGeom prst="leftBrace">
              <a:avLst>
                <a:gd name="adj1" fmla="val 50662"/>
                <a:gd name="adj2" fmla="val 50000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0259" name="TextBox 49"/>
            <p:cNvSpPr txBox="1">
              <a:spLocks noChangeArrowheads="1"/>
            </p:cNvSpPr>
            <p:nvPr/>
          </p:nvSpPr>
          <p:spPr bwMode="auto">
            <a:xfrm>
              <a:off x="5765801" y="2787968"/>
              <a:ext cx="2161719" cy="492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14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人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35"/>
          <p:cNvGrpSpPr/>
          <p:nvPr/>
        </p:nvGrpSpPr>
        <p:grpSpPr bwMode="auto">
          <a:xfrm>
            <a:off x="5409010" y="1878807"/>
            <a:ext cx="3086100" cy="1322785"/>
            <a:chOff x="5486822" y="2167405"/>
            <a:chExt cx="4115981" cy="1763413"/>
          </a:xfrm>
        </p:grpSpPr>
        <p:sp>
          <p:nvSpPr>
            <p:cNvPr id="37" name="左大括号 36"/>
            <p:cNvSpPr/>
            <p:nvPr/>
          </p:nvSpPr>
          <p:spPr>
            <a:xfrm rot="10800000">
              <a:off x="5486822" y="2167405"/>
              <a:ext cx="228666" cy="1763413"/>
            </a:xfrm>
            <a:prstGeom prst="leftBrace">
              <a:avLst>
                <a:gd name="adj1" fmla="val 50662"/>
                <a:gd name="adj2" fmla="val 50000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0257" name="TextBox 49"/>
            <p:cNvSpPr txBox="1">
              <a:spLocks noChangeArrowheads="1"/>
            </p:cNvSpPr>
            <p:nvPr/>
          </p:nvSpPr>
          <p:spPr bwMode="auto">
            <a:xfrm>
              <a:off x="5765801" y="2787969"/>
              <a:ext cx="3837002" cy="492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合起来一共有多少人？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251" name="矩形 39"/>
          <p:cNvSpPr>
            <a:spLocks noChangeArrowheads="1"/>
          </p:cNvSpPr>
          <p:nvPr/>
        </p:nvSpPr>
        <p:spPr bwMode="auto">
          <a:xfrm>
            <a:off x="3976688" y="302419"/>
            <a:ext cx="1067991" cy="439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14×12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21"/>
          <p:cNvGrpSpPr/>
          <p:nvPr/>
        </p:nvGrpSpPr>
        <p:grpSpPr bwMode="auto">
          <a:xfrm>
            <a:off x="6078141" y="842963"/>
            <a:ext cx="2569369" cy="425649"/>
            <a:chOff x="7490912" y="1151710"/>
            <a:chExt cx="3426326" cy="566717"/>
          </a:xfrm>
        </p:grpSpPr>
        <p:pic>
          <p:nvPicPr>
            <p:cNvPr id="10254" name="图片 2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490912" y="1151710"/>
              <a:ext cx="3128521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5" name="TextBox 29"/>
            <p:cNvSpPr txBox="1">
              <a:spLocks noChangeArrowheads="1"/>
            </p:cNvSpPr>
            <p:nvPr/>
          </p:nvSpPr>
          <p:spPr bwMode="auto">
            <a:xfrm>
              <a:off x="7639050" y="1165225"/>
              <a:ext cx="3278188" cy="553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100" b="1">
                  <a:latin typeface="楷体" panose="02010609060101010101" pitchFamily="49" charset="-122"/>
                  <a:ea typeface="楷体" panose="02010609060101010101" pitchFamily="49" charset="-122"/>
                </a:rPr>
                <a:t>利用点子图计算</a:t>
              </a:r>
              <a:endParaRPr lang="zh-CN" altLang="en-US" sz="2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矩形 39"/>
          <p:cNvSpPr>
            <a:spLocks noChangeArrowheads="1"/>
          </p:cNvSpPr>
          <p:nvPr/>
        </p:nvSpPr>
        <p:spPr bwMode="auto">
          <a:xfrm>
            <a:off x="4913710" y="314325"/>
            <a:ext cx="75842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=168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" grpId="0"/>
      <p:bldP spid="5" grpId="0" animBg="1"/>
      <p:bldP spid="29" grpId="0" animBg="1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47"/>
          <p:cNvSpPr txBox="1">
            <a:spLocks noChangeArrowheads="1"/>
          </p:cNvSpPr>
          <p:nvPr/>
        </p:nvSpPr>
        <p:spPr bwMode="auto">
          <a:xfrm>
            <a:off x="3879057" y="4286251"/>
            <a:ext cx="1913335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14×10=140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47"/>
          <p:cNvSpPr txBox="1">
            <a:spLocks noChangeArrowheads="1"/>
          </p:cNvSpPr>
          <p:nvPr/>
        </p:nvSpPr>
        <p:spPr bwMode="auto">
          <a:xfrm>
            <a:off x="5604272" y="4286251"/>
            <a:ext cx="1913334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14×2=28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1050131" y="1168004"/>
            <a:ext cx="2947988" cy="2114550"/>
          </a:xfrm>
          <a:prstGeom prst="roundRect">
            <a:avLst>
              <a:gd name="adj" fmla="val 7607"/>
            </a:avLst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29" name="矩形: 圆角 28"/>
          <p:cNvSpPr/>
          <p:nvPr/>
        </p:nvSpPr>
        <p:spPr>
          <a:xfrm>
            <a:off x="1050131" y="3282554"/>
            <a:ext cx="2947988" cy="491728"/>
          </a:xfrm>
          <a:prstGeom prst="roundRect">
            <a:avLst>
              <a:gd name="adj" fmla="val 7607"/>
            </a:avLst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3" name="组合 6"/>
          <p:cNvGrpSpPr/>
          <p:nvPr/>
        </p:nvGrpSpPr>
        <p:grpSpPr bwMode="auto">
          <a:xfrm>
            <a:off x="4125517" y="1168004"/>
            <a:ext cx="1821656" cy="2028825"/>
            <a:chOff x="5486822" y="2167405"/>
            <a:chExt cx="2428496" cy="1763413"/>
          </a:xfrm>
        </p:grpSpPr>
        <p:sp>
          <p:nvSpPr>
            <p:cNvPr id="30" name="左大括号 29"/>
            <p:cNvSpPr/>
            <p:nvPr/>
          </p:nvSpPr>
          <p:spPr>
            <a:xfrm rot="10800000">
              <a:off x="5486822" y="2167405"/>
              <a:ext cx="228564" cy="1763413"/>
            </a:xfrm>
            <a:prstGeom prst="leftBrace">
              <a:avLst>
                <a:gd name="adj1" fmla="val 50662"/>
                <a:gd name="adj2" fmla="val 50000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1286" name="TextBox 49"/>
            <p:cNvSpPr txBox="1">
              <a:spLocks noChangeArrowheads="1"/>
            </p:cNvSpPr>
            <p:nvPr/>
          </p:nvSpPr>
          <p:spPr bwMode="auto">
            <a:xfrm>
              <a:off x="5753599" y="2844752"/>
              <a:ext cx="2161719" cy="32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14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人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2"/>
          <p:cNvGrpSpPr/>
          <p:nvPr/>
        </p:nvGrpSpPr>
        <p:grpSpPr bwMode="auto">
          <a:xfrm>
            <a:off x="4136231" y="3242072"/>
            <a:ext cx="1829991" cy="563326"/>
            <a:chOff x="5486822" y="2167405"/>
            <a:chExt cx="2440698" cy="1802014"/>
          </a:xfrm>
        </p:grpSpPr>
        <p:sp>
          <p:nvSpPr>
            <p:cNvPr id="34" name="左大括号 33"/>
            <p:cNvSpPr/>
            <p:nvPr/>
          </p:nvSpPr>
          <p:spPr>
            <a:xfrm rot="10800000">
              <a:off x="5486822" y="2167405"/>
              <a:ext cx="228667" cy="1763413"/>
            </a:xfrm>
            <a:prstGeom prst="leftBrace">
              <a:avLst>
                <a:gd name="adj1" fmla="val 50662"/>
                <a:gd name="adj2" fmla="val 50000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1284" name="TextBox 49"/>
            <p:cNvSpPr txBox="1">
              <a:spLocks noChangeArrowheads="1"/>
            </p:cNvSpPr>
            <p:nvPr/>
          </p:nvSpPr>
          <p:spPr bwMode="auto">
            <a:xfrm>
              <a:off x="5765800" y="2787969"/>
              <a:ext cx="2161720" cy="118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14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人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35"/>
          <p:cNvGrpSpPr/>
          <p:nvPr/>
        </p:nvGrpSpPr>
        <p:grpSpPr bwMode="auto">
          <a:xfrm>
            <a:off x="5405438" y="2185988"/>
            <a:ext cx="3086100" cy="1322785"/>
            <a:chOff x="5486822" y="2167405"/>
            <a:chExt cx="4115981" cy="1763413"/>
          </a:xfrm>
        </p:grpSpPr>
        <p:sp>
          <p:nvSpPr>
            <p:cNvPr id="37" name="左大括号 36"/>
            <p:cNvSpPr/>
            <p:nvPr/>
          </p:nvSpPr>
          <p:spPr>
            <a:xfrm rot="10800000">
              <a:off x="5486822" y="2167405"/>
              <a:ext cx="228666" cy="1763413"/>
            </a:xfrm>
            <a:prstGeom prst="leftBrace">
              <a:avLst>
                <a:gd name="adj1" fmla="val 50662"/>
                <a:gd name="adj2" fmla="val 50000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1282" name="TextBox 49"/>
            <p:cNvSpPr txBox="1">
              <a:spLocks noChangeArrowheads="1"/>
            </p:cNvSpPr>
            <p:nvPr/>
          </p:nvSpPr>
          <p:spPr bwMode="auto">
            <a:xfrm>
              <a:off x="5765801" y="2787969"/>
              <a:ext cx="3837002" cy="492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合起来一共有多少人？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TextBox 47"/>
          <p:cNvSpPr txBox="1">
            <a:spLocks noChangeArrowheads="1"/>
          </p:cNvSpPr>
          <p:nvPr/>
        </p:nvSpPr>
        <p:spPr bwMode="auto">
          <a:xfrm>
            <a:off x="6978254" y="4286251"/>
            <a:ext cx="2420540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140+28=168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75" name="图片 2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39416" y="1173956"/>
            <a:ext cx="2937272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6" name="矩形 21"/>
          <p:cNvSpPr>
            <a:spLocks noChangeArrowheads="1"/>
          </p:cNvSpPr>
          <p:nvPr/>
        </p:nvSpPr>
        <p:spPr bwMode="auto">
          <a:xfrm>
            <a:off x="3976688" y="302419"/>
            <a:ext cx="1067991" cy="439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14×12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277" name="组合 23"/>
          <p:cNvGrpSpPr/>
          <p:nvPr/>
        </p:nvGrpSpPr>
        <p:grpSpPr bwMode="auto">
          <a:xfrm>
            <a:off x="6078141" y="842963"/>
            <a:ext cx="2569369" cy="425649"/>
            <a:chOff x="7490912" y="1151710"/>
            <a:chExt cx="3426326" cy="566717"/>
          </a:xfrm>
        </p:grpSpPr>
        <p:pic>
          <p:nvPicPr>
            <p:cNvPr id="11279" name="图片 24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490912" y="1151710"/>
              <a:ext cx="3128521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80" name="TextBox 29"/>
            <p:cNvSpPr txBox="1">
              <a:spLocks noChangeArrowheads="1"/>
            </p:cNvSpPr>
            <p:nvPr/>
          </p:nvSpPr>
          <p:spPr bwMode="auto">
            <a:xfrm>
              <a:off x="7639050" y="1165225"/>
              <a:ext cx="3278188" cy="553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100" b="1">
                  <a:latin typeface="楷体" panose="02010609060101010101" pitchFamily="49" charset="-122"/>
                  <a:ea typeface="楷体" panose="02010609060101010101" pitchFamily="49" charset="-122"/>
                </a:rPr>
                <a:t>利用点子图计算</a:t>
              </a:r>
              <a:endParaRPr lang="zh-CN" altLang="en-US" sz="2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" name="矩形 39"/>
          <p:cNvSpPr>
            <a:spLocks noChangeArrowheads="1"/>
          </p:cNvSpPr>
          <p:nvPr/>
        </p:nvSpPr>
        <p:spPr bwMode="auto">
          <a:xfrm>
            <a:off x="4913710" y="314325"/>
            <a:ext cx="75842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=168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" grpId="0"/>
      <p:bldP spid="5" grpId="0" animBg="1"/>
      <p:bldP spid="29" grpId="0" animBg="1"/>
      <p:bldP spid="19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47"/>
          <p:cNvSpPr txBox="1">
            <a:spLocks noChangeArrowheads="1"/>
          </p:cNvSpPr>
          <p:nvPr/>
        </p:nvSpPr>
        <p:spPr bwMode="auto">
          <a:xfrm>
            <a:off x="2565797" y="4257676"/>
            <a:ext cx="1913334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10×4=40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2" name="矩形 24"/>
          <p:cNvSpPr>
            <a:spLocks noChangeArrowheads="1"/>
          </p:cNvSpPr>
          <p:nvPr/>
        </p:nvSpPr>
        <p:spPr bwMode="auto">
          <a:xfrm>
            <a:off x="3976688" y="302419"/>
            <a:ext cx="1067991" cy="439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14×12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47"/>
          <p:cNvSpPr txBox="1">
            <a:spLocks noChangeArrowheads="1"/>
          </p:cNvSpPr>
          <p:nvPr/>
        </p:nvSpPr>
        <p:spPr bwMode="auto">
          <a:xfrm>
            <a:off x="3876675" y="4257676"/>
            <a:ext cx="1913335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10×2=20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1046560" y="1168004"/>
            <a:ext cx="2116931" cy="2114550"/>
          </a:xfrm>
          <a:prstGeom prst="roundRect">
            <a:avLst>
              <a:gd name="adj" fmla="val 7607"/>
            </a:avLst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29" name="矩形: 圆角 28"/>
          <p:cNvSpPr/>
          <p:nvPr/>
        </p:nvSpPr>
        <p:spPr>
          <a:xfrm>
            <a:off x="1046560" y="3282554"/>
            <a:ext cx="2075259" cy="491728"/>
          </a:xfrm>
          <a:prstGeom prst="roundRect">
            <a:avLst>
              <a:gd name="adj" fmla="val 7607"/>
            </a:avLst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3" name="组合 6"/>
          <p:cNvGrpSpPr/>
          <p:nvPr/>
        </p:nvGrpSpPr>
        <p:grpSpPr bwMode="auto">
          <a:xfrm>
            <a:off x="4121944" y="1168004"/>
            <a:ext cx="1849041" cy="2028825"/>
            <a:chOff x="5486822" y="2167405"/>
            <a:chExt cx="2464502" cy="1763413"/>
          </a:xfrm>
        </p:grpSpPr>
        <p:sp>
          <p:nvSpPr>
            <p:cNvPr id="30" name="左大括号 29"/>
            <p:cNvSpPr/>
            <p:nvPr/>
          </p:nvSpPr>
          <p:spPr>
            <a:xfrm rot="10800000">
              <a:off x="5486822" y="2167405"/>
              <a:ext cx="228518" cy="1763413"/>
            </a:xfrm>
            <a:prstGeom prst="leftBrace">
              <a:avLst>
                <a:gd name="adj1" fmla="val 50662"/>
                <a:gd name="adj2" fmla="val 50000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2324" name="TextBox 49"/>
            <p:cNvSpPr txBox="1">
              <a:spLocks noChangeArrowheads="1"/>
            </p:cNvSpPr>
            <p:nvPr/>
          </p:nvSpPr>
          <p:spPr bwMode="auto">
            <a:xfrm>
              <a:off x="5789605" y="2898596"/>
              <a:ext cx="2161719" cy="32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人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2"/>
          <p:cNvGrpSpPr/>
          <p:nvPr/>
        </p:nvGrpSpPr>
        <p:grpSpPr bwMode="auto">
          <a:xfrm>
            <a:off x="4132660" y="3242072"/>
            <a:ext cx="1838325" cy="551259"/>
            <a:chOff x="5486822" y="2167405"/>
            <a:chExt cx="2451682" cy="1763413"/>
          </a:xfrm>
        </p:grpSpPr>
        <p:sp>
          <p:nvSpPr>
            <p:cNvPr id="34" name="左大括号 33"/>
            <p:cNvSpPr/>
            <p:nvPr/>
          </p:nvSpPr>
          <p:spPr>
            <a:xfrm rot="10800000">
              <a:off x="5486822" y="2167405"/>
              <a:ext cx="228654" cy="1763413"/>
            </a:xfrm>
            <a:prstGeom prst="leftBrace">
              <a:avLst>
                <a:gd name="adj1" fmla="val 50662"/>
                <a:gd name="adj2" fmla="val 50000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2322" name="TextBox 49"/>
            <p:cNvSpPr txBox="1">
              <a:spLocks noChangeArrowheads="1"/>
            </p:cNvSpPr>
            <p:nvPr/>
          </p:nvSpPr>
          <p:spPr bwMode="auto">
            <a:xfrm>
              <a:off x="5776786" y="2465890"/>
              <a:ext cx="2161718" cy="118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人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35"/>
          <p:cNvGrpSpPr/>
          <p:nvPr/>
        </p:nvGrpSpPr>
        <p:grpSpPr bwMode="auto">
          <a:xfrm>
            <a:off x="5401866" y="1095375"/>
            <a:ext cx="3245644" cy="2924175"/>
            <a:chOff x="5486820" y="714156"/>
            <a:chExt cx="4329269" cy="3897582"/>
          </a:xfrm>
        </p:grpSpPr>
        <p:sp>
          <p:nvSpPr>
            <p:cNvPr id="37" name="左大括号 36"/>
            <p:cNvSpPr/>
            <p:nvPr/>
          </p:nvSpPr>
          <p:spPr>
            <a:xfrm rot="10800000">
              <a:off x="5486820" y="714156"/>
              <a:ext cx="366860" cy="3897582"/>
            </a:xfrm>
            <a:prstGeom prst="leftBrace">
              <a:avLst>
                <a:gd name="adj1" fmla="val 50662"/>
                <a:gd name="adj2" fmla="val 50000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2320" name="TextBox 49"/>
            <p:cNvSpPr txBox="1">
              <a:spLocks noChangeArrowheads="1"/>
            </p:cNvSpPr>
            <p:nvPr/>
          </p:nvSpPr>
          <p:spPr bwMode="auto">
            <a:xfrm>
              <a:off x="5979088" y="2432114"/>
              <a:ext cx="3837001" cy="492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合起来一共有多少人？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TextBox 47"/>
          <p:cNvSpPr txBox="1">
            <a:spLocks noChangeArrowheads="1"/>
          </p:cNvSpPr>
          <p:nvPr/>
        </p:nvSpPr>
        <p:spPr bwMode="auto">
          <a:xfrm>
            <a:off x="5264944" y="4257676"/>
            <a:ext cx="1147763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2×4=8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: 圆角 19"/>
          <p:cNvSpPr/>
          <p:nvPr/>
        </p:nvSpPr>
        <p:spPr>
          <a:xfrm>
            <a:off x="3159919" y="1178719"/>
            <a:ext cx="872729" cy="2114550"/>
          </a:xfrm>
          <a:prstGeom prst="roundRect">
            <a:avLst>
              <a:gd name="adj" fmla="val 7607"/>
            </a:avLst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21" name="矩形: 圆角 20"/>
          <p:cNvSpPr/>
          <p:nvPr/>
        </p:nvSpPr>
        <p:spPr>
          <a:xfrm>
            <a:off x="3136106" y="3313510"/>
            <a:ext cx="896541" cy="491728"/>
          </a:xfrm>
          <a:prstGeom prst="roundRect">
            <a:avLst>
              <a:gd name="adj" fmla="val 7607"/>
            </a:avLst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pic>
        <p:nvPicPr>
          <p:cNvPr id="12302" name="图片 2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39416" y="1173956"/>
            <a:ext cx="2937272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Box 47"/>
          <p:cNvSpPr txBox="1">
            <a:spLocks noChangeArrowheads="1"/>
          </p:cNvSpPr>
          <p:nvPr/>
        </p:nvSpPr>
        <p:spPr bwMode="auto">
          <a:xfrm>
            <a:off x="926307" y="4257676"/>
            <a:ext cx="1913335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10×10=100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47"/>
          <p:cNvSpPr txBox="1">
            <a:spLocks noChangeArrowheads="1"/>
          </p:cNvSpPr>
          <p:nvPr/>
        </p:nvSpPr>
        <p:spPr bwMode="auto">
          <a:xfrm>
            <a:off x="6412707" y="4257676"/>
            <a:ext cx="2575322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100+40+20+8=168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5"/>
          <p:cNvGrpSpPr/>
          <p:nvPr/>
        </p:nvGrpSpPr>
        <p:grpSpPr bwMode="auto">
          <a:xfrm>
            <a:off x="2296716" y="3806432"/>
            <a:ext cx="3699272" cy="386001"/>
            <a:chOff x="3062288" y="5075238"/>
            <a:chExt cx="4932362" cy="514668"/>
          </a:xfrm>
        </p:grpSpPr>
        <p:sp>
          <p:nvSpPr>
            <p:cNvPr id="12315" name="TextBox 49"/>
            <p:cNvSpPr txBox="1">
              <a:spLocks noChangeArrowheads="1"/>
            </p:cNvSpPr>
            <p:nvPr/>
          </p:nvSpPr>
          <p:spPr bwMode="auto">
            <a:xfrm>
              <a:off x="5834064" y="5097463"/>
              <a:ext cx="2160586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人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2316" name="组合 38"/>
            <p:cNvGrpSpPr/>
            <p:nvPr/>
          </p:nvGrpSpPr>
          <p:grpSpPr bwMode="auto">
            <a:xfrm>
              <a:off x="3062288" y="5075238"/>
              <a:ext cx="2767012" cy="284162"/>
              <a:chOff x="3663064" y="4992417"/>
              <a:chExt cx="2384272" cy="270048"/>
            </a:xfrm>
          </p:grpSpPr>
          <p:cxnSp>
            <p:nvCxnSpPr>
              <p:cNvPr id="41" name="直接连接符 40"/>
              <p:cNvCxnSpPr/>
              <p:nvPr/>
            </p:nvCxnSpPr>
            <p:spPr>
              <a:xfrm flipV="1">
                <a:off x="3663064" y="4992417"/>
                <a:ext cx="0" cy="27004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箭头连接符 41"/>
              <p:cNvCxnSpPr/>
              <p:nvPr/>
            </p:nvCxnSpPr>
            <p:spPr>
              <a:xfrm flipV="1">
                <a:off x="3663064" y="5247378"/>
                <a:ext cx="2384272" cy="15087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组合 3"/>
          <p:cNvGrpSpPr/>
          <p:nvPr/>
        </p:nvGrpSpPr>
        <p:grpSpPr bwMode="auto">
          <a:xfrm>
            <a:off x="2314575" y="842963"/>
            <a:ext cx="3665935" cy="369332"/>
            <a:chOff x="3086100" y="1123950"/>
            <a:chExt cx="4887913" cy="492443"/>
          </a:xfrm>
        </p:grpSpPr>
        <p:sp>
          <p:nvSpPr>
            <p:cNvPr id="12311" name="TextBox 49"/>
            <p:cNvSpPr txBox="1">
              <a:spLocks noChangeArrowheads="1"/>
            </p:cNvSpPr>
            <p:nvPr/>
          </p:nvSpPr>
          <p:spPr bwMode="auto">
            <a:xfrm>
              <a:off x="5813425" y="1123950"/>
              <a:ext cx="2160588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人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2312" name="组合 42"/>
            <p:cNvGrpSpPr/>
            <p:nvPr/>
          </p:nvGrpSpPr>
          <p:grpSpPr bwMode="auto">
            <a:xfrm flipV="1">
              <a:off x="3086100" y="1312863"/>
              <a:ext cx="2767013" cy="260350"/>
              <a:chOff x="3663064" y="4992417"/>
              <a:chExt cx="2384272" cy="270048"/>
            </a:xfrm>
          </p:grpSpPr>
          <p:cxnSp>
            <p:nvCxnSpPr>
              <p:cNvPr id="44" name="直接连接符 43"/>
              <p:cNvCxnSpPr/>
              <p:nvPr/>
            </p:nvCxnSpPr>
            <p:spPr>
              <a:xfrm flipV="1">
                <a:off x="3663064" y="4992417"/>
                <a:ext cx="0" cy="27004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箭头连接符 44"/>
              <p:cNvCxnSpPr/>
              <p:nvPr/>
            </p:nvCxnSpPr>
            <p:spPr>
              <a:xfrm flipV="1">
                <a:off x="3663064" y="5247646"/>
                <a:ext cx="2384272" cy="14819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307" name="组合 32"/>
          <p:cNvGrpSpPr/>
          <p:nvPr/>
        </p:nvGrpSpPr>
        <p:grpSpPr bwMode="auto">
          <a:xfrm>
            <a:off x="6078141" y="842963"/>
            <a:ext cx="2569369" cy="425649"/>
            <a:chOff x="7490912" y="1151710"/>
            <a:chExt cx="3426326" cy="566717"/>
          </a:xfrm>
        </p:grpSpPr>
        <p:pic>
          <p:nvPicPr>
            <p:cNvPr id="12309" name="图片 34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490912" y="1151710"/>
              <a:ext cx="3128521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10" name="TextBox 29"/>
            <p:cNvSpPr txBox="1">
              <a:spLocks noChangeArrowheads="1"/>
            </p:cNvSpPr>
            <p:nvPr/>
          </p:nvSpPr>
          <p:spPr bwMode="auto">
            <a:xfrm>
              <a:off x="7639050" y="1165225"/>
              <a:ext cx="3278188" cy="553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100" b="1">
                  <a:latin typeface="楷体" panose="02010609060101010101" pitchFamily="49" charset="-122"/>
                  <a:ea typeface="楷体" panose="02010609060101010101" pitchFamily="49" charset="-122"/>
                </a:rPr>
                <a:t>利用点子图计算</a:t>
              </a:r>
              <a:endParaRPr lang="zh-CN" altLang="en-US" sz="2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6" name="矩形 39"/>
          <p:cNvSpPr>
            <a:spLocks noChangeArrowheads="1"/>
          </p:cNvSpPr>
          <p:nvPr/>
        </p:nvSpPr>
        <p:spPr bwMode="auto">
          <a:xfrm>
            <a:off x="4913710" y="314325"/>
            <a:ext cx="75842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=168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" grpId="0"/>
      <p:bldP spid="5" grpId="0" animBg="1"/>
      <p:bldP spid="29" grpId="0" animBg="1"/>
      <p:bldP spid="19" grpId="0"/>
      <p:bldP spid="20" grpId="0" animBg="1"/>
      <p:bldP spid="21" grpId="0" animBg="1"/>
      <p:bldP spid="28" grpId="0"/>
      <p:bldP spid="32" grpId="0"/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2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39416" y="1173956"/>
            <a:ext cx="2937272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47"/>
          <p:cNvSpPr txBox="1">
            <a:spLocks noChangeArrowheads="1"/>
          </p:cNvSpPr>
          <p:nvPr/>
        </p:nvSpPr>
        <p:spPr bwMode="auto">
          <a:xfrm>
            <a:off x="4554141" y="4257676"/>
            <a:ext cx="1913334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12×4=48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1046560" y="1168003"/>
            <a:ext cx="2116931" cy="2565797"/>
          </a:xfrm>
          <a:prstGeom prst="roundRect">
            <a:avLst>
              <a:gd name="adj" fmla="val 7607"/>
            </a:avLst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3" name="组合 35"/>
          <p:cNvGrpSpPr/>
          <p:nvPr/>
        </p:nvGrpSpPr>
        <p:grpSpPr bwMode="auto">
          <a:xfrm>
            <a:off x="5401866" y="2176462"/>
            <a:ext cx="3093244" cy="1643063"/>
            <a:chOff x="5486822" y="2167404"/>
            <a:chExt cx="4125411" cy="2190370"/>
          </a:xfrm>
        </p:grpSpPr>
        <p:sp>
          <p:nvSpPr>
            <p:cNvPr id="37" name="左大括号 36"/>
            <p:cNvSpPr/>
            <p:nvPr/>
          </p:nvSpPr>
          <p:spPr>
            <a:xfrm rot="10800000">
              <a:off x="5486822" y="2167404"/>
              <a:ext cx="204841" cy="2190370"/>
            </a:xfrm>
            <a:prstGeom prst="leftBrace">
              <a:avLst>
                <a:gd name="adj1" fmla="val 50662"/>
                <a:gd name="adj2" fmla="val 50000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3337" name="TextBox 49"/>
            <p:cNvSpPr txBox="1">
              <a:spLocks noChangeArrowheads="1"/>
            </p:cNvSpPr>
            <p:nvPr/>
          </p:nvSpPr>
          <p:spPr bwMode="auto">
            <a:xfrm>
              <a:off x="5775231" y="3000025"/>
              <a:ext cx="3837002" cy="492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合起来一共有多少人？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TextBox 47"/>
          <p:cNvSpPr txBox="1">
            <a:spLocks noChangeArrowheads="1"/>
          </p:cNvSpPr>
          <p:nvPr/>
        </p:nvSpPr>
        <p:spPr bwMode="auto">
          <a:xfrm>
            <a:off x="5863829" y="4233863"/>
            <a:ext cx="1913334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120+48=168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: 圆角 19"/>
          <p:cNvSpPr/>
          <p:nvPr/>
        </p:nvSpPr>
        <p:spPr>
          <a:xfrm>
            <a:off x="3159919" y="1178719"/>
            <a:ext cx="872729" cy="2565797"/>
          </a:xfrm>
          <a:prstGeom prst="roundRect">
            <a:avLst>
              <a:gd name="adj" fmla="val 7607"/>
            </a:avLst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28" name="TextBox 47"/>
          <p:cNvSpPr txBox="1">
            <a:spLocks noChangeArrowheads="1"/>
          </p:cNvSpPr>
          <p:nvPr/>
        </p:nvSpPr>
        <p:spPr bwMode="auto">
          <a:xfrm>
            <a:off x="2913460" y="4257676"/>
            <a:ext cx="1913334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12×10=120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2746772" y="3449241"/>
            <a:ext cx="3043238" cy="497681"/>
            <a:chOff x="3662363" y="4598988"/>
            <a:chExt cx="4057650" cy="663575"/>
          </a:xfrm>
        </p:grpSpPr>
        <p:sp>
          <p:nvSpPr>
            <p:cNvPr id="13331" name="TextBox 49"/>
            <p:cNvSpPr txBox="1">
              <a:spLocks noChangeArrowheads="1"/>
            </p:cNvSpPr>
            <p:nvPr/>
          </p:nvSpPr>
          <p:spPr bwMode="auto">
            <a:xfrm>
              <a:off x="5559425" y="4598988"/>
              <a:ext cx="2160588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人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3332" name="组合 14"/>
            <p:cNvGrpSpPr/>
            <p:nvPr/>
          </p:nvGrpSpPr>
          <p:grpSpPr bwMode="auto">
            <a:xfrm>
              <a:off x="3662363" y="4992688"/>
              <a:ext cx="2579687" cy="269875"/>
              <a:chOff x="3663064" y="4992417"/>
              <a:chExt cx="2579116" cy="270048"/>
            </a:xfrm>
          </p:grpSpPr>
          <p:cxnSp>
            <p:nvCxnSpPr>
              <p:cNvPr id="6" name="直接连接符 5"/>
              <p:cNvCxnSpPr/>
              <p:nvPr/>
            </p:nvCxnSpPr>
            <p:spPr>
              <a:xfrm>
                <a:off x="3663064" y="5262465"/>
                <a:ext cx="25791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 flipV="1">
                <a:off x="3663064" y="4992417"/>
                <a:ext cx="0" cy="27004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箭头连接符 12"/>
              <p:cNvCxnSpPr/>
              <p:nvPr/>
            </p:nvCxnSpPr>
            <p:spPr>
              <a:xfrm flipV="1">
                <a:off x="6242180" y="4992417"/>
                <a:ext cx="0" cy="27004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" name="组合 16"/>
          <p:cNvGrpSpPr/>
          <p:nvPr/>
        </p:nvGrpSpPr>
        <p:grpSpPr bwMode="auto">
          <a:xfrm>
            <a:off x="4032647" y="2189562"/>
            <a:ext cx="1889522" cy="369332"/>
            <a:chOff x="5376770" y="2919473"/>
            <a:chExt cx="2519321" cy="492126"/>
          </a:xfrm>
        </p:grpSpPr>
        <p:sp>
          <p:nvSpPr>
            <p:cNvPr id="13329" name="TextBox 49"/>
            <p:cNvSpPr txBox="1">
              <a:spLocks noChangeArrowheads="1"/>
            </p:cNvSpPr>
            <p:nvPr/>
          </p:nvSpPr>
          <p:spPr bwMode="auto">
            <a:xfrm>
              <a:off x="5734372" y="2919473"/>
              <a:ext cx="2161719" cy="492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人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0" name="直接箭头连接符 39"/>
            <p:cNvCxnSpPr/>
            <p:nvPr/>
          </p:nvCxnSpPr>
          <p:spPr>
            <a:xfrm>
              <a:off x="5376770" y="3174896"/>
              <a:ext cx="463542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324" name="矩形 40"/>
          <p:cNvSpPr>
            <a:spLocks noChangeArrowheads="1"/>
          </p:cNvSpPr>
          <p:nvPr/>
        </p:nvSpPr>
        <p:spPr bwMode="auto">
          <a:xfrm>
            <a:off x="3976688" y="302419"/>
            <a:ext cx="1067991" cy="439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14×12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325" name="组合 21"/>
          <p:cNvGrpSpPr/>
          <p:nvPr/>
        </p:nvGrpSpPr>
        <p:grpSpPr bwMode="auto">
          <a:xfrm>
            <a:off x="6078141" y="842963"/>
            <a:ext cx="2569369" cy="425649"/>
            <a:chOff x="7490912" y="1151710"/>
            <a:chExt cx="3426326" cy="566717"/>
          </a:xfrm>
        </p:grpSpPr>
        <p:pic>
          <p:nvPicPr>
            <p:cNvPr id="13327" name="图片 2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490912" y="1151710"/>
              <a:ext cx="3128521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28" name="TextBox 29"/>
            <p:cNvSpPr txBox="1">
              <a:spLocks noChangeArrowheads="1"/>
            </p:cNvSpPr>
            <p:nvPr/>
          </p:nvSpPr>
          <p:spPr bwMode="auto">
            <a:xfrm>
              <a:off x="7639050" y="1165225"/>
              <a:ext cx="3278188" cy="553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100" b="1">
                  <a:latin typeface="楷体" panose="02010609060101010101" pitchFamily="49" charset="-122"/>
                  <a:ea typeface="楷体" panose="02010609060101010101" pitchFamily="49" charset="-122"/>
                </a:rPr>
                <a:t>利用点子图计算</a:t>
              </a:r>
              <a:endParaRPr lang="zh-CN" altLang="en-US" sz="2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5" name="矩形 39"/>
          <p:cNvSpPr>
            <a:spLocks noChangeArrowheads="1"/>
          </p:cNvSpPr>
          <p:nvPr/>
        </p:nvSpPr>
        <p:spPr bwMode="auto">
          <a:xfrm>
            <a:off x="4913710" y="314325"/>
            <a:ext cx="75842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=168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 animBg="1"/>
      <p:bldP spid="19" grpId="0"/>
      <p:bldP spid="20" grpId="0" animBg="1"/>
      <p:bldP spid="28" grpId="0"/>
      <p:bldP spid="25" grpId="0"/>
    </p:bldLst>
  </p:timing>
</p:sld>
</file>

<file path=ppt/tags/tag1.xml><?xml version="1.0" encoding="utf-8"?>
<p:tagLst xmlns:p="http://schemas.openxmlformats.org/presentationml/2006/main">
  <p:tag name="KSO_WM_SLIDE_MODEL_TYPE" val="cover"/>
</p:tagLst>
</file>

<file path=ppt/tags/tag2.xml><?xml version="1.0" encoding="utf-8"?>
<p:tagLst xmlns:p="http://schemas.openxmlformats.org/presentationml/2006/main">
  <p:tag name="KSO_WPP_MARK_KEY" val="3444425a-ed5e-40bb-8352-a54bcf03714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1688</Words>
  <Application>WPS 演示</Application>
  <PresentationFormat>全屏显示(16:9)</PresentationFormat>
  <Paragraphs>519</Paragraphs>
  <Slides>23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Calibri Light</vt:lpstr>
      <vt:lpstr>微软雅黑</vt:lpstr>
      <vt:lpstr>Calibri</vt:lpstr>
      <vt:lpstr>楷体</vt:lpstr>
      <vt:lpstr>Arial Unicode MS</vt:lpstr>
      <vt:lpstr>Gulim</vt:lpstr>
      <vt:lpstr>Arial</vt:lpstr>
      <vt:lpstr>Malgun Gothic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679</cp:revision>
  <dcterms:created xsi:type="dcterms:W3CDTF">2016-02-25T11:28:00Z</dcterms:created>
  <dcterms:modified xsi:type="dcterms:W3CDTF">2023-02-03T07:27:54Z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FC74EC4D17634264ABD1C68983F1E60F</vt:lpwstr>
  </property>
</Properties>
</file>