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DD58FE2-A5FD-4F56-A884-585255B5279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D2D9BA9-0798-4221-969F-F79FF4211B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DDA5D-8FE5-403B-B5A8-59A1F6BFDD93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6D55B-F849-4984-BB54-0AB21867DD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980AC-8A53-4B09-BB67-FF3AE84CE712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12362-F2AD-47C7-8DBC-9F3CA1F3CD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4DBC5-FC85-4033-91FF-B4CA8125151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FED24-BDD9-4299-BD2F-4D8A265C4C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10288-956E-4D38-BBE7-0148066847B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F8B50-F90C-434C-824D-BB0388B9D0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C73D1-12B7-4C5B-B5E9-93ADE2AF24B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69105-E4F1-403E-A5F8-20B80B2CF1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DA25F-1440-48E4-8D63-EFBEE92E5713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A5D4-C163-47C5-A8BD-D8EC861785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60411-BA33-41ED-BB08-F0366A4899B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A63C8-00E5-48A7-9ECE-9E77F63E06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EEC8A-0A9C-4ED7-849C-5E9C5B5FAD69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DA6B0-30D0-4117-A8EF-D2F5EEDDC0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1749E-135E-4B7D-A038-ADAD4ED92AB9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D7F17-7581-41C0-B49F-C143064C4D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0DC91-4A55-4FDC-BAE0-179ABA74BCDA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74FA9-A7B9-44FA-AC35-88CCF47010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2E0B4E23-AD11-445F-9028-63FEC5290543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9822F9E-A62B-4C07-BBF6-106C119BD900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630365" y="1518049"/>
            <a:ext cx="5842397" cy="241101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20057" y="1808032"/>
            <a:ext cx="26776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千克、克、吨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251994" y="2672951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757182" y="2861200"/>
            <a:ext cx="1869743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5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有多重</a:t>
            </a:r>
            <a:endParaRPr lang="zh-CN" altLang="en-US" sz="45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25" y="1924050"/>
            <a:ext cx="2886075" cy="162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478" y="2000250"/>
            <a:ext cx="2440781" cy="183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4588" y="1950245"/>
            <a:ext cx="2303860" cy="173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5510" y="1160859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62151" y="3727847"/>
            <a:ext cx="60016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9655" y="3811193"/>
            <a:ext cx="39373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这个鸡蛋重（   ）克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72980" y="1406130"/>
            <a:ext cx="39373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这个西瓜重（   ）千克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01900" y="3953935"/>
            <a:ext cx="45434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笑笑的体重是（   ）千克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6" name="矩形 1"/>
          <p:cNvSpPr>
            <a:spLocks noChangeArrowheads="1"/>
          </p:cNvSpPr>
          <p:nvPr/>
        </p:nvSpPr>
        <p:spPr bwMode="auto">
          <a:xfrm>
            <a:off x="3328988" y="4336258"/>
            <a:ext cx="2731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00650" y="1379935"/>
            <a:ext cx="2923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163991" y="3861197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1" y="1502570"/>
            <a:ext cx="9108281" cy="114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35720" y="573881"/>
            <a:ext cx="42934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在（ ）里填上合适的单位。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179787" y="2986089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2627712" y="2988469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5004199" y="2957514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矩形 6"/>
          <p:cNvSpPr>
            <a:spLocks noChangeArrowheads="1"/>
          </p:cNvSpPr>
          <p:nvPr/>
        </p:nvSpPr>
        <p:spPr bwMode="auto">
          <a:xfrm>
            <a:off x="7314012" y="2944418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15616" y="2936081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27822" y="2962275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651900" y="2911079"/>
            <a:ext cx="754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787881" y="2897981"/>
            <a:ext cx="754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258367" y="951310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1913335" y="1545431"/>
            <a:ext cx="27546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  ）克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1907384" y="2247900"/>
            <a:ext cx="321626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）千克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1980012" y="3008710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）千克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36169" y="1539479"/>
            <a:ext cx="754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56498" y="2259806"/>
            <a:ext cx="2923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48125" y="3008710"/>
            <a:ext cx="2923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50" y="1977660"/>
            <a:ext cx="79200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419100"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本节课你学到了哪些知识？有什么收获？</a:t>
            </a:r>
            <a:endParaRPr lang="zh-CN" altLang="en-US" sz="7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419100" algn="ctr" eaLnBrk="0" hangingPunct="0">
              <a:lnSpc>
                <a:spcPct val="150000"/>
              </a:lnSpc>
            </a:pPr>
            <a:r>
              <a:rPr lang="zh-CN" altLang="en-US" sz="9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  </a:t>
            </a:r>
            <a:endParaRPr lang="zh-CN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一、情景导入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img.duoziwang.com/2018/17/0524194670641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278" y="1815704"/>
            <a:ext cx="2384822" cy="178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3275412" y="1498998"/>
            <a:ext cx="4680347" cy="1613297"/>
            <a:chOff x="3275911" y="1999371"/>
            <a:chExt cx="4680324" cy="2149679"/>
          </a:xfrm>
        </p:grpSpPr>
        <p:sp>
          <p:nvSpPr>
            <p:cNvPr id="2" name="矩形 1"/>
            <p:cNvSpPr/>
            <p:nvPr/>
          </p:nvSpPr>
          <p:spPr>
            <a:xfrm>
              <a:off x="3383918" y="2122041"/>
              <a:ext cx="4464310" cy="1414861"/>
            </a:xfrm>
            <a:prstGeom prst="rect">
              <a:avLst/>
            </a:prstGeom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请同学们拿出你的课本和文具盒，用手掂一掂，猜一猜哪个重。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3275911" y="1999371"/>
              <a:ext cx="4680324" cy="2149679"/>
            </a:xfrm>
            <a:prstGeom prst="wedgeRoundRectCallout">
              <a:avLst>
                <a:gd name="adj1" fmla="val -63282"/>
                <a:gd name="adj2" fmla="val 28471"/>
                <a:gd name="adj3" fmla="val 16667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827487" y="519112"/>
            <a:ext cx="69127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物体的质量有大有小，我们怎样来测物体的质量呢？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://bpic.588ku.com/element_origin_min_pic/16/09/04/2057cc1556de31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598" y="2193133"/>
            <a:ext cx="1944290" cy="147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file.youboy.com/a/67/96/23/1/67042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106" y="2565799"/>
            <a:ext cx="2402681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ps.ssl.qhmsg.com/sdr/400__/t015071520aae07e3b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5531" y="1656161"/>
            <a:ext cx="1905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115616" y="1707358"/>
            <a:ext cx="675084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那么我们表示物体的质量应该用什么单位呢？今天我们就一起来学习常用的表示物体的质量的单位。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563542" y="681037"/>
            <a:ext cx="140807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有多重</a:t>
            </a:r>
            <a:endParaRPr lang="zh-CN" altLang="en-US" sz="33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5750" y="1783556"/>
            <a:ext cx="8534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以小组为单位，每组放一个台秤，称一称苹果的质量。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288" y="2433639"/>
            <a:ext cx="375642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个苹果大约是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3616" y="3067051"/>
            <a:ext cx="839747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请同学们把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千克苹果放在一只手上掂一掂，感受一下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千克有多重。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917" y="1168004"/>
            <a:ext cx="321626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认识质量单位“千克”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"/>
          <p:cNvSpPr>
            <a:spLocks noChangeArrowheads="1"/>
          </p:cNvSpPr>
          <p:nvPr/>
        </p:nvSpPr>
        <p:spPr bwMode="auto">
          <a:xfrm>
            <a:off x="683420" y="519113"/>
            <a:ext cx="48513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请你估计几个鸡蛋的质量大约是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千克？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矩形 3"/>
          <p:cNvSpPr>
            <a:spLocks noChangeArrowheads="1"/>
          </p:cNvSpPr>
          <p:nvPr/>
        </p:nvSpPr>
        <p:spPr bwMode="auto">
          <a:xfrm>
            <a:off x="683421" y="1168004"/>
            <a:ext cx="70568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请同学们在说一说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千克鸡蛋大约有几个。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56273" y="1815704"/>
            <a:ext cx="198515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大约有十几个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3419" y="2571751"/>
            <a:ext cx="734020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我们的生活中还有很多物体的质量大约是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千克，大家一起找一找吧！然后把自己估计的物体称一称，看看它们到底多重。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395290" y="465535"/>
            <a:ext cx="321626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认识质量单位“克”。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1730" y="1225155"/>
            <a:ext cx="4043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猜一猜我手里的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角硬币有多重？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6049" y="1875235"/>
            <a:ext cx="29661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克、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克、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1002" y="2518172"/>
            <a:ext cx="842486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这个硬币很轻，我们如果把它放在台秤上，可能台秤的指针都不会动，这时我们就要拿称小物体的工具，它就是天平。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s://p1.ssl.qhimg.com/dr/270_500_/t016b3dd29d9819fa78.jpg?size=206x15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43664" y="1113236"/>
            <a:ext cx="2206229" cy="122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19476" y="3784999"/>
            <a:ext cx="242758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硬币的质量是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683421" y="681038"/>
            <a:ext cx="763666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这里还有一些曲别针，请同学们估计一下，几个曲别针约重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31571" y="1333500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个曲别针约重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5371" y="2139554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探究千克和克的关系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5125" y="2895601"/>
            <a:ext cx="734496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我们认识了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千克和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克，那么千克和克之间有什么关系呢？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900114" y="681038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611982" y="1600200"/>
            <a:ext cx="36779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千克等于多少克呢？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1984" y="2463405"/>
            <a:ext cx="770453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克，因为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千克，也就是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克，即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76431f64-96cf-4cc8-b1c4-7054a26f23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</Words>
  <Application>WPS 演示</Application>
  <PresentationFormat>全屏显示(16:9)</PresentationFormat>
  <Paragraphs>115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Times New Roman</vt:lpstr>
      <vt:lpstr>Courier New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2023-02-03T07:29:29Z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51DDC6452C464C9A9D7F309BDA71880D</vt:lpwstr>
  </property>
</Properties>
</file>