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1" r:id="rId6"/>
    <p:sldId id="262" r:id="rId7"/>
    <p:sldId id="263" r:id="rId8"/>
    <p:sldId id="264" r:id="rId9"/>
    <p:sldId id="273" r:id="rId10"/>
    <p:sldId id="267" r:id="rId11"/>
    <p:sldId id="266" r:id="rId12"/>
    <p:sldId id="270" r:id="rId13"/>
    <p:sldId id="265" r:id="rId14"/>
    <p:sldId id="27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3" autoAdjust="0"/>
    <p:restoredTop sz="94682" autoAdjust="0"/>
  </p:normalViewPr>
  <p:slideViewPr>
    <p:cSldViewPr showGuides="1"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5AAEC-1C46-4AEA-820F-F78BA59E9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C7573-E7EB-4CE6-9A27-9BB0DE0E0A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8356"/>
            <a:ext cx="2057400" cy="443626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8356"/>
            <a:ext cx="6019800" cy="443626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D024AC-9630-4F88-B10A-3705E8B7E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F152-E903-4488-AF23-A8F89B57C7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-14288"/>
            <a:ext cx="9144000" cy="1077516"/>
          </a:xfrm>
          <a:prstGeom prst="rect">
            <a:avLst/>
          </a:prstGeom>
          <a:solidFill>
            <a:srgbClr val="243AA8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5880" y="5056587"/>
            <a:ext cx="9128125" cy="86915"/>
          </a:xfrm>
          <a:prstGeom prst="rect">
            <a:avLst/>
          </a:pr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7200" rIns="36000" bIns="18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en-US" sz="100">
              <a:solidFill>
                <a:srgbClr val="000000"/>
              </a:solidFill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5875" y="-5952"/>
            <a:ext cx="9144000" cy="80963"/>
          </a:xfrm>
          <a:prstGeom prst="rect">
            <a:avLst/>
          </a:pr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7200" rIns="36000" bIns="18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en-US" sz="100">
              <a:solidFill>
                <a:srgbClr val="000000"/>
              </a:solidFill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8354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/>
          </a:p>
        </p:txBody>
      </p:sp>
      <p:sp>
        <p:nvSpPr>
          <p:cNvPr id="1639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r>
              <a:rPr lang="en-US" altLang="zh-CN"/>
              <a:t>2021/3/10</a:t>
            </a:r>
            <a:endParaRPr lang="zh-CN" altLang="en-US"/>
          </a:p>
        </p:txBody>
      </p:sp>
      <p:sp>
        <p:nvSpPr>
          <p:cNvPr id="1639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639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6.jpeg"/><Relationship Id="rId7" Type="http://schemas.openxmlformats.org/officeDocument/2006/relationships/image" Target="../media/image25.png"/><Relationship Id="rId6" Type="http://schemas.openxmlformats.org/officeDocument/2006/relationships/image" Target="../media/image24.jpeg"/><Relationship Id="rId5" Type="http://schemas.openxmlformats.org/officeDocument/2006/relationships/image" Target="../media/image18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jpeg"/><Relationship Id="rId7" Type="http://schemas.openxmlformats.org/officeDocument/2006/relationships/image" Target="../media/image38.pn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43.png"/><Relationship Id="rId12" Type="http://schemas.openxmlformats.org/officeDocument/2006/relationships/image" Target="../media/image42.png"/><Relationship Id="rId11" Type="http://schemas.openxmlformats.org/officeDocument/2006/relationships/image" Target="../media/image4.png"/><Relationship Id="rId10" Type="http://schemas.openxmlformats.org/officeDocument/2006/relationships/image" Target="../media/image41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6"/>
          <p:cNvGrpSpPr/>
          <p:nvPr/>
        </p:nvGrpSpPr>
        <p:grpSpPr>
          <a:xfrm>
            <a:off x="251520" y="483518"/>
            <a:ext cx="792088" cy="827895"/>
            <a:chOff x="1326370" y="1337560"/>
            <a:chExt cx="654821" cy="74401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26370" y="1337560"/>
              <a:ext cx="654821" cy="744010"/>
            </a:xfrm>
            <a:prstGeom prst="rect">
              <a:avLst/>
            </a:prstGeom>
          </p:spPr>
        </p:pic>
        <p:sp>
          <p:nvSpPr>
            <p:cNvPr id="6" name="文本框 10"/>
            <p:cNvSpPr txBox="1"/>
            <p:nvPr/>
          </p:nvSpPr>
          <p:spPr>
            <a:xfrm>
              <a:off x="1504958" y="1402272"/>
              <a:ext cx="304112" cy="567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7" name="直线连接符 4"/>
          <p:cNvCxnSpPr/>
          <p:nvPr/>
        </p:nvCxnSpPr>
        <p:spPr>
          <a:xfrm>
            <a:off x="0" y="411510"/>
            <a:ext cx="3635896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22"/>
          <p:cNvSpPr txBox="1"/>
          <p:nvPr/>
        </p:nvSpPr>
        <p:spPr>
          <a:xfrm>
            <a:off x="179512" y="123480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北师大版  数学  三年级  下册</a:t>
            </a:r>
            <a:endParaRPr kumimoji="1"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5616" y="605077"/>
            <a:ext cx="41298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千克、克、吨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3728" y="1491630"/>
            <a:ext cx="47525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吨有多重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90331" y="3327836"/>
            <a:ext cx="1152128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 flipH="1">
            <a:off x="3062539" y="3327836"/>
            <a:ext cx="1152128" cy="360040"/>
          </a:xfrm>
          <a:prstGeom prst="roundRect">
            <a:avLst/>
          </a:prstGeom>
          <a:solidFill>
            <a:srgbClr val="3F91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探索新知</a:t>
            </a:r>
            <a:endParaRPr lang="zh-CN" altLang="en-US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862739" y="3327836"/>
            <a:ext cx="1224136" cy="36004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34947" y="3327836"/>
            <a:ext cx="1152128" cy="360040"/>
          </a:xfrm>
          <a:prstGeom prst="roundRect">
            <a:avLst/>
          </a:prstGeom>
          <a:solidFill>
            <a:srgbClr val="D52B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  <p:bldP spid="17" grpId="0" animBg="1"/>
      <p:bldP spid="10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3528" y="0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0" y="3929072"/>
            <a:ext cx="9144000" cy="121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8" descr="6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85720" y="549275"/>
            <a:ext cx="2428892" cy="879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2355726"/>
            <a:ext cx="8352928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斤＝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500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克，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两＝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50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克。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英国则用磅（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pound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）、盎司（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ounce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）等作为质量单位。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563638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除了吨、千克、克这些质量单位，还有许多其他的质量单位。如我国常用的质量单位有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292080" y="1923678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斤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724128" y="1923678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、两。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043608" y="3363838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你还想了解更多的质量单位吗？查查相关的资料吧！</a:t>
            </a:r>
            <a:endParaRPr lang="zh-CN" alt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7" grpId="0" build="allAtOnce"/>
      <p:bldP spid="9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 bwMode="auto">
          <a:xfrm>
            <a:off x="5364088" y="1563638"/>
            <a:ext cx="2664296" cy="1656184"/>
          </a:xfrm>
          <a:prstGeom prst="ellipse">
            <a:avLst/>
          </a:prstGeom>
          <a:solidFill>
            <a:srgbClr val="0C641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3059832" y="1563638"/>
            <a:ext cx="2592288" cy="1656184"/>
          </a:xfrm>
          <a:prstGeom prst="ellipse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899592" y="1563638"/>
            <a:ext cx="2448272" cy="1656184"/>
          </a:xfrm>
          <a:prstGeom prst="ellipse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3528" y="0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79512" y="483521"/>
            <a:ext cx="64807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27584" y="555528"/>
            <a:ext cx="42984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1331640" y="1707654"/>
            <a:ext cx="18722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计量较大物体的质量，通常用吨作单位。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9872" y="1779662"/>
            <a:ext cx="201622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每相邻两个质量单位之间的进率是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1000 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52120" y="2067694"/>
            <a:ext cx="237626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吨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=1000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千克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555526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：通过今天的学习，你有什么收获？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3571875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60300" y="103759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altLang="zh-CN" sz="1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sz="1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内容占位符 3" descr="346692b9f43a43b819b59ecee4157e96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536" y="1059582"/>
            <a:ext cx="2592288" cy="2376264"/>
          </a:xfrm>
          <a:prstGeom prst="rect">
            <a:avLst/>
          </a:prstGeom>
        </p:spPr>
      </p:pic>
      <p:pic>
        <p:nvPicPr>
          <p:cNvPr id="5" name="图片 4" descr="31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059832" y="555526"/>
            <a:ext cx="2160240" cy="1715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32.pn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123728" y="2357436"/>
            <a:ext cx="2233958" cy="187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45.pn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5652120" y="2071684"/>
            <a:ext cx="2206028" cy="207170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683568" y="48352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</a:rPr>
              <a:t> 情境导入</a:t>
            </a:r>
            <a:endParaRPr lang="zh-CN" altLang="en-US" sz="3200" b="1" dirty="0">
              <a:solidFill>
                <a:srgbClr val="875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179512" y="483521"/>
            <a:ext cx="576064" cy="57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5072066" y="2285998"/>
            <a:ext cx="1372142" cy="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148064" y="2428874"/>
            <a:ext cx="1743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/>
              <a:t>1</a:t>
            </a:r>
            <a:r>
              <a:rPr lang="zh-CN" altLang="en-US" sz="1600"/>
              <a:t>吨是多少？</a:t>
            </a:r>
            <a:endParaRPr lang="zh-CN" altLang="en-US" sz="160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0" y="4371950"/>
            <a:ext cx="9144000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0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altLang="zh-CN" sz="1600" b="1" spc="15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spc="15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sz="1600" b="1" spc="15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555529"/>
            <a:ext cx="21013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</a:rPr>
              <a:t> 探索新知：</a:t>
            </a:r>
            <a:endParaRPr lang="zh-CN" altLang="en-US" sz="3200" b="1" dirty="0">
              <a:solidFill>
                <a:srgbClr val="875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23528" y="555528"/>
            <a:ext cx="576064" cy="57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000364" y="555528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认一认，说一说，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吨有多重？</a:t>
            </a:r>
            <a:endParaRPr lang="zh-CN" altLang="en-US" sz="3200" dirty="0"/>
          </a:p>
        </p:txBody>
      </p:sp>
      <p:pic>
        <p:nvPicPr>
          <p:cNvPr id="8" name="图片 12" descr="35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275856" y="1923678"/>
            <a:ext cx="424847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3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987824" y="987574"/>
            <a:ext cx="230425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923928" y="3507854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40×25=1000</a:t>
            </a:r>
            <a:r>
              <a:rPr lang="zh-CN" altLang="en-US" sz="2800" b="1" dirty="0">
                <a:solidFill>
                  <a:srgbClr val="6600FF"/>
                </a:solidFill>
                <a:latin typeface="微软雅黑" panose="020B0503020204020204" charset="-122"/>
                <a:ea typeface="微软雅黑" panose="020B0503020204020204" charset="-122"/>
              </a:rPr>
              <a:t>（千克）</a:t>
            </a:r>
            <a:endParaRPr lang="zh-CN" altLang="en-US" sz="2800" b="1" dirty="0">
              <a:solidFill>
                <a:srgbClr val="66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34"/>
          <p:cNvGrpSpPr/>
          <p:nvPr/>
        </p:nvGrpSpPr>
        <p:grpSpPr>
          <a:xfrm>
            <a:off x="611559" y="1347615"/>
            <a:ext cx="3096346" cy="2920390"/>
            <a:chOff x="-8672" y="1874968"/>
            <a:chExt cx="3823545" cy="3794639"/>
          </a:xfrm>
        </p:grpSpPr>
        <p:sp>
          <p:nvSpPr>
            <p:cNvPr id="12" name="圆角矩形标注 11"/>
            <p:cNvSpPr/>
            <p:nvPr/>
          </p:nvSpPr>
          <p:spPr>
            <a:xfrm>
              <a:off x="839241" y="4120511"/>
              <a:ext cx="2905766" cy="1497031"/>
            </a:xfrm>
            <a:prstGeom prst="wedgeRoundRectCallout">
              <a:avLst>
                <a:gd name="adj1" fmla="val -30747"/>
                <a:gd name="adj2" fmla="val -6427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吨可以记作“</a:t>
              </a:r>
              <a:r>
                <a:rPr lang="en-US" altLang="zh-CN" b="1" dirty="0">
                  <a:solidFill>
                    <a:schemeClr val="accent6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t”</a:t>
              </a:r>
              <a:endParaRPr lang="zh-CN" altLang="en-US" b="1" dirty="0">
                <a:solidFill>
                  <a:schemeClr val="accent6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3" name="组合 30"/>
            <p:cNvGrpSpPr/>
            <p:nvPr/>
          </p:nvGrpSpPr>
          <p:grpSpPr>
            <a:xfrm>
              <a:off x="-8672" y="1874968"/>
              <a:ext cx="3823545" cy="3794639"/>
              <a:chOff x="-8672" y="1874968"/>
              <a:chExt cx="3823545" cy="3794639"/>
            </a:xfrm>
          </p:grpSpPr>
          <p:sp>
            <p:nvSpPr>
              <p:cNvPr id="14" name="TextBox 9"/>
              <p:cNvSpPr txBox="1">
                <a:spLocks noChangeArrowheads="1"/>
              </p:cNvSpPr>
              <p:nvPr/>
            </p:nvSpPr>
            <p:spPr bwMode="auto">
              <a:xfrm>
                <a:off x="944671" y="4270657"/>
                <a:ext cx="2514522" cy="51988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endParaRPr lang="zh-CN" altLang="en-US" sz="20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TextBox 26"/>
              <p:cNvSpPr txBox="1">
                <a:spLocks noChangeArrowheads="1"/>
              </p:cNvSpPr>
              <p:nvPr/>
            </p:nvSpPr>
            <p:spPr bwMode="auto">
              <a:xfrm>
                <a:off x="1058366" y="4120512"/>
                <a:ext cx="2756507" cy="4798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en-US" altLang="zh-CN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r>
                  <a:rPr lang="zh-CN" altLang="en-US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吨＝</a:t>
                </a:r>
                <a:r>
                  <a:rPr lang="en-US" altLang="zh-CN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1000</a:t>
                </a:r>
                <a:r>
                  <a:rPr lang="zh-CN" altLang="en-US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千克</a:t>
                </a:r>
                <a:endParaRPr lang="zh-CN" altLang="en-US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TextBox 27"/>
              <p:cNvSpPr txBox="1">
                <a:spLocks noChangeArrowheads="1"/>
              </p:cNvSpPr>
              <p:nvPr/>
            </p:nvSpPr>
            <p:spPr bwMode="auto">
              <a:xfrm>
                <a:off x="1058364" y="5149720"/>
                <a:ext cx="2351088" cy="51988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>
                    <a:latin typeface="微软雅黑" panose="020B0503020204020204" charset="-122"/>
                    <a:ea typeface="微软雅黑" panose="020B0503020204020204" charset="-122"/>
                  </a:rPr>
                  <a:t>1t</a:t>
                </a: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</a:rPr>
                  <a:t>＝</a:t>
                </a:r>
                <a:r>
                  <a:rPr lang="en-US" altLang="zh-CN" sz="2000" b="1" dirty="0">
                    <a:latin typeface="微软雅黑" panose="020B0503020204020204" charset="-122"/>
                    <a:ea typeface="微软雅黑" panose="020B0503020204020204" charset="-122"/>
                  </a:rPr>
                  <a:t>1000kg</a:t>
                </a:r>
                <a:endParaRPr lang="zh-CN" altLang="en-US" sz="20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17" name="图片 8" descr="34.png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 bwMode="auto">
              <a:xfrm>
                <a:off x="-8672" y="1874968"/>
                <a:ext cx="2401483" cy="208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1" y="4299942"/>
            <a:ext cx="9143999" cy="1139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79512" y="915568"/>
            <a:ext cx="8856984" cy="331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0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altLang="zh-CN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sz="16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填空_240.jpg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54100" y="1047750"/>
            <a:ext cx="7035800" cy="304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483520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  <a:r>
              <a:rPr lang="en-US" altLang="zh-CN" sz="24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sz="24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467544" y="483520"/>
            <a:ext cx="432048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835696" y="192367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2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4328" y="185167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200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365187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20 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68344" y="357986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4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12" name="图片 11" descr="1吨有多重_240.jpg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2540000" y="1047750"/>
            <a:ext cx="4064000" cy="304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1" y="4213671"/>
            <a:ext cx="9144000" cy="92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572000" y="2859782"/>
            <a:ext cx="4320480" cy="228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3528" y="0"/>
            <a:ext cx="18722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sz="16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书包_240.png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2908300" y="1047750"/>
            <a:ext cx="3327400" cy="3048000"/>
          </a:xfrm>
          <a:prstGeom prst="rect">
            <a:avLst/>
          </a:prstGeom>
        </p:spPr>
      </p:pic>
      <p:pic>
        <p:nvPicPr>
          <p:cNvPr id="6" name="图片 5" descr="吨的认识 课本原图28_240.png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1131749"/>
            <a:ext cx="9144000" cy="28800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67544" y="483520"/>
            <a:ext cx="432048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971600" y="41151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吨的认识</a:t>
            </a:r>
            <a:endParaRPr lang="zh-CN" altLang="en-US" sz="2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323528" y="915568"/>
            <a:ext cx="3960440" cy="18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4860032" y="915566"/>
            <a:ext cx="396044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323528" y="3075806"/>
            <a:ext cx="3960440" cy="169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699792" y="84355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坦克约重</a:t>
            </a:r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92280" y="843558"/>
            <a:ext cx="2051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这头鲸约重</a:t>
            </a:r>
            <a:r>
              <a:rPr lang="en-US" altLang="zh-CN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40152" y="3003798"/>
            <a:ext cx="2736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“吨”是比“千克”大的多的质量单位，所以在计算较重的或大宗物品的质量时，通常用吨（</a:t>
            </a:r>
            <a:r>
              <a:rPr lang="en-US" altLang="zh-CN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）作单位。</a:t>
            </a:r>
            <a:endParaRPr lang="zh-CN" alt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27784" y="3003798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轮船重约</a:t>
            </a:r>
            <a:r>
              <a:rPr lang="en-US" altLang="zh-CN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万吨</a:t>
            </a:r>
            <a:endParaRPr lang="zh-CN" altLang="en-US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9" grpId="0"/>
      <p:bldP spid="2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95536" y="0"/>
            <a:ext cx="18722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sz="16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23528" y="411511"/>
            <a:ext cx="43204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339505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看一看，说一说，生活中在哪里见过“吨”？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827584" y="3075806"/>
            <a:ext cx="720080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7"/>
          <p:cNvGrpSpPr/>
          <p:nvPr/>
        </p:nvGrpSpPr>
        <p:grpSpPr>
          <a:xfrm>
            <a:off x="107504" y="915565"/>
            <a:ext cx="2880320" cy="2016225"/>
            <a:chOff x="417689" y="1919111"/>
            <a:chExt cx="3285067" cy="2348089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95300" y="1950340"/>
              <a:ext cx="3060000" cy="2206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圆角矩形标注 8"/>
            <p:cNvSpPr/>
            <p:nvPr/>
          </p:nvSpPr>
          <p:spPr>
            <a:xfrm>
              <a:off x="417689" y="1919111"/>
              <a:ext cx="3285067" cy="2348089"/>
            </a:xfrm>
            <a:prstGeom prst="wedgeRoundRectCallout">
              <a:avLst>
                <a:gd name="adj1" fmla="val 37243"/>
                <a:gd name="adj2" fmla="val 59615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71600" y="242773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这座桥限重</a:t>
            </a:r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8"/>
          <p:cNvGrpSpPr/>
          <p:nvPr/>
        </p:nvGrpSpPr>
        <p:grpSpPr>
          <a:xfrm>
            <a:off x="3203848" y="915566"/>
            <a:ext cx="2952328" cy="2088232"/>
            <a:chOff x="4346222" y="2054578"/>
            <a:chExt cx="3285067" cy="2077155"/>
          </a:xfrm>
        </p:grpSpPr>
        <p:pic>
          <p:nvPicPr>
            <p:cNvPr id="12" name="图片 14" descr="37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4434769" y="2096385"/>
              <a:ext cx="3143588" cy="187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圆角矩形标注 12"/>
            <p:cNvSpPr/>
            <p:nvPr/>
          </p:nvSpPr>
          <p:spPr>
            <a:xfrm>
              <a:off x="4346222" y="2054578"/>
              <a:ext cx="3285067" cy="2077155"/>
            </a:xfrm>
            <a:prstGeom prst="wedgeRoundRectCallout">
              <a:avLst>
                <a:gd name="adj1" fmla="val 2535"/>
                <a:gd name="adj2" fmla="val 56898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4" name="组合 19"/>
          <p:cNvGrpSpPr/>
          <p:nvPr/>
        </p:nvGrpSpPr>
        <p:grpSpPr>
          <a:xfrm>
            <a:off x="6371184" y="915566"/>
            <a:ext cx="2665312" cy="1900535"/>
            <a:chOff x="8207022" y="2111023"/>
            <a:chExt cx="3770489" cy="2054578"/>
          </a:xfrm>
        </p:grpSpPr>
        <p:pic>
          <p:nvPicPr>
            <p:cNvPr id="15" name="图片 15" descr="38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8344252" y="2265363"/>
              <a:ext cx="3523508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圆角矩形标注 15"/>
            <p:cNvSpPr/>
            <p:nvPr/>
          </p:nvSpPr>
          <p:spPr>
            <a:xfrm>
              <a:off x="8207022" y="2111023"/>
              <a:ext cx="3770489" cy="2054578"/>
            </a:xfrm>
            <a:prstGeom prst="wedgeRoundRectCallout">
              <a:avLst>
                <a:gd name="adj1" fmla="val -41500"/>
                <a:gd name="adj2" fmla="val 66208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0" y="4501703"/>
            <a:ext cx="9144000" cy="641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 bwMode="auto">
          <a:xfrm>
            <a:off x="5652120" y="2786064"/>
            <a:ext cx="1008112" cy="714380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3779912" y="2787774"/>
            <a:ext cx="1152128" cy="720080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2071670" y="2786064"/>
            <a:ext cx="1000132" cy="721790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372200" y="1275606"/>
            <a:ext cx="936103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740352" y="1131590"/>
            <a:ext cx="720080" cy="54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380312" y="915566"/>
            <a:ext cx="240605" cy="96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563888" y="1203598"/>
            <a:ext cx="43204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995936" y="843558"/>
            <a:ext cx="64807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467544" y="1347614"/>
            <a:ext cx="108012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卡车 载质量3吨_240.png" hidden="1"/>
          <p:cNvPicPr/>
          <p:nvPr/>
        </p:nvPicPr>
        <p:blipFill>
          <a:blip r:embed="rId7"/>
          <a:stretch>
            <a:fillRect/>
          </a:stretch>
        </p:blipFill>
        <p:spPr>
          <a:xfrm>
            <a:off x="1790700" y="1047750"/>
            <a:ext cx="5562600" cy="3048000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1475656" y="1275606"/>
            <a:ext cx="144016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4644008" y="1347614"/>
            <a:ext cx="93610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email"/>
          <a:stretch>
            <a:fillRect/>
          </a:stretch>
        </p:blipFill>
        <p:spPr bwMode="auto">
          <a:xfrm>
            <a:off x="1331640" y="843558"/>
            <a:ext cx="13160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7092280" y="213970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克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67944" y="213970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千克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59632" y="221171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吨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28794" y="2857502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  </a:t>
            </a:r>
            <a:r>
              <a:rPr lang="en-US" altLang="zh-CN" sz="2800">
                <a:latin typeface="方正粗黑宋简体" pitchFamily="2" charset="-122"/>
                <a:ea typeface="方正粗黑宋简体" pitchFamily="2" charset="-122"/>
              </a:rPr>
              <a:t>1</a:t>
            </a:r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吨</a:t>
            </a:r>
            <a:endParaRPr lang="zh-CN" altLang="en-US" sz="280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07904" y="2857502"/>
            <a:ext cx="1649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 </a:t>
            </a:r>
            <a:r>
              <a:rPr lang="en-US" altLang="zh-CN" sz="2800">
                <a:latin typeface="方正粗黑宋简体" pitchFamily="2" charset="-122"/>
                <a:ea typeface="方正粗黑宋简体" pitchFamily="2" charset="-122"/>
              </a:rPr>
              <a:t>1</a:t>
            </a:r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千克</a:t>
            </a:r>
            <a:endParaRPr lang="zh-CN" altLang="en-US" sz="280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29256" y="285750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  </a:t>
            </a:r>
            <a:r>
              <a:rPr lang="en-US" altLang="zh-CN" sz="2800">
                <a:latin typeface="方正粗黑宋简体" pitchFamily="2" charset="-122"/>
                <a:ea typeface="方正粗黑宋简体" pitchFamily="2" charset="-122"/>
              </a:rPr>
              <a:t>1</a:t>
            </a:r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克</a:t>
            </a:r>
            <a:endParaRPr lang="zh-CN" altLang="en-US" sz="280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71800" y="372387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  </a:t>
            </a:r>
            <a:r>
              <a:rPr lang="en-US" altLang="zh-CN" sz="2800">
                <a:latin typeface="方正粗黑宋简体" pitchFamily="2" charset="-122"/>
                <a:ea typeface="方正粗黑宋简体" pitchFamily="2" charset="-122"/>
              </a:rPr>
              <a:t>1</a:t>
            </a:r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吨</a:t>
            </a:r>
            <a:r>
              <a:rPr lang="en-US" altLang="zh-CN" sz="2800">
                <a:latin typeface="方正粗黑宋简体" pitchFamily="2" charset="-122"/>
                <a:ea typeface="方正粗黑宋简体" pitchFamily="2" charset="-122"/>
              </a:rPr>
              <a:t>=1000</a:t>
            </a:r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千克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71800" y="429994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  </a:t>
            </a:r>
            <a:r>
              <a:rPr lang="en-US" altLang="zh-CN" sz="2800">
                <a:latin typeface="方正粗黑宋简体" pitchFamily="2" charset="-122"/>
                <a:ea typeface="方正粗黑宋简体" pitchFamily="2" charset="-122"/>
              </a:rPr>
              <a:t>1</a:t>
            </a:r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千克</a:t>
            </a:r>
            <a:r>
              <a:rPr lang="en-US" altLang="zh-CN" sz="2800">
                <a:latin typeface="方正粗黑宋简体" pitchFamily="2" charset="-122"/>
                <a:ea typeface="方正粗黑宋简体" pitchFamily="2" charset="-122"/>
              </a:rPr>
              <a:t>=1000</a:t>
            </a:r>
            <a:r>
              <a:rPr lang="zh-CN" altLang="en-US" sz="2800">
                <a:latin typeface="方正粗黑宋简体" pitchFamily="2" charset="-122"/>
                <a:ea typeface="方正粗黑宋简体" pitchFamily="2" charset="-122"/>
              </a:rPr>
              <a:t>克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323528" y="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sz="16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右箭头 35"/>
          <p:cNvSpPr/>
          <p:nvPr/>
        </p:nvSpPr>
        <p:spPr bwMode="auto">
          <a:xfrm>
            <a:off x="3275856" y="3075806"/>
            <a:ext cx="360040" cy="21602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右箭头 36"/>
          <p:cNvSpPr/>
          <p:nvPr/>
        </p:nvSpPr>
        <p:spPr bwMode="auto">
          <a:xfrm>
            <a:off x="5148064" y="3075806"/>
            <a:ext cx="360040" cy="216024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7596336" y="2211710"/>
            <a:ext cx="1547664" cy="293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0" y="3489302"/>
            <a:ext cx="2267744" cy="165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1" grpId="0" animBg="1"/>
      <p:bldP spid="29" grpId="0" animBg="1"/>
      <p:bldP spid="20" grpId="0" build="allAtOnce"/>
      <p:bldP spid="21" grpId="0" build="allAtOnce"/>
      <p:bldP spid="22" grpId="0" build="allAtOnce"/>
      <p:bldP spid="19" grpId="0"/>
      <p:bldP spid="23" grpId="0"/>
      <p:bldP spid="24" grpId="0"/>
      <p:bldP spid="26" grpId="0" build="allAtOnce"/>
      <p:bldP spid="27" grpId="0" build="allAtOnce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3528" y="0"/>
            <a:ext cx="1656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sz="16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79512" y="483521"/>
            <a:ext cx="576064" cy="57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55576" y="483520"/>
            <a:ext cx="43704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395536" y="1059582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1</a:t>
            </a:r>
            <a:r>
              <a:rPr lang="zh-CN" altLang="en-US" sz="2800"/>
              <a:t>、填上合适的单位（克、千克、吨）。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7" descr="3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9516" y="1779664"/>
            <a:ext cx="259397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 descr="4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03848" y="1635648"/>
            <a:ext cx="1055688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9" descr="4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932040" y="2283718"/>
            <a:ext cx="15367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6" descr="4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732244" y="1707656"/>
            <a:ext cx="197008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39552" y="3219824"/>
            <a:ext cx="144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一卡车货物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重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    ）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87824" y="3219824"/>
            <a:ext cx="1368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一桶食用油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重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      ）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4048" y="3219825"/>
            <a:ext cx="144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一支牙膏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重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50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   ）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4248" y="3219824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一头牛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重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250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       ）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3507854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方正粗黑宋简体" pitchFamily="2" charset="-122"/>
                <a:ea typeface="方正粗黑宋简体" pitchFamily="2" charset="-122"/>
              </a:rPr>
              <a:t>吨</a:t>
            </a:r>
            <a:endParaRPr lang="zh-CN" altLang="en-US" b="1">
              <a:solidFill>
                <a:schemeClr val="accent2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3892" y="3507854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方正粗黑宋简体" pitchFamily="2" charset="-122"/>
                <a:ea typeface="方正粗黑宋简体" pitchFamily="2" charset="-122"/>
              </a:rPr>
              <a:t>千克</a:t>
            </a:r>
            <a:endParaRPr lang="zh-CN" altLang="en-US" b="1">
              <a:solidFill>
                <a:schemeClr val="accent2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3507854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方正粗黑宋简体" pitchFamily="2" charset="-122"/>
                <a:ea typeface="方正粗黑宋简体" pitchFamily="2" charset="-122"/>
              </a:rPr>
              <a:t>克</a:t>
            </a:r>
            <a:endParaRPr lang="zh-CN" altLang="en-US" b="1">
              <a:solidFill>
                <a:schemeClr val="accent2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40356" y="3507854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方正粗黑宋简体" pitchFamily="2" charset="-122"/>
                <a:ea typeface="方正粗黑宋简体" pitchFamily="2" charset="-122"/>
              </a:rPr>
              <a:t>千克</a:t>
            </a:r>
            <a:endParaRPr lang="zh-CN" altLang="en-US" b="1">
              <a:solidFill>
                <a:schemeClr val="accent2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0" y="3939902"/>
            <a:ext cx="9144000" cy="120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4355976" y="0"/>
            <a:ext cx="4788024" cy="1083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V="1">
            <a:off x="4" y="0"/>
            <a:ext cx="2277479" cy="41151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95536" y="0"/>
            <a:ext cx="48402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吨有多重</a:t>
            </a:r>
            <a:endParaRPr lang="zh-CN" altLang="en-US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771550"/>
            <a:ext cx="4845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．填一填。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851670"/>
            <a:ext cx="69847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吨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      ）千克      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5000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克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    ）千克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   ）吨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=2000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千克   （      ）千克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=6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吨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8000kg=(    )t       40000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千克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=(       )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吨 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355976" y="1"/>
            <a:ext cx="4788025" cy="134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3867894"/>
            <a:ext cx="9144000" cy="1275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763688" y="1779662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3000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2160" y="185167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249974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242773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6000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5736" y="307580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3075806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MAGE_HYPERLINK" val="IMAGE_HYPERLINK"/>
  <p:tag name="KSO_WPP_MARK_KEY" val="9678c8a1-ab96-45ed-8aee-adc9e24719f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Arial"/>
      </a:majorFont>
      <a:minorFont>
        <a:latin typeface="Arial"/>
        <a:ea typeface="华文新魏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kx="3284103" algn="bl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kx="3284103" algn="bl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720</Words>
  <Application>WPS 演示</Application>
  <PresentationFormat>全屏显示(16:9)</PresentationFormat>
  <Paragraphs>158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隶书</vt:lpstr>
      <vt:lpstr>微软雅黑</vt:lpstr>
      <vt:lpstr>黑体</vt:lpstr>
      <vt:lpstr>楷体</vt:lpstr>
      <vt:lpstr>微软雅黑 Light</vt:lpstr>
      <vt:lpstr>方正粗黑宋简体</vt:lpstr>
      <vt:lpstr>楷体_GB2312</vt:lpstr>
      <vt:lpstr>新宋体</vt:lpstr>
      <vt:lpstr>Arial</vt:lpstr>
      <vt:lpstr>Arial Unicode MS</vt:lpstr>
      <vt:lpstr>Calibri</vt:lpstr>
      <vt:lpstr>华文新魏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2021-03-10T17:32:00Z</cp:lastPrinted>
  <dcterms:created xsi:type="dcterms:W3CDTF">2021-03-10T17:32:00Z</dcterms:created>
  <dcterms:modified xsi:type="dcterms:W3CDTF">2023-02-03T07:30:23Z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C5C690FD6BED4CA889895BE007141D72</vt:lpwstr>
  </property>
  <property fmtid="{D5CDD505-2E9C-101B-9397-08002B2CF9AE}" pid="7" name="KSOProductBuildVer">
    <vt:lpwstr>2052-11.1.0.13703</vt:lpwstr>
  </property>
</Properties>
</file>