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7A1B3C2-9C6B-4A43-A309-EB3F29832B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44BFBFE-7EA6-47A2-97DB-5EA7DABB530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066CE-BEBE-4A59-A11A-EE68E7161706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ADA8E-3029-4B57-9117-5E216497ED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5E981-9D39-43DB-8553-9452957B498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7B66E-0731-447E-A013-0212C81FBA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2F6B8-5BF6-44C6-8BD0-CC09D54EB0FA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FE6E4-9CC2-42EE-BEDF-8EACBA4130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452E5-1A8C-4C7C-A1B1-529EE22CF3E4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61854-7AFF-4F15-B645-7B83EBD49FD8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D9E44-6157-436E-90B6-6E31E8A5FCB7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38601-4B97-423E-AE49-026E747651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6328A-4FFB-48E3-8140-BF2735DF963C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2BFE-2DBD-418B-B6F2-6859A7A62E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7FFC2-5D54-419E-B166-9A1E06C31168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1F8F3-D840-41AF-8E57-9C9DE00727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B96B9-2CD7-4957-9139-E3930373CBB0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E66E4-76E3-407C-ADF0-2AA918664D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100AE-98A7-46BA-9B35-346284DD2A8E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50509-B74C-414E-A451-D606F5AB56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7DC6C-012B-4335-889C-776B9C1F7276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714D0-0EAA-43EB-B0F9-0837735B72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7FDA076A-36EA-44AC-9B7D-3F6D5F252FD9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4C1D9BB6-B9BB-41A9-B5A7-3C7B30102FB8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数学三年级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483713" y="1464372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808214" y="1623914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000695" y="2172793"/>
            <a:ext cx="98488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050977" y="2849068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367013" y="3036162"/>
            <a:ext cx="2248051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1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面积单位</a:t>
            </a:r>
            <a:endParaRPr lang="en-US" altLang="zh-CN" sz="41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44066" y="414337"/>
            <a:ext cx="8892778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在下面的方格中分别画出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厘米的线段和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平方厘米的正方形、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分米的线段和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平方分米的正方形。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318" y="1600200"/>
            <a:ext cx="5229225" cy="2772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835944" y="2680098"/>
            <a:ext cx="0" cy="3059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195513" y="2680098"/>
            <a:ext cx="360760" cy="305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947988" y="1600201"/>
            <a:ext cx="0" cy="27360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275410" y="1600201"/>
            <a:ext cx="3600450" cy="2736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7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44066" y="414338"/>
            <a:ext cx="889277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填上合适的面积单位（平方米、平方分米、平方厘米）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84649" y="1653779"/>
            <a:ext cx="7210425" cy="238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299598" y="1653779"/>
            <a:ext cx="106182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716067" y="2193131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153026" y="2787254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920854" y="3436144"/>
            <a:ext cx="106182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8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259684" y="1707357"/>
            <a:ext cx="705683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通过本节课的学习，你学到了哪些知识？有什么收获？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一、情景导入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2375298" y="1460897"/>
            <a:ext cx="439340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什么叫作物体的面积？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16971" y="3651647"/>
            <a:ext cx="468034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怎样比较物体的面积？</a:t>
            </a:r>
            <a:endParaRPr lang="zh-CN" altLang="en-US" sz="27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24078" y="2251473"/>
            <a:ext cx="5975747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物体的表面或封闭图形的大小叫作面积。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2" grpId="0"/>
      <p:bldP spid="52" grpId="1"/>
      <p:bldP spid="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83644" y="375049"/>
            <a:ext cx="3824288" cy="1777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19227" y="2127649"/>
            <a:ext cx="52552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同学们看图，说说淘气和笑笑各数了几格？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19225" y="2614613"/>
            <a:ext cx="7473554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笑笑的数学书封面比淘气的数学书封面大吗？为什么他俩数的结果不一样呢？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49403" y="3543300"/>
            <a:ext cx="61908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两本书的封面一样大，他们所用的格子的大小不同。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115618" y="1107281"/>
            <a:ext cx="47148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．认识面积单位。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5616" y="1600201"/>
            <a:ext cx="77045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边长为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厘米的正方形面积是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平方厘米，也可以写成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r>
              <a:rPr lang="en-US" altLang="zh-CN" sz="21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5616" y="2571751"/>
            <a:ext cx="77045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边长为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分米的正方形面积是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平方分米，也可以写成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1dm</a:t>
            </a:r>
            <a:r>
              <a:rPr lang="en-US" altLang="zh-CN" sz="21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15618" y="3543301"/>
            <a:ext cx="77771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边长为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米的正方形面积是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平方米，也可以写成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 m</a:t>
            </a:r>
            <a:r>
              <a:rPr lang="en-US" altLang="zh-CN" sz="21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0" grpId="0"/>
      <p:bldP spid="30" grpId="1"/>
      <p:bldP spid="2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5290" y="566738"/>
            <a:ext cx="367953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．感受面积单位的大小。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59682" y="1437086"/>
            <a:ext cx="7128272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我们知道了面积单位有平方米、平方分米、平方厘米，那么它们分别有多大呢？我们一起来看一看，比一比。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76378" y="2580085"/>
            <a:ext cx="6623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生活中还有哪些物体表面的面积大约是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76378" y="3605213"/>
            <a:ext cx="662344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一个小正方形学具的面积约是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580" y="535783"/>
            <a:ext cx="4032647" cy="175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云形标注 6"/>
          <p:cNvSpPr/>
          <p:nvPr/>
        </p:nvSpPr>
        <p:spPr>
          <a:xfrm>
            <a:off x="6660146" y="535413"/>
            <a:ext cx="2304160" cy="1080076"/>
          </a:xfrm>
          <a:prstGeom prst="cloudCallout">
            <a:avLst>
              <a:gd name="adj1" fmla="val -61141"/>
              <a:gd name="adj2" fmla="val -985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大约是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2989660" y="438151"/>
            <a:ext cx="3174206" cy="2195513"/>
            <a:chOff x="1470348" y="698373"/>
            <a:chExt cx="3389672" cy="3157093"/>
          </a:xfrm>
        </p:grpSpPr>
        <p:pic>
          <p:nvPicPr>
            <p:cNvPr id="8200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70348" y="698373"/>
              <a:ext cx="3044608" cy="31570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924237" y="837053"/>
              <a:ext cx="935783" cy="10803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" name="云形标注 10"/>
          <p:cNvSpPr/>
          <p:nvPr/>
        </p:nvSpPr>
        <p:spPr>
          <a:xfrm>
            <a:off x="5724081" y="456053"/>
            <a:ext cx="2592180" cy="1080076"/>
          </a:xfrm>
          <a:prstGeom prst="cloudCallout">
            <a:avLst>
              <a:gd name="adj1" fmla="val -66234"/>
              <a:gd name="adj2" fmla="val 29905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大约是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76377" y="2733676"/>
            <a:ext cx="66960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生活中有哪些物体表面的面积大约是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平方分米？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29967" y="3832624"/>
            <a:ext cx="431271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我们手掌的面积大约是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787" y="683419"/>
            <a:ext cx="4348163" cy="275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69594" y="683419"/>
            <a:ext cx="4736306" cy="2730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71502" y="1160860"/>
            <a:ext cx="83212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你同意笑笑的说法吗？和同伴说说你的理由。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18073" y="1653778"/>
            <a:ext cx="6084094" cy="205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718199" y="3061099"/>
            <a:ext cx="121571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不同意。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99048" y="3489723"/>
            <a:ext cx="590430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因为不能肯定这两张纸的每个方格是否一样大。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5" grpId="1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bd9064be-412e-4fd4-9066-f50d09272fd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568</Words>
  <Application>WPS 演示</Application>
  <PresentationFormat>全屏显示(16:9)</PresentationFormat>
  <Paragraphs>74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2023-02-03T07:33:26Z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E88D49890DB9453FACCBC5006A7BA3A5</vt:lpwstr>
  </property>
</Properties>
</file>