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02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63E1A03-ED36-429B-ABD6-8CAE5C97B9F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219A4E8-0469-4CD7-A661-39194D3649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31332-730A-4B34-BD69-0D7BCA3004A9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BBDEA-E189-45E3-AEE3-2714E36EDE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0E16-9AF3-462C-B876-1D73F6078E18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76122-64B5-438C-9071-E04976A7B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14A5C-8BFD-4DA7-A4F7-F3EF1375640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C835A-D44C-43B5-9481-EBB89647CD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C4E45-A8B8-4F31-87B5-5E43CF1E64A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5D27F-5B7E-40FB-B5E0-278927B0A5F9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86B42-8D8E-43F4-ABCE-1AAE9DAE1AC6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71B7B-71A2-498C-9D93-0C3B8E32A4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28EC0-462E-4E0D-970E-37564F42C725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C89EE-ADD3-4A33-AD20-ECDCC36627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C500C-ACF4-4FC0-9BFE-AE0F0F13F2F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C983E-8801-46EA-BF2B-459C1DCCE7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305C2-DB73-4974-B095-86D5CD9D744A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E7F62-A83B-47B3-B435-6D4F5D53C6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55C51-ABD7-4D02-9923-F12F7C7A42D5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42706-1B9E-4718-BC7F-971DAB8AC8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38C37-CA86-4717-898E-D25119A5D385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58401-6A28-44F0-8FCB-8A98DE3FD1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7C675134-B9FD-471C-8420-455A4F8EF456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9DF06EC8-5E23-4B04-86CA-6C5AC1C91BCE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408974" y="1383508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904522" y="1531409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097406" y="2012157"/>
            <a:ext cx="98488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149667" y="2732750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289371" y="2812311"/>
            <a:ext cx="260071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长方形的面积</a:t>
            </a:r>
            <a:endParaRPr lang="en-US" altLang="zh-CN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9"/>
          <p:cNvSpPr txBox="1">
            <a:spLocks noChangeArrowheads="1"/>
          </p:cNvSpPr>
          <p:nvPr/>
        </p:nvSpPr>
        <p:spPr bwMode="auto">
          <a:xfrm>
            <a:off x="539354" y="589361"/>
            <a:ext cx="8120063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计算下面长方形草地、正方形花坛的占地面积。  （单位：米）</a:t>
            </a:r>
            <a:endParaRPr lang="zh-CN" altLang="en-US" sz="21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57375" y="1607345"/>
            <a:ext cx="4929188" cy="178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14376" y="3589735"/>
            <a:ext cx="396597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21×24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504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（平方米）</a:t>
            </a:r>
            <a:endParaRPr lang="zh-CN" altLang="en-US" sz="21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80349" y="3589735"/>
            <a:ext cx="41767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15×15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225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（平方米）</a:t>
            </a:r>
            <a:endParaRPr lang="zh-CN" altLang="en-US" sz="21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单角的矩形 8"/>
          <p:cNvSpPr/>
          <p:nvPr/>
        </p:nvSpPr>
        <p:spPr>
          <a:xfrm>
            <a:off x="-179785" y="371476"/>
            <a:ext cx="3455195" cy="48577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285752" y="395288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14784" y="1768079"/>
            <a:ext cx="755028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通过今天的学习，你学到了哪些知识？有什么收获？ </a:t>
            </a:r>
            <a:endParaRPr lang="zh-CN" altLang="en-US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428626"/>
            <a:ext cx="3455195" cy="48577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452438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一、情景导入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72818" y="1125142"/>
            <a:ext cx="7213997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我们学过的面积单位有哪些？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85752" y="1017986"/>
            <a:ext cx="1152525" cy="625078"/>
            <a:chOff x="226984" y="1227610"/>
            <a:chExt cx="1279891" cy="939494"/>
          </a:xfrm>
        </p:grpSpPr>
        <p:pic>
          <p:nvPicPr>
            <p:cNvPr id="3084" name="Picture 2" descr="http://pic.90sjimg.com/design/00/59/79/86/590e7f2b7f790.png!/fw/282/quality/90/unsharp/true/compress/true/canvas/282x207a0a0/cvscolor/FFFFFFF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6984" y="1227610"/>
              <a:ext cx="1279891" cy="93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6"/>
            <p:cNvSpPr txBox="1"/>
            <p:nvPr/>
          </p:nvSpPr>
          <p:spPr>
            <a:xfrm>
              <a:off x="658022" y="1306349"/>
              <a:ext cx="469382" cy="7632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1</a:t>
              </a:r>
              <a:endParaRPr lang="zh-CN" altLang="en-US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43063" y="2238376"/>
            <a:ext cx="17145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89735" y="2238376"/>
            <a:ext cx="218003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929315" y="2238376"/>
            <a:ext cx="242887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785918" y="3053956"/>
            <a:ext cx="6430212" cy="1017992"/>
          </a:xfrm>
          <a:prstGeom prst="wedgeRoundRectCallout">
            <a:avLst>
              <a:gd name="adj1" fmla="val 41881"/>
              <a:gd name="adj2" fmla="val 71880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lIns="68580" tIns="34290" rIns="68580" bIns="34290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0" dirty="0">
                <a:latin typeface="黑体" panose="02010609060101010101" pitchFamily="49" charset="-122"/>
              </a:rPr>
              <a:t>1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各有多大？你能用手比划一下吗？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5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75" y="1025129"/>
            <a:ext cx="3599260" cy="10798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4938" y="944167"/>
            <a:ext cx="2880122" cy="16204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1714480" y="3429007"/>
            <a:ext cx="6180576" cy="589364"/>
          </a:xfrm>
          <a:prstGeom prst="wedgeRoundRectCallout">
            <a:avLst>
              <a:gd name="adj1" fmla="val 41881"/>
              <a:gd name="adj2" fmla="val 71880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lIns="68580" tIns="34290" rIns="68580" bIns="34290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你们知道哪个长方形的面积大吗？</a:t>
            </a:r>
            <a:endParaRPr lang="en-US" altLang="zh-CN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396479"/>
            <a:ext cx="3455195" cy="48577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420291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4066" y="3044430"/>
            <a:ext cx="71913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3204" y="3044430"/>
            <a:ext cx="72032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2550" y="3042047"/>
            <a:ext cx="721519" cy="5429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4066" y="2502695"/>
            <a:ext cx="71913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3204" y="2502695"/>
            <a:ext cx="72032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2550" y="2499124"/>
            <a:ext cx="721519" cy="54411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32547" y="2502695"/>
            <a:ext cx="2160984" cy="10798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tx1"/>
                </a:solidFill>
              </a:rPr>
              <a:t>①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4" name="左大括号 13"/>
          <p:cNvSpPr/>
          <p:nvPr/>
        </p:nvSpPr>
        <p:spPr>
          <a:xfrm rot="5400000">
            <a:off x="4178501" y="1242418"/>
            <a:ext cx="269081" cy="2160984"/>
          </a:xfrm>
          <a:prstGeom prst="leftBrace">
            <a:avLst>
              <a:gd name="adj1" fmla="val 5288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439718" y="1795464"/>
            <a:ext cx="187285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每排摆</a:t>
            </a:r>
            <a:r>
              <a:rPr lang="en-US" altLang="zh-CN" sz="21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1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840831" y="2506266"/>
            <a:ext cx="323850" cy="1079897"/>
          </a:xfrm>
          <a:prstGeom prst="leftBrace">
            <a:avLst>
              <a:gd name="adj1" fmla="val 5288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40671" y="2843214"/>
            <a:ext cx="11894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摆</a:t>
            </a:r>
            <a:r>
              <a:rPr lang="en-US" altLang="zh-CN" sz="21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排</a:t>
            </a:r>
            <a:endParaRPr lang="zh-CN" altLang="en-US" sz="21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02696" y="3895726"/>
            <a:ext cx="41767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3×2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（平方厘米）</a:t>
            </a:r>
            <a:endParaRPr lang="zh-CN" altLang="en-US" sz="21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142877" y="932261"/>
            <a:ext cx="1152525" cy="625078"/>
            <a:chOff x="226984" y="1227610"/>
            <a:chExt cx="1279891" cy="939494"/>
          </a:xfrm>
        </p:grpSpPr>
        <p:pic>
          <p:nvPicPr>
            <p:cNvPr id="5144" name="Picture 2" descr="http://pic.90sjimg.com/design/00/59/79/86/590e7f2b7f790.png!/fw/282/quality/90/unsharp/true/compress/true/canvas/282x207a0a0/cvscolor/FFFFFFF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6984" y="1227610"/>
              <a:ext cx="1279891" cy="93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6"/>
            <p:cNvSpPr txBox="1"/>
            <p:nvPr/>
          </p:nvSpPr>
          <p:spPr>
            <a:xfrm>
              <a:off x="658022" y="1306349"/>
              <a:ext cx="469382" cy="7632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2</a:t>
              </a:r>
              <a:endParaRPr lang="zh-CN" altLang="en-US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357315" y="919163"/>
            <a:ext cx="7572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长方形①的面积是多少？用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平方厘米的正方形摆一摆。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6005620" y="2860874"/>
            <a:ext cx="2638346" cy="1157496"/>
          </a:xfrm>
          <a:prstGeom prst="wedgeRoundRectCallout">
            <a:avLst>
              <a:gd name="adj1" fmla="val 33831"/>
              <a:gd name="adj2" fmla="val 60973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lIns="68580" tIns="34290" rIns="68580" bIns="34290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</a:rPr>
              <a:t>一共摆了</a:t>
            </a:r>
            <a:r>
              <a:rPr lang="en-US" alt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小正方形</a:t>
            </a:r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</a:rPr>
              <a:t>，所以它的面积是</a:t>
            </a:r>
            <a:r>
              <a:rPr lang="en-US" alt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6000760" y="2886563"/>
            <a:ext cx="2643206" cy="1125149"/>
          </a:xfrm>
          <a:prstGeom prst="wedgeRoundRectCallout">
            <a:avLst>
              <a:gd name="adj1" fmla="val 33831"/>
              <a:gd name="adj2" fmla="val 60973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lIns="68580" tIns="34290" rIns="68580" bIns="34290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每排摆</a:t>
            </a:r>
            <a:r>
              <a:rPr lang="en-US" altLang="zh-CN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个，正好摆</a:t>
            </a:r>
            <a:r>
              <a:rPr lang="en-US" altLang="zh-CN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排。</a:t>
            </a:r>
            <a:endParaRPr lang="en-US" altLang="zh-CN" b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4" grpId="1" bldLvl="0" animBg="1"/>
      <p:bldP spid="5" grpId="0" bldLvl="0" animBg="1"/>
      <p:bldP spid="5" grpId="1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animBg="1"/>
      <p:bldP spid="14" grpId="0" animBg="1"/>
      <p:bldP spid="15" grpId="0"/>
      <p:bldP spid="16" grpId="0" animBg="1"/>
      <p:bldP spid="17" grpId="0"/>
      <p:bldP spid="18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450931" y="3053954"/>
            <a:ext cx="723900" cy="541734"/>
          </a:xfrm>
          <a:prstGeom prst="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32985" y="3055145"/>
            <a:ext cx="719138" cy="546497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06706" y="3056335"/>
            <a:ext cx="726281" cy="541734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92331" y="3055145"/>
            <a:ext cx="714375" cy="5429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446169" y="2513411"/>
            <a:ext cx="722710" cy="544115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06706" y="2513411"/>
            <a:ext cx="726281" cy="542925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87566" y="2514600"/>
            <a:ext cx="71913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449742" y="1974057"/>
            <a:ext cx="721519" cy="5405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730604" y="1977630"/>
            <a:ext cx="720328" cy="539353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06704" y="1974057"/>
            <a:ext cx="723900" cy="53935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286375" y="1972867"/>
            <a:ext cx="723900" cy="5429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677843" y="2589611"/>
            <a:ext cx="717947" cy="542925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957514" y="2582467"/>
            <a:ext cx="720329" cy="547688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35996" y="2589611"/>
            <a:ext cx="721519" cy="544115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518049" y="2590802"/>
            <a:ext cx="717947" cy="546497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94147" y="2590801"/>
            <a:ext cx="723900" cy="545306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671887" y="2058592"/>
            <a:ext cx="719138" cy="539353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956323" y="2055020"/>
            <a:ext cx="720328" cy="53459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235996" y="2058592"/>
            <a:ext cx="721519" cy="531019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516858" y="2055020"/>
            <a:ext cx="720329" cy="53459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92958" y="2053830"/>
            <a:ext cx="725091" cy="539353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91768" y="2058592"/>
            <a:ext cx="3599259" cy="10798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tx1"/>
                </a:solidFill>
              </a:rPr>
              <a:t>②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92328" y="1977629"/>
            <a:ext cx="2880122" cy="16204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tx1"/>
                </a:solidFill>
              </a:rPr>
              <a:t>③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6169" name="矩形 41"/>
          <p:cNvSpPr>
            <a:spLocks noChangeArrowheads="1"/>
          </p:cNvSpPr>
          <p:nvPr/>
        </p:nvSpPr>
        <p:spPr bwMode="auto">
          <a:xfrm>
            <a:off x="453631" y="513160"/>
            <a:ext cx="842962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下面两个长方形的面积分别是多少？摆一摆。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32985" y="2514600"/>
            <a:ext cx="719138" cy="540544"/>
          </a:xfrm>
          <a:prstGeom prst="rect">
            <a:avLst/>
          </a:prstGeom>
          <a:solidFill>
            <a:srgbClr val="C00000">
              <a:alpha val="4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1469" y="3800475"/>
            <a:ext cx="71913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7898" y="3257551"/>
            <a:ext cx="720328" cy="5429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0073" y="2717007"/>
            <a:ext cx="720328" cy="53935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0935" y="2720580"/>
            <a:ext cx="719138" cy="5357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418" y="2717007"/>
            <a:ext cx="721519" cy="53935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706" y="2715818"/>
            <a:ext cx="723900" cy="54411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373" y="2121694"/>
            <a:ext cx="720328" cy="536972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1821" y="1581151"/>
            <a:ext cx="801291" cy="53935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0073" y="1577580"/>
            <a:ext cx="720328" cy="54411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66887" y="1574007"/>
            <a:ext cx="719138" cy="547688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1800" y="1577580"/>
            <a:ext cx="726281" cy="54411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2660" y="1581150"/>
            <a:ext cx="71913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660" y="1581152"/>
            <a:ext cx="3600450" cy="10798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tx1"/>
                </a:solidFill>
              </a:rPr>
              <a:t>②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2662" y="2720579"/>
            <a:ext cx="2878931" cy="161925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tx1"/>
                </a:solidFill>
              </a:rPr>
              <a:t>③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8612" y="971551"/>
            <a:ext cx="719138" cy="5429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7750" y="432199"/>
            <a:ext cx="720329" cy="539353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60935" y="432198"/>
            <a:ext cx="727472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8613" y="428625"/>
            <a:ext cx="735806" cy="544116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8612" y="432198"/>
            <a:ext cx="2158604" cy="10798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tx1"/>
                </a:solidFill>
              </a:rPr>
              <a:t>①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graphicFrame>
        <p:nvGraphicFramePr>
          <p:cNvPr id="22" name="表格 21"/>
          <p:cNvGraphicFramePr/>
          <p:nvPr/>
        </p:nvGraphicFramePr>
        <p:xfrm>
          <a:off x="4139805" y="1472805"/>
          <a:ext cx="4536281" cy="1619252"/>
        </p:xfrm>
        <a:graphic>
          <a:graphicData uri="http://schemas.openxmlformats.org/drawingml/2006/table">
            <a:tbl>
              <a:tblPr/>
              <a:tblGrid>
                <a:gridCol w="828820"/>
                <a:gridCol w="1151139"/>
                <a:gridCol w="1152727"/>
                <a:gridCol w="1403595"/>
              </a:tblGrid>
              <a:tr h="40481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楷体_GB2312" pitchFamily="49" charset="-122"/>
                          <a:ea typeface="楷体_GB2312" pitchFamily="49" charset="-122"/>
                        </a:rPr>
                        <a:t>长</a:t>
                      </a:r>
                      <a:r>
                        <a:rPr lang="en-US" altLang="zh-CN" sz="1800" b="1" dirty="0">
                          <a:latin typeface="楷体_GB2312" pitchFamily="49" charset="-122"/>
                          <a:ea typeface="楷体_GB2312" pitchFamily="49" charset="-122"/>
                        </a:rPr>
                        <a:t>/cm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楷体_GB2312" pitchFamily="49" charset="-122"/>
                          <a:ea typeface="楷体_GB2312" pitchFamily="49" charset="-122"/>
                        </a:rPr>
                        <a:t>宽</a:t>
                      </a:r>
                      <a:r>
                        <a:rPr lang="en-US" altLang="zh-CN" sz="1800" b="1" dirty="0">
                          <a:latin typeface="楷体_GB2312" pitchFamily="49" charset="-122"/>
                          <a:ea typeface="楷体_GB2312" pitchFamily="49" charset="-122"/>
                        </a:rPr>
                        <a:t>/cm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楷体_GB2312" pitchFamily="49" charset="-122"/>
                          <a:ea typeface="楷体_GB2312" pitchFamily="49" charset="-122"/>
                        </a:rPr>
                        <a:t>面积</a:t>
                      </a:r>
                      <a:r>
                        <a:rPr lang="en-US" altLang="zh-CN" sz="1800" b="1" dirty="0">
                          <a:latin typeface="楷体_GB2312" pitchFamily="49" charset="-122"/>
                          <a:ea typeface="楷体_GB2312" pitchFamily="49" charset="-122"/>
                        </a:rPr>
                        <a:t>/cm</a:t>
                      </a:r>
                      <a:r>
                        <a:rPr lang="en-US" altLang="zh-CN" sz="1800" b="1" baseline="30000" dirty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1800" b="1" baseline="300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楷体_GB2312" pitchFamily="49" charset="-122"/>
                          <a:ea typeface="楷体_GB2312" pitchFamily="49" charset="-122"/>
                        </a:rPr>
                        <a:t>图①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楷体_GB2312" pitchFamily="49" charset="-122"/>
                          <a:ea typeface="楷体_GB2312" pitchFamily="49" charset="-122"/>
                        </a:rPr>
                        <a:t>图②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latin typeface="楷体_GB2312" pitchFamily="49" charset="-122"/>
                          <a:ea typeface="楷体_GB2312" pitchFamily="49" charset="-122"/>
                        </a:rPr>
                        <a:t>图②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56" marR="91456" marT="34290" marB="34290" anchor="ctr">
                    <a:lnL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276852" y="1893094"/>
            <a:ext cx="5036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72227" y="1881189"/>
            <a:ext cx="5036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683106" y="1893094"/>
            <a:ext cx="5048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276852" y="2280049"/>
            <a:ext cx="5036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372227" y="2268142"/>
            <a:ext cx="5036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580710" y="2280049"/>
            <a:ext cx="6441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276852" y="2695576"/>
            <a:ext cx="5036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372227" y="2683669"/>
            <a:ext cx="5036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580710" y="2695576"/>
            <a:ext cx="6441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endParaRPr lang="en-US" altLang="zh-CN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TextBox 59"/>
          <p:cNvSpPr>
            <a:spLocks noChangeArrowheads="1"/>
          </p:cNvSpPr>
          <p:nvPr/>
        </p:nvSpPr>
        <p:spPr bwMode="auto">
          <a:xfrm>
            <a:off x="4551760" y="3482580"/>
            <a:ext cx="3898106" cy="434161"/>
          </a:xfrm>
          <a:prstGeom prst="roundRect">
            <a:avLst>
              <a:gd name="adj" fmla="val 16667"/>
            </a:avLst>
          </a:prstGeom>
          <a:solidFill>
            <a:srgbClr val="FF9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长方形面积＝</a:t>
            </a:r>
            <a:endParaRPr lang="zh-CN" altLang="en-US" sz="21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857627" y="375047"/>
            <a:ext cx="528637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填一填，想一想，你发现了什么？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92530" y="3512345"/>
            <a:ext cx="1259681" cy="375047"/>
          </a:xfrm>
          <a:prstGeom prst="rect">
            <a:avLst/>
          </a:prstGeom>
          <a:solidFill>
            <a:srgbClr val="FF99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长</a:t>
            </a:r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宽</a:t>
            </a:r>
            <a:endParaRPr lang="zh-CN" altLang="en-US" sz="21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ldLvl="0" animBg="1"/>
      <p:bldP spid="37" grpId="0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71440" y="267891"/>
            <a:ext cx="1152525" cy="625078"/>
            <a:chOff x="226984" y="1227610"/>
            <a:chExt cx="1279891" cy="939494"/>
          </a:xfrm>
        </p:grpSpPr>
        <p:pic>
          <p:nvPicPr>
            <p:cNvPr id="8207" name="Picture 2" descr="http://pic.90sjimg.com/design/00/59/79/86/590e7f2b7f790.png!/fw/282/quality/90/unsharp/true/compress/true/canvas/282x207a0a0/cvscolor/FFFFFFF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6984" y="1227610"/>
              <a:ext cx="1279891" cy="93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658022" y="1306349"/>
              <a:ext cx="469382" cy="7632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3</a:t>
              </a:r>
              <a:endParaRPr lang="zh-CN" altLang="en-US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19150" y="2684861"/>
            <a:ext cx="71913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866" y="2141936"/>
            <a:ext cx="719138" cy="54054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1714" y="1593057"/>
            <a:ext cx="720329" cy="53935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52575" y="1601392"/>
            <a:ext cx="719138" cy="539353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8675" y="1600201"/>
            <a:ext cx="719138" cy="539354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8675" y="1600200"/>
            <a:ext cx="2158604" cy="161925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6" name="TextBox 38"/>
          <p:cNvSpPr txBox="1">
            <a:spLocks noChangeArrowheads="1"/>
          </p:cNvSpPr>
          <p:nvPr/>
        </p:nvSpPr>
        <p:spPr bwMode="auto">
          <a:xfrm rot="16200000">
            <a:off x="2694386" y="2193132"/>
            <a:ext cx="113585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39"/>
          <p:cNvSpPr txBox="1">
            <a:spLocks noChangeArrowheads="1"/>
          </p:cNvSpPr>
          <p:nvPr/>
        </p:nvSpPr>
        <p:spPr bwMode="auto">
          <a:xfrm>
            <a:off x="1187054" y="3219451"/>
            <a:ext cx="151328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482705" y="2139555"/>
            <a:ext cx="41767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3×3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（平方厘米）</a:t>
            </a:r>
            <a:endParaRPr lang="zh-CN" altLang="en-US" sz="21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43002" y="375049"/>
            <a:ext cx="7072313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想一想，怎样计算正方形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的面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积？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59"/>
          <p:cNvSpPr>
            <a:spLocks noChangeArrowheads="1"/>
          </p:cNvSpPr>
          <p:nvPr/>
        </p:nvSpPr>
        <p:spPr bwMode="auto">
          <a:xfrm>
            <a:off x="3740945" y="3392091"/>
            <a:ext cx="4429125" cy="434161"/>
          </a:xfrm>
          <a:prstGeom prst="roundRect">
            <a:avLst>
              <a:gd name="adj" fmla="val 16667"/>
            </a:avLst>
          </a:prstGeom>
          <a:solidFill>
            <a:srgbClr val="FF9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正方形面积＝</a:t>
            </a:r>
            <a:endParaRPr lang="zh-CN" altLang="en-US" sz="21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55506" y="3424239"/>
            <a:ext cx="2000250" cy="375047"/>
          </a:xfrm>
          <a:prstGeom prst="rect">
            <a:avLst/>
          </a:prstGeom>
          <a:solidFill>
            <a:srgbClr val="FF99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边长</a:t>
            </a:r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边长</a:t>
            </a:r>
            <a:endParaRPr lang="zh-CN" altLang="en-US" sz="21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animBg="1"/>
      <p:bldP spid="16" grpId="0"/>
      <p:bldP spid="17" grpId="0"/>
      <p:bldP spid="18" grpId="0"/>
      <p:bldP spid="19" grpId="0"/>
      <p:bldP spid="20" grpId="0" bldLvl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/>
          <p:cNvPicPr>
            <a:picLocks noChangeAspect="1" noChangeArrowheads="1"/>
          </p:cNvPicPr>
          <p:nvPr/>
        </p:nvPicPr>
        <p:blipFill>
          <a:blip r:embed="rId1" cstate="email"/>
          <a:srcRect t="-2249"/>
          <a:stretch>
            <a:fillRect/>
          </a:stretch>
        </p:blipFill>
        <p:spPr bwMode="auto">
          <a:xfrm>
            <a:off x="1156097" y="1547814"/>
            <a:ext cx="3638550" cy="268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194199" y="1632349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80199" y="1632349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08699" y="1632349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37199" y="1632349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65699" y="1632349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94199" y="2056210"/>
            <a:ext cx="570309" cy="420290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61224" y="1632349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94199" y="2915843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94199" y="2483645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94199" y="3779045"/>
            <a:ext cx="570309" cy="42029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94199" y="3348039"/>
            <a:ext cx="570309" cy="421481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剪去单角的矩形 5"/>
          <p:cNvSpPr/>
          <p:nvPr/>
        </p:nvSpPr>
        <p:spPr>
          <a:xfrm>
            <a:off x="-142875" y="310754"/>
            <a:ext cx="3456385" cy="48577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329804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2" name="TextBox 9"/>
          <p:cNvSpPr txBox="1">
            <a:spLocks noChangeArrowheads="1"/>
          </p:cNvSpPr>
          <p:nvPr/>
        </p:nvSpPr>
        <p:spPr bwMode="auto">
          <a:xfrm>
            <a:off x="539354" y="734616"/>
            <a:ext cx="8120063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平方厘米的纸片摆一摆，算一算附页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中图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1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的面积，并与同伴说一说你的方法。</a:t>
            </a:r>
            <a:endParaRPr lang="zh-CN" altLang="en-US" sz="21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072064" y="2893219"/>
            <a:ext cx="41767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6×6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（平方厘米）</a:t>
            </a:r>
            <a:endParaRPr lang="zh-CN" altLang="en-US" sz="21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9" grpId="0" bldLvl="0" animBg="1"/>
      <p:bldP spid="25" grpId="0" bldLvl="0" animBg="1"/>
      <p:bldP spid="28" grpId="0" bldLvl="0" animBg="1"/>
      <p:bldP spid="29" grpId="0" bldLvl="0" animBg="1"/>
      <p:bldP spid="7" grpId="0" bldLvl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42875" y="310754"/>
            <a:ext cx="3456385" cy="48577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43" name="文本框 10"/>
          <p:cNvSpPr txBox="1">
            <a:spLocks noChangeArrowheads="1"/>
          </p:cNvSpPr>
          <p:nvPr/>
        </p:nvSpPr>
        <p:spPr bwMode="auto">
          <a:xfrm>
            <a:off x="285752" y="329804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TextBox 9"/>
          <p:cNvSpPr txBox="1">
            <a:spLocks noChangeArrowheads="1"/>
          </p:cNvSpPr>
          <p:nvPr/>
        </p:nvSpPr>
        <p:spPr bwMode="auto">
          <a:xfrm>
            <a:off x="539354" y="734616"/>
            <a:ext cx="8120063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1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sz="21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平方厘米的纸片摆一摆，算一算附页</a:t>
            </a:r>
            <a:r>
              <a:rPr lang="en-US" altLang="zh-CN" sz="21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中图</a:t>
            </a:r>
            <a:r>
              <a:rPr lang="en-US" altLang="zh-CN" sz="2100" b="1"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1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1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100" b="1">
                <a:latin typeface="楷体_GB2312" pitchFamily="49" charset="-122"/>
                <a:ea typeface="楷体_GB2312" pitchFamily="49" charset="-122"/>
              </a:rPr>
              <a:t>的面积，并与同伴说一说你的方法。</a:t>
            </a:r>
            <a:endParaRPr lang="zh-CN" altLang="en-US" sz="21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5" name="Picture 9"/>
          <p:cNvPicPr>
            <a:picLocks noChangeAspect="1" noChangeArrowheads="1"/>
          </p:cNvPicPr>
          <p:nvPr/>
        </p:nvPicPr>
        <p:blipFill>
          <a:blip r:embed="rId1" cstate="email"/>
          <a:srcRect t="-208"/>
          <a:stretch>
            <a:fillRect/>
          </a:stretch>
        </p:blipFill>
        <p:spPr bwMode="auto">
          <a:xfrm>
            <a:off x="794148" y="1627586"/>
            <a:ext cx="3321844" cy="263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1214438" y="2295526"/>
            <a:ext cx="571500" cy="4286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02819" y="2303861"/>
            <a:ext cx="578644" cy="4286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19413" y="2303861"/>
            <a:ext cx="571500" cy="4286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3866" y="2303861"/>
            <a:ext cx="571500" cy="4286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79985" y="2303861"/>
            <a:ext cx="571500" cy="4286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212056" y="2724151"/>
            <a:ext cx="571500" cy="4286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14438" y="3149204"/>
            <a:ext cx="571500" cy="428625"/>
          </a:xfrm>
          <a:prstGeom prst="rect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500564" y="2483644"/>
            <a:ext cx="41767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5×3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（平方厘米）</a:t>
            </a:r>
            <a:endParaRPr lang="zh-CN" altLang="en-US" sz="21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35" grpId="0" bldLvl="0" animBg="1"/>
      <p:bldP spid="40" grpId="0" bldLvl="0" animBg="1"/>
      <p:bldP spid="4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903ce6b2-cacd-4bbd-a622-8d0c917e882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</Words>
  <Application>WPS 演示</Application>
  <PresentationFormat>全屏显示(16:9)</PresentationFormat>
  <Paragraphs>131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方正黑体_GBK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2023-02-03T07:34:14Z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095B6492B05E408DAB6171474F85D757</vt:lpwstr>
  </property>
</Properties>
</file>