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</p:sldMasterIdLst>
  <p:notesMasterIdLst>
    <p:notesMasterId r:id="rId15"/>
  </p:notesMasterIdLst>
  <p:sldIdLst>
    <p:sldId id="316" r:id="rId5"/>
    <p:sldId id="338" r:id="rId6"/>
    <p:sldId id="355" r:id="rId7"/>
    <p:sldId id="323" r:id="rId8"/>
    <p:sldId id="342" r:id="rId9"/>
    <p:sldId id="341" r:id="rId10"/>
    <p:sldId id="344" r:id="rId11"/>
    <p:sldId id="354" r:id="rId12"/>
    <p:sldId id="347" r:id="rId13"/>
    <p:sldId id="351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6" userDrawn="1">
          <p15:clr>
            <a:srgbClr val="A4A3A4"/>
          </p15:clr>
        </p15:guide>
        <p15:guide id="2" pos="2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0BD"/>
    <a:srgbClr val="4E70A8"/>
    <a:srgbClr val="CC00CC"/>
    <a:srgbClr val="009900"/>
    <a:srgbClr val="FF6600"/>
    <a:srgbClr val="996633"/>
    <a:srgbClr val="CC0000"/>
    <a:srgbClr val="BBE1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-96" y="-690"/>
      </p:cViewPr>
      <p:guideLst>
        <p:guide orient="horz" pos="1676"/>
        <p:guide pos="28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717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4525851-29B6-4499-AD96-4544CFDEE65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5951" y="692170"/>
            <a:ext cx="2379663" cy="55399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ctr">
              <a:defRPr/>
            </a:pPr>
            <a:r>
              <a:rPr lang="zh-CN" altLang="en-US" sz="30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charset="-122"/>
              </a:rPr>
              <a:t>数学三年级 </a:t>
            </a:r>
            <a:endParaRPr lang="zh-CN" altLang="en-US" sz="30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4688" y="83105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60538" y="1440657"/>
            <a:ext cx="5842000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030663" y="1677922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240089" y="2603404"/>
            <a:ext cx="2879725" cy="27384"/>
            <a:chOff x="5045" y="5946"/>
            <a:chExt cx="4536" cy="56"/>
          </a:xfrm>
        </p:grpSpPr>
        <p:sp>
          <p:nvSpPr>
            <p:cNvPr id="1033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34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2966180" y="2797341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积单位的换算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519113"/>
            <a:ext cx="345757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1" y="542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四、课堂小结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66776" y="1950244"/>
            <a:ext cx="70326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通过本节课的学习，你有哪些收获？</a:t>
            </a:r>
            <a:endParaRPr lang="zh-CN" altLang="en-US" sz="32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519113"/>
            <a:ext cx="345757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1" y="542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一、情景导入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6601" y="1899047"/>
            <a:ext cx="76692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常见的长度单位有哪些？他们之间的进率是多少？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549276" y="1106091"/>
            <a:ext cx="76676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我们还学习了面积单位，学过了哪几个面积单位？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43"/>
          <p:cNvSpPr>
            <a:spLocks noChangeArrowheads="1"/>
          </p:cNvSpPr>
          <p:nvPr/>
        </p:nvSpPr>
        <p:spPr bwMode="auto">
          <a:xfrm>
            <a:off x="1866900" y="2263379"/>
            <a:ext cx="5654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sz="3200" dirty="0">
                <a:solidFill>
                  <a:srgbClr val="FF0000"/>
                </a:solidFill>
                <a:latin typeface="+mn-lt"/>
                <a:ea typeface="+mn-ea"/>
              </a:rPr>
              <a:t>平方米  平方分米  平方厘米</a:t>
            </a:r>
            <a:endParaRPr lang="zh-CN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5051425" y="2902268"/>
            <a:ext cx="3166110" cy="1232535"/>
          </a:xfrm>
          <a:prstGeom prst="wedgeRoundRectCallout">
            <a:avLst>
              <a:gd name="adj1" fmla="val 40054"/>
              <a:gd name="adj2" fmla="val 69775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平方米、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平方分米、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平方厘米分别有多大呢？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761365" y="2902267"/>
            <a:ext cx="3166110" cy="1232535"/>
          </a:xfrm>
          <a:prstGeom prst="wedgeRoundRectCallout">
            <a:avLst>
              <a:gd name="adj1" fmla="val -47352"/>
              <a:gd name="adj2" fmla="val 65571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zh-CN" altLang="en-US" sz="2400" b="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那么相邻两个常用面积单位之间的进率是多少呢？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519113"/>
            <a:ext cx="345757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1" y="542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38225" y="1081088"/>
            <a:ext cx="77978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平方厘米的小正方形纸片，铺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平方分米的大正方形，要用多少张小正方形纸片？画一画，说一说。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0119" name="表格 90118"/>
          <p:cNvGraphicFramePr/>
          <p:nvPr/>
        </p:nvGraphicFramePr>
        <p:xfrm>
          <a:off x="3349625" y="1725216"/>
          <a:ext cx="3206753" cy="2405065"/>
        </p:xfrm>
        <a:graphic>
          <a:graphicData uri="http://schemas.openxmlformats.org/drawingml/2006/table">
            <a:tbl>
              <a:tblPr/>
              <a:tblGrid>
                <a:gridCol w="321374"/>
                <a:gridCol w="320739"/>
                <a:gridCol w="319468"/>
                <a:gridCol w="321374"/>
                <a:gridCol w="320739"/>
                <a:gridCol w="320739"/>
                <a:gridCol w="319468"/>
                <a:gridCol w="320739"/>
                <a:gridCol w="321374"/>
                <a:gridCol w="320739"/>
              </a:tblGrid>
              <a:tr h="24103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554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60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03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554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554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60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554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03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554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100" dirty="0"/>
                    </a:p>
                  </a:txBody>
                  <a:tcPr marL="91458" marR="91458" marT="34297" marB="34297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矩形 47"/>
          <p:cNvSpPr/>
          <p:nvPr/>
        </p:nvSpPr>
        <p:spPr>
          <a:xfrm>
            <a:off x="1976439" y="2731294"/>
            <a:ext cx="358775" cy="269081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247" name="TextBox 48"/>
          <p:cNvSpPr txBox="1">
            <a:spLocks noChangeArrowheads="1"/>
          </p:cNvSpPr>
          <p:nvPr/>
        </p:nvSpPr>
        <p:spPr bwMode="auto">
          <a:xfrm>
            <a:off x="1357314" y="3055144"/>
            <a:ext cx="1671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Arial" panose="020B0604020202020204" pitchFamily="34" charset="0"/>
              </a:rPr>
              <a:t>平方厘米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1" name="TextBox 50"/>
          <p:cNvSpPr>
            <a:spLocks noChangeArrowheads="1"/>
          </p:cNvSpPr>
          <p:nvPr/>
        </p:nvSpPr>
        <p:spPr bwMode="auto">
          <a:xfrm>
            <a:off x="2682876" y="4219575"/>
            <a:ext cx="4824413" cy="578882"/>
          </a:xfrm>
          <a:prstGeom prst="roundRect">
            <a:avLst>
              <a:gd name="adj" fmla="val 16667"/>
            </a:avLst>
          </a:prstGeom>
          <a:solidFill>
            <a:srgbClr val="FF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平方分米＝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2800" b="1" dirty="0">
                <a:latin typeface="Arial" panose="020B0604020202020204" pitchFamily="34" charset="0"/>
              </a:rPr>
              <a:t>平方厘米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13125" y="1791891"/>
            <a:ext cx="3054350" cy="2284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grpSp>
        <p:nvGrpSpPr>
          <p:cNvPr id="9220" name="组合 7"/>
          <p:cNvGrpSpPr/>
          <p:nvPr/>
        </p:nvGrpSpPr>
        <p:grpSpPr bwMode="auto">
          <a:xfrm>
            <a:off x="-50800" y="1081087"/>
            <a:ext cx="1152525" cy="698718"/>
            <a:chOff x="226984" y="1227610"/>
            <a:chExt cx="1279891" cy="1050174"/>
          </a:xfrm>
        </p:grpSpPr>
        <p:pic>
          <p:nvPicPr>
            <p:cNvPr id="4229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6"/>
            <p:cNvSpPr txBox="1"/>
            <p:nvPr/>
          </p:nvSpPr>
          <p:spPr>
            <a:xfrm>
              <a:off x="657140" y="1306348"/>
              <a:ext cx="470704" cy="9714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3600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黑体_GBK" pitchFamily="65" charset="-122"/>
                  <a:ea typeface="方正黑体_GBK" pitchFamily="65" charset="-122"/>
                  <a:cs typeface="宋体" panose="02010600030101010101" pitchFamily="2" charset="-122"/>
                </a:rPr>
                <a:t>1</a:t>
              </a:r>
              <a:endParaRPr lang="zh-CN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方正黑体_GBK" pitchFamily="65" charset="-122"/>
                <a:ea typeface="方正黑体_GBK" pitchFamily="65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48" grpId="0" animBg="1"/>
      <p:bldP spid="5247" grpId="0"/>
      <p:bldP spid="51" grpId="0" bldLvl="0" animBg="1"/>
      <p:bldP spid="5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73163" y="697706"/>
            <a:ext cx="779621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平方分米＝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平方厘米，那么1平方米等于多少平方分米？说一说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你是怎么想的？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4857750" y="1798321"/>
            <a:ext cx="3929380" cy="1574006"/>
          </a:xfrm>
          <a:prstGeom prst="wedgeRoundRectCallout">
            <a:avLst>
              <a:gd name="adj1" fmla="val 40061"/>
              <a:gd name="adj2" fmla="val 86550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面积是１平方米的正方形可以分成</a:t>
            </a:r>
            <a:r>
              <a:rPr lang="en-US" sz="2400" b="0" dirty="0">
                <a:latin typeface="黑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个边长是１分米的小正方形，所以１平方米＝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平方分米。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" name="TextBox 50"/>
          <p:cNvSpPr>
            <a:spLocks noChangeArrowheads="1"/>
          </p:cNvSpPr>
          <p:nvPr/>
        </p:nvSpPr>
        <p:spPr bwMode="auto">
          <a:xfrm>
            <a:off x="2051051" y="4002881"/>
            <a:ext cx="4824413" cy="578882"/>
          </a:xfrm>
          <a:prstGeom prst="roundRect">
            <a:avLst>
              <a:gd name="adj" fmla="val 16667"/>
            </a:avLst>
          </a:prstGeom>
          <a:solidFill>
            <a:srgbClr val="FF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平方米＝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2800" b="1" dirty="0">
                <a:latin typeface="Arial" panose="020B0604020202020204" pitchFamily="34" charset="0"/>
              </a:rPr>
              <a:t>平方分米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pSp>
        <p:nvGrpSpPr>
          <p:cNvPr id="9220" name="组合 7"/>
          <p:cNvGrpSpPr/>
          <p:nvPr/>
        </p:nvGrpSpPr>
        <p:grpSpPr bwMode="auto">
          <a:xfrm>
            <a:off x="20639" y="722710"/>
            <a:ext cx="1152525" cy="698719"/>
            <a:chOff x="226984" y="1227610"/>
            <a:chExt cx="1279891" cy="1050176"/>
          </a:xfrm>
        </p:grpSpPr>
        <p:pic>
          <p:nvPicPr>
            <p:cNvPr id="5131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6"/>
            <p:cNvSpPr txBox="1"/>
            <p:nvPr/>
          </p:nvSpPr>
          <p:spPr>
            <a:xfrm>
              <a:off x="657140" y="1306349"/>
              <a:ext cx="470703" cy="9714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3600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黑体_GBK" pitchFamily="65" charset="-122"/>
                  <a:ea typeface="方正黑体_GBK" pitchFamily="65" charset="-122"/>
                  <a:cs typeface="宋体" panose="02010600030101010101" pitchFamily="2" charset="-122"/>
                </a:rPr>
                <a:t>2</a:t>
              </a:r>
              <a:endParaRPr lang="zh-CN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方正黑体_GBK" pitchFamily="65" charset="-122"/>
                <a:ea typeface="方正黑体_GBK" pitchFamily="65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736601" y="2110264"/>
            <a:ext cx="3721735" cy="1262063"/>
          </a:xfrm>
          <a:prstGeom prst="wedgeRoundRectCallout">
            <a:avLst>
              <a:gd name="adj1" fmla="val -43849"/>
              <a:gd name="adj2" fmla="val 67207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１平方分米＝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平方厘米，１平方米＝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平方分米，即相邻两个常用的面积单位之间的 进率是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519113"/>
            <a:ext cx="345757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1" y="542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三、巩固应用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2588" y="1498998"/>
            <a:ext cx="8045450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与同伴说一说，你是如何得到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平方厘米的？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723900" y="551260"/>
            <a:ext cx="38941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1839913" y="1171575"/>
            <a:ext cx="642461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）平方厘米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）平方分米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 ）平方厘米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1839914" y="2611041"/>
            <a:ext cx="63134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）平方分米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）平方米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平方分米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）平方米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238626" y="1313260"/>
            <a:ext cx="1019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92551" y="2734867"/>
            <a:ext cx="1020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78376" y="1789510"/>
            <a:ext cx="1019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762500" y="3218260"/>
            <a:ext cx="10493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19600" y="2268142"/>
            <a:ext cx="1377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56163" y="3701654"/>
            <a:ext cx="1020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-261937" y="535781"/>
            <a:ext cx="75168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选择合适的面积单位填空。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矩形 5"/>
          <p:cNvSpPr>
            <a:spLocks noChangeArrowheads="1"/>
          </p:cNvSpPr>
          <p:nvPr/>
        </p:nvSpPr>
        <p:spPr bwMode="auto">
          <a:xfrm>
            <a:off x="9525" y="1226344"/>
            <a:ext cx="8978900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）黑板的面积大约是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400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        ），也就是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     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）教室地面的面积大约是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     ），也就是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6000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       ）。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）篮球场的面积大约是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420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     ），也就是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42000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        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18075" y="1331119"/>
            <a:ext cx="1881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30339" y="1778794"/>
            <a:ext cx="1463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346700" y="2224088"/>
            <a:ext cx="146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119314" y="2671763"/>
            <a:ext cx="1881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411414" y="3570685"/>
            <a:ext cx="1881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151439" y="3118248"/>
            <a:ext cx="1463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" y="267891"/>
            <a:ext cx="34385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谁说得对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12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9450" y="1088232"/>
            <a:ext cx="7975600" cy="296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PP_MARK_KEY" val="92add627-6403-49d4-9e01-ed3516df96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711</Words>
  <Application>WPS 演示</Application>
  <PresentationFormat>全屏显示(16:9)</PresentationFormat>
  <Paragraphs>93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黑体</vt:lpstr>
      <vt:lpstr>经典粗圆简</vt:lpstr>
      <vt:lpstr>微软雅黑</vt:lpstr>
      <vt:lpstr>楷体</vt:lpstr>
      <vt:lpstr>方正黑体_GBK</vt:lpstr>
      <vt:lpstr>Arial</vt:lpstr>
      <vt:lpstr>Arial Unicode MS</vt:lpstr>
      <vt:lpstr>第一PPT模板网-WWW.1PPT.COM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195</cp:revision>
  <dcterms:created xsi:type="dcterms:W3CDTF">2009-04-21T00:44:00Z</dcterms:created>
  <dcterms:modified xsi:type="dcterms:W3CDTF">2023-02-03T07:35:51Z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10A12086F317406C8B6E4282338FFB7B</vt:lpwstr>
  </property>
</Properties>
</file>