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7"/>
  </p:notesMasterIdLst>
  <p:sldIdLst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23714-961A-4B8F-B4B8-782BA7597F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4CE06-01B6-486F-8FDC-673B0DB8B5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4CE06-01B6-486F-8FDC-673B0DB8B5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3000" dirty="0"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5" y="83105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66726" y="1467270"/>
            <a:ext cx="5842635" cy="241173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16528" y="1779694"/>
            <a:ext cx="2441694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认识分数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97195" y="2795587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3294602" y="2931775"/>
            <a:ext cx="3262433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分一分（一）</a:t>
            </a:r>
            <a:endParaRPr lang="en-US" altLang="zh-CN" sz="4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710" y="519608"/>
            <a:ext cx="2441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．认一认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9971" y="1059580"/>
            <a:ext cx="546735" cy="1281112"/>
            <a:chOff x="2711" y="2427"/>
            <a:chExt cx="861" cy="2690"/>
          </a:xfrm>
        </p:grpSpPr>
        <p:sp>
          <p:nvSpPr>
            <p:cNvPr id="12" name="文本框 1"/>
            <p:cNvSpPr txBox="1"/>
            <p:nvPr/>
          </p:nvSpPr>
          <p:spPr>
            <a:xfrm>
              <a:off x="2711" y="2427"/>
              <a:ext cx="861" cy="1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747" y="3679"/>
              <a:ext cx="567" cy="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3"/>
            <p:cNvSpPr txBox="1"/>
            <p:nvPr/>
          </p:nvSpPr>
          <p:spPr>
            <a:xfrm>
              <a:off x="2711" y="3889"/>
              <a:ext cx="861" cy="1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220046" y="138652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作：四分之三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83449" y="176169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7922" y="100564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44928" y="13836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197" y="2454796"/>
            <a:ext cx="2520175" cy="189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696" y="2467924"/>
            <a:ext cx="25431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31623" y="2412784"/>
            <a:ext cx="247650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50673" y="2412785"/>
            <a:ext cx="2438400" cy="183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3800" y="2571750"/>
            <a:ext cx="3238500" cy="135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93783" y="2586038"/>
            <a:ext cx="31908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1500" y="1005642"/>
            <a:ext cx="7744760" cy="986453"/>
            <a:chOff x="571500" y="1340855"/>
            <a:chExt cx="7744760" cy="1315271"/>
          </a:xfrm>
        </p:grpSpPr>
        <p:sp>
          <p:nvSpPr>
            <p:cNvPr id="5" name="文本框 4"/>
            <p:cNvSpPr txBox="1"/>
            <p:nvPr/>
          </p:nvSpPr>
          <p:spPr>
            <a:xfrm>
              <a:off x="571500" y="1548130"/>
              <a:ext cx="7744760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 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分别涂出下面图形的   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321355" y="1340855"/>
              <a:ext cx="546735" cy="1291590"/>
              <a:chOff x="2711" y="2811"/>
              <a:chExt cx="861" cy="2034"/>
            </a:xfrm>
          </p:grpSpPr>
          <p:sp>
            <p:nvSpPr>
              <p:cNvPr id="10" name="文本框 1"/>
              <p:cNvSpPr txBox="1"/>
              <p:nvPr/>
            </p:nvSpPr>
            <p:spPr>
              <a:xfrm>
                <a:off x="2711" y="2811"/>
                <a:ext cx="861" cy="1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2747" y="3679"/>
                <a:ext cx="567" cy="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3"/>
              <p:cNvSpPr txBox="1"/>
              <p:nvPr/>
            </p:nvSpPr>
            <p:spPr>
              <a:xfrm>
                <a:off x="2711" y="3617"/>
                <a:ext cx="861" cy="1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6209" y="1977709"/>
            <a:ext cx="7905750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612" y="2135647"/>
            <a:ext cx="2266950" cy="130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37360" y="2067006"/>
            <a:ext cx="1866900" cy="132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70309" y="2067005"/>
            <a:ext cx="1771650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010" y="406316"/>
            <a:ext cx="8892300" cy="995081"/>
            <a:chOff x="144010" y="333035"/>
            <a:chExt cx="8892300" cy="1326775"/>
          </a:xfrm>
        </p:grpSpPr>
        <p:sp>
          <p:nvSpPr>
            <p:cNvPr id="14" name="文本框 13"/>
            <p:cNvSpPr txBox="1"/>
            <p:nvPr/>
          </p:nvSpPr>
          <p:spPr>
            <a:xfrm>
              <a:off x="144010" y="551814"/>
              <a:ext cx="8892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分别涂出下面图形的   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27990" y="333035"/>
              <a:ext cx="546735" cy="1283335"/>
              <a:chOff x="2711" y="2760"/>
              <a:chExt cx="861" cy="2021"/>
            </a:xfrm>
          </p:grpSpPr>
          <p:sp>
            <p:nvSpPr>
              <p:cNvPr id="15" name="文本框 1"/>
              <p:cNvSpPr txBox="1"/>
              <p:nvPr/>
            </p:nvSpPr>
            <p:spPr>
              <a:xfrm>
                <a:off x="2711" y="2760"/>
                <a:ext cx="861" cy="1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en-US" altLang="zh-CN" sz="3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V="1">
                <a:off x="2747" y="3679"/>
                <a:ext cx="567" cy="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3"/>
              <p:cNvSpPr txBox="1"/>
              <p:nvPr/>
            </p:nvSpPr>
            <p:spPr>
              <a:xfrm>
                <a:off x="2711" y="3553"/>
                <a:ext cx="861" cy="1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en-US" altLang="zh-CN" sz="3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1013" y="1653687"/>
            <a:ext cx="8181975" cy="115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11726" y="1869701"/>
            <a:ext cx="648045" cy="359057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8041" y="1690173"/>
            <a:ext cx="1368095" cy="17952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69944" y="1690173"/>
            <a:ext cx="614286" cy="359057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 rot="20753372">
            <a:off x="3329828" y="1845710"/>
            <a:ext cx="1041574" cy="654962"/>
          </a:xfrm>
          <a:prstGeom prst="pie">
            <a:avLst>
              <a:gd name="adj1" fmla="val 811114"/>
              <a:gd name="adj2" fmla="val 4257067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2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9770" y="1707690"/>
            <a:ext cx="7056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通过本节课的学习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，你有哪些收获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一、情景导入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5736" y="1167652"/>
            <a:ext cx="7992555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个小朋友正在分苹果，最后还剩下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个苹果，他们不知道该怎样平均分了，你们能帮帮他们吗？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0893" y="2427740"/>
            <a:ext cx="3062214" cy="158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63742" y="3939845"/>
            <a:ext cx="741651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你怎样表示这个苹果的一半呢？这就是我们今天要学习的用分数来表示。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2" grpId="0"/>
      <p:bldP spid="52" grpId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760" y="1011520"/>
            <a:ext cx="4714534" cy="720377"/>
            <a:chOff x="1115760" y="1295327"/>
            <a:chExt cx="4714534" cy="960502"/>
          </a:xfrm>
        </p:grpSpPr>
        <p:sp>
          <p:nvSpPr>
            <p:cNvPr id="30" name="文本框 29"/>
            <p:cNvSpPr txBox="1"/>
            <p:nvPr/>
          </p:nvSpPr>
          <p:spPr>
            <a:xfrm>
              <a:off x="1115760" y="1476130"/>
              <a:ext cx="4714534" cy="779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．认识和理解   的含义。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84040" y="1295327"/>
              <a:ext cx="418232" cy="765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1115760" y="1611273"/>
            <a:ext cx="763253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桌上有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个苹果，把这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个苹果分给淘气和笑笑，平均每人分几个？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91694" y="2931775"/>
            <a:ext cx="2937023" cy="152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160095" y="422786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8146" y="2164880"/>
            <a:ext cx="3826884" cy="190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75785" y="411600"/>
            <a:ext cx="7112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桌子上现在就剩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个苹果了，平均分给淘气和笑笑，每人分几个？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5988" y="37734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45" y="67117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你用什么方法表示一半？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751" y="3255901"/>
            <a:ext cx="7668533" cy="611939"/>
            <a:chOff x="971750" y="3246754"/>
            <a:chExt cx="7668533" cy="815918"/>
          </a:xfrm>
        </p:grpSpPr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971750" y="3264865"/>
              <a:ext cx="7668533" cy="779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indent="2667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一半可以用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表示，这个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叫作分数。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30518" y="3246754"/>
              <a:ext cx="460842" cy="815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96085" y="3246754"/>
              <a:ext cx="460842" cy="815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 t="5251"/>
          <a:stretch>
            <a:fillRect/>
          </a:stretch>
        </p:blipFill>
        <p:spPr bwMode="auto">
          <a:xfrm>
            <a:off x="3330518" y="1329664"/>
            <a:ext cx="2509506" cy="157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7151" y="459053"/>
            <a:ext cx="4493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）分数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的读、写法。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43756" y="1071201"/>
            <a:ext cx="7992555" cy="830997"/>
            <a:chOff x="611725" y="2152718"/>
            <a:chExt cx="7992555" cy="1107996"/>
          </a:xfrm>
        </p:grpSpPr>
        <p:sp>
          <p:nvSpPr>
            <p:cNvPr id="3" name="Rectangle 1"/>
            <p:cNvSpPr>
              <a:spLocks noChangeArrowheads="1"/>
            </p:cNvSpPr>
            <p:nvPr/>
          </p:nvSpPr>
          <p:spPr bwMode="auto">
            <a:xfrm>
              <a:off x="683730" y="2152718"/>
              <a:ext cx="7920550" cy="1107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是分数，老师刚才是怎样写“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 </a:t>
              </a:r>
              <a:r>
                <a:rPr lang="zh-CN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的？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1725" y="2348924"/>
              <a:ext cx="410200" cy="850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2125" y="2281322"/>
              <a:ext cx="410200" cy="850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1453955" y="2079592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先写“－”，再写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，最后写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23831" y="2689714"/>
            <a:ext cx="5400375" cy="638089"/>
            <a:chOff x="971750" y="3790053"/>
            <a:chExt cx="5400375" cy="850785"/>
          </a:xfrm>
        </p:grpSpPr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971750" y="3825597"/>
              <a:ext cx="5400375" cy="77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indent="2667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你知道“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 </a:t>
              </a:r>
              <a:r>
                <a:rPr lang="zh-CN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怎样读吗？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31900" y="3790053"/>
              <a:ext cx="410200" cy="850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圆角矩形标注 12"/>
          <p:cNvSpPr/>
          <p:nvPr/>
        </p:nvSpPr>
        <p:spPr>
          <a:xfrm>
            <a:off x="2984382" y="3597822"/>
            <a:ext cx="3009397" cy="594041"/>
          </a:xfrm>
          <a:prstGeom prst="wedgeRoundRectCallout">
            <a:avLst>
              <a:gd name="adj1" fmla="val 54421"/>
              <a:gd name="adj2" fmla="val -11344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二分之一</a:t>
            </a:r>
            <a:r>
              <a: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962289" y="1005641"/>
            <a:ext cx="7930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刚才我们把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个苹果分给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个小朋友，是怎样分的？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711" y="399134"/>
            <a:ext cx="3877985" cy="705249"/>
            <a:chOff x="395710" y="532178"/>
            <a:chExt cx="3877985" cy="940332"/>
          </a:xfrm>
        </p:grpSpPr>
        <p:sp>
          <p:nvSpPr>
            <p:cNvPr id="43" name="矩形 42"/>
            <p:cNvSpPr/>
            <p:nvPr/>
          </p:nvSpPr>
          <p:spPr>
            <a:xfrm>
              <a:off x="395710" y="692810"/>
              <a:ext cx="3877985" cy="7797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理解   的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含义。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51825" y="532178"/>
              <a:ext cx="410200" cy="850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3779945" y="186970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1776" y="2008242"/>
            <a:ext cx="6984485" cy="1629212"/>
            <a:chOff x="1331775" y="3181688"/>
            <a:chExt cx="6984485" cy="2172282"/>
          </a:xfrm>
        </p:grpSpPr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1331775" y="3181688"/>
              <a:ext cx="6984485" cy="2092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</a:t>
              </a:r>
              <a:r>
                <a:rPr lang="zh-CN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个苹果平均分成</a:t>
              </a:r>
              <a:r>
                <a:rPr lang="zh-CN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份，其中的一份就是这个苹果的</a:t>
              </a: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313920" y="4062380"/>
              <a:ext cx="546735" cy="1291590"/>
              <a:chOff x="5021" y="3326"/>
              <a:chExt cx="861" cy="2034"/>
            </a:xfrm>
          </p:grpSpPr>
          <p:sp>
            <p:nvSpPr>
              <p:cNvPr id="10" name="文本框 60"/>
              <p:cNvSpPr txBox="1"/>
              <p:nvPr/>
            </p:nvSpPr>
            <p:spPr>
              <a:xfrm>
                <a:off x="5021" y="3326"/>
                <a:ext cx="861" cy="1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5057" y="4132"/>
                <a:ext cx="567" cy="7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62"/>
              <p:cNvSpPr txBox="1"/>
              <p:nvPr/>
            </p:nvSpPr>
            <p:spPr>
              <a:xfrm>
                <a:off x="5021" y="4132"/>
                <a:ext cx="861" cy="1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1383064" y="3343619"/>
            <a:ext cx="75092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在用分数表示分的结果时，一定要平均分才能用分数表示。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8684" y="398387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．认识几分之几。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4061" y="776952"/>
            <a:ext cx="82442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分组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活动，拿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出一张纸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把这张纸平均分一分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再涂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一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涂你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想表示的部分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看看能用什么分数表示？</a:t>
            </a:r>
            <a:endParaRPr lang="zh-CN" altLang="en-US" sz="28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8717" y="1863110"/>
            <a:ext cx="7992555" cy="1436771"/>
            <a:chOff x="971750" y="3003380"/>
            <a:chExt cx="7992555" cy="1915695"/>
          </a:xfrm>
        </p:grpSpPr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971750" y="3003380"/>
              <a:ext cx="7992555" cy="1846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把一张纸平均分成</a:t>
              </a: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份，涂其中的</a:t>
              </a: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份，用分数表示为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  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267840" y="3717020"/>
              <a:ext cx="546735" cy="1202055"/>
              <a:chOff x="2711" y="2873"/>
              <a:chExt cx="861" cy="1893"/>
            </a:xfrm>
          </p:grpSpPr>
          <p:sp>
            <p:nvSpPr>
              <p:cNvPr id="18" name="文本框 1"/>
              <p:cNvSpPr txBox="1"/>
              <p:nvPr/>
            </p:nvSpPr>
            <p:spPr>
              <a:xfrm>
                <a:off x="2711" y="2873"/>
                <a:ext cx="861" cy="1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28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 flipV="1">
                <a:off x="2747" y="3679"/>
                <a:ext cx="567" cy="7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3"/>
              <p:cNvSpPr txBox="1"/>
              <p:nvPr/>
            </p:nvSpPr>
            <p:spPr>
              <a:xfrm>
                <a:off x="2711" y="3667"/>
                <a:ext cx="861" cy="1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28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88716" y="2772166"/>
            <a:ext cx="8064560" cy="1485050"/>
            <a:chOff x="755735" y="3423609"/>
            <a:chExt cx="8064560" cy="1980066"/>
          </a:xfrm>
        </p:grpSpPr>
        <p:grpSp>
          <p:nvGrpSpPr>
            <p:cNvPr id="21" name="组合 20"/>
            <p:cNvGrpSpPr/>
            <p:nvPr/>
          </p:nvGrpSpPr>
          <p:grpSpPr>
            <a:xfrm>
              <a:off x="2410325" y="4293060"/>
              <a:ext cx="546735" cy="1110615"/>
              <a:chOff x="2711" y="2873"/>
              <a:chExt cx="861" cy="1749"/>
            </a:xfrm>
          </p:grpSpPr>
          <p:sp>
            <p:nvSpPr>
              <p:cNvPr id="22" name="文本框 1"/>
              <p:cNvSpPr txBox="1"/>
              <p:nvPr/>
            </p:nvSpPr>
            <p:spPr>
              <a:xfrm>
                <a:off x="2711" y="2873"/>
                <a:ext cx="861" cy="1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28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2747" y="3679"/>
                <a:ext cx="567" cy="7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3"/>
              <p:cNvSpPr txBox="1"/>
              <p:nvPr/>
            </p:nvSpPr>
            <p:spPr>
              <a:xfrm>
                <a:off x="2711" y="3523"/>
                <a:ext cx="861" cy="1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28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755735" y="3423609"/>
              <a:ext cx="8064560" cy="1846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把一张纸平均分成</a:t>
              </a: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份，涂其中的</a:t>
              </a: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份，用分数可表示为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8717" y="3683105"/>
            <a:ext cx="7992555" cy="1436771"/>
            <a:chOff x="971750" y="3003381"/>
            <a:chExt cx="7992555" cy="1915694"/>
          </a:xfrm>
        </p:grpSpPr>
        <p:sp>
          <p:nvSpPr>
            <p:cNvPr id="29" name="Rectangle 1"/>
            <p:cNvSpPr>
              <a:spLocks noChangeArrowheads="1"/>
            </p:cNvSpPr>
            <p:nvPr/>
          </p:nvSpPr>
          <p:spPr bwMode="auto">
            <a:xfrm>
              <a:off x="971750" y="3003381"/>
              <a:ext cx="7992555" cy="1846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把一张纸平均分成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份，涂其中的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份，用分数表示为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</a:t>
              </a:r>
              <a:r>
                <a:rPr lang="en-US" altLang="zh-CN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rPr>
                <a:t>   </a:t>
              </a:r>
              <a:r>
                <a:rPr lang="zh-CN" altLang="en-US" sz="28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267840" y="3717020"/>
              <a:ext cx="546735" cy="1202055"/>
              <a:chOff x="2711" y="2873"/>
              <a:chExt cx="861" cy="1893"/>
            </a:xfrm>
          </p:grpSpPr>
          <p:sp>
            <p:nvSpPr>
              <p:cNvPr id="31" name="文本框 1"/>
              <p:cNvSpPr txBox="1"/>
              <p:nvPr/>
            </p:nvSpPr>
            <p:spPr>
              <a:xfrm>
                <a:off x="2711" y="2873"/>
                <a:ext cx="861" cy="1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28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V="1">
                <a:off x="2747" y="3679"/>
                <a:ext cx="567" cy="7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本框 3"/>
              <p:cNvSpPr txBox="1"/>
              <p:nvPr/>
            </p:nvSpPr>
            <p:spPr>
              <a:xfrm>
                <a:off x="2711" y="3667"/>
                <a:ext cx="861" cy="1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28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700" y="539787"/>
            <a:ext cx="3533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 fontAlgn="base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3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．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分数的意义。</a:t>
            </a:r>
            <a:endParaRPr lang="zh-CN" altLang="en-US" sz="32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740" y="1488552"/>
            <a:ext cx="8064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只有在平均分的基础上才能得到分数。把一个物体平均分成几份？取其中的</a:t>
            </a:r>
            <a:r>
              <a:rPr lang="en-US" altLang="zh-CN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1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份就是它的几分之一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32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取其中的几份就是几分之几。</a:t>
            </a:r>
            <a:endParaRPr lang="zh-CN" altLang="en-US" sz="32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716299a3-4b45-4fc1-a7a9-407dc1c8d81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680</Words>
  <Application>WPS 演示</Application>
  <PresentationFormat>全屏显示(16:9)</PresentationFormat>
  <Paragraphs>112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黑体</vt:lpstr>
      <vt:lpstr>经典粗圆简</vt:lpstr>
      <vt:lpstr>微软雅黑</vt:lpstr>
      <vt:lpstr>楷体</vt:lpstr>
      <vt:lpstr>Times New Roman</vt:lpstr>
      <vt:lpstr>Courier New</vt:lpstr>
      <vt:lpstr>Courier New</vt:lpstr>
      <vt:lpstr>Times New Roman</vt:lpstr>
      <vt:lpstr>Arial</vt:lpstr>
      <vt:lpstr>Arial Unicode MS</vt:lpstr>
      <vt:lpstr>第一PPT模板网-WWW.1PPT.COM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2020-07-09T00:42:00Z</dcterms:created>
  <dcterms:modified xsi:type="dcterms:W3CDTF">2023-02-03T07:37:34Z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4C15CE717BB04A9190041099359C4098</vt:lpwstr>
  </property>
  <property fmtid="{D5CDD505-2E9C-101B-9397-08002B2CF9AE}" pid="3" name="KSOProductBuildVer">
    <vt:lpwstr>2052-11.1.0.13703</vt:lpwstr>
  </property>
</Properties>
</file>