
<file path=[Content_Types].xml><?xml version="1.0" encoding="utf-8"?>
<Types xmlns="http://schemas.openxmlformats.org/package/2006/content-types">
  <Default Extension="png" ContentType="image/png"/>
  <Default Extension="gif" ContentType="image/gi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316" r:id="rId5"/>
    <p:sldId id="317" r:id="rId6"/>
    <p:sldId id="353" r:id="rId7"/>
    <p:sldId id="354" r:id="rId8"/>
    <p:sldId id="321" r:id="rId9"/>
    <p:sldId id="345" r:id="rId10"/>
    <p:sldId id="346" r:id="rId11"/>
    <p:sldId id="351" r:id="rId12"/>
    <p:sldId id="342" r:id="rId13"/>
    <p:sldId id="350" r:id="rId14"/>
    <p:sldId id="318" r:id="rId15"/>
    <p:sldId id="357" r:id="rId16"/>
    <p:sldId id="319" r:id="rId17"/>
    <p:sldId id="343" r:id="rId18"/>
    <p:sldId id="355" r:id="rId19"/>
    <p:sldId id="344" r:id="rId20"/>
    <p:sldId id="352" r:id="rId21"/>
    <p:sldId id="356" r:id="rId22"/>
    <p:sldId id="314" r:id="rId23"/>
  </p:sldIdLst>
  <p:sldSz cx="9144000" cy="5143500" type="screen16x9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91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胜方 廖" initials="胜方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7D31"/>
    <a:srgbClr val="A7DBE8"/>
    <a:srgbClr val="0000FF"/>
    <a:srgbClr val="CFCBFE"/>
    <a:srgbClr val="9F98FF"/>
    <a:srgbClr val="F88636"/>
    <a:srgbClr val="EEE1E8"/>
    <a:srgbClr val="EBC4D3"/>
    <a:srgbClr val="DCC7D2"/>
    <a:srgbClr val="278A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0" autoAdjust="0"/>
    <p:restoredTop sz="95110" autoAdjust="0"/>
  </p:normalViewPr>
  <p:slideViewPr>
    <p:cSldViewPr snapToGrid="0" showGuides="1">
      <p:cViewPr varScale="1">
        <p:scale>
          <a:sx n="155" d="100"/>
          <a:sy n="155" d="100"/>
        </p:scale>
        <p:origin x="-354" y="-78"/>
      </p:cViewPr>
      <p:guideLst>
        <p:guide orient="horz" pos="1620"/>
        <p:guide pos="291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79B1E5-76EB-4645-8274-8737025AF9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692C5-82C9-49B0-B1BC-1EF0A5C166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60E1F-04BD-41E7-9D98-9F89160BAC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692C5-82C9-49B0-B1BC-1EF0A5C166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60E1F-04BD-41E7-9D98-9F89160BAC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2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692C5-82C9-49B0-B1BC-1EF0A5C166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60E1F-04BD-41E7-9D98-9F89160BACDF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44482" y="77366"/>
            <a:ext cx="1541019" cy="86682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692C5-82C9-49B0-B1BC-1EF0A5C166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60E1F-04BD-41E7-9D98-9F89160BAC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692C5-82C9-49B0-B1BC-1EF0A5C166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60E1F-04BD-41E7-9D98-9F89160BAC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2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692C5-82C9-49B0-B1BC-1EF0A5C166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60E1F-04BD-41E7-9D98-9F89160BAC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692C5-82C9-49B0-B1BC-1EF0A5C166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60E1F-04BD-41E7-9D98-9F89160BAC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692C5-82C9-49B0-B1BC-1EF0A5C166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60E1F-04BD-41E7-9D98-9F89160BAC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692C5-82C9-49B0-B1BC-1EF0A5C166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60E1F-04BD-41E7-9D98-9F89160BAC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692C5-82C9-49B0-B1BC-1EF0A5C166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60E1F-04BD-41E7-9D98-9F89160BAC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microsoft.com/office/2007/relationships/hdphoto" Target="../media/image4.wdp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0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3.png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2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40.png"/><Relationship Id="rId6" Type="http://schemas.openxmlformats.org/officeDocument/2006/relationships/image" Target="../media/image39.png"/><Relationship Id="rId5" Type="http://schemas.openxmlformats.org/officeDocument/2006/relationships/image" Target="../media/image63.png"/><Relationship Id="rId4" Type="http://schemas.openxmlformats.org/officeDocument/2006/relationships/image" Target="../media/image19.png"/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72.png"/><Relationship Id="rId8" Type="http://schemas.openxmlformats.org/officeDocument/2006/relationships/image" Target="../media/image71.png"/><Relationship Id="rId7" Type="http://schemas.openxmlformats.org/officeDocument/2006/relationships/image" Target="../media/image70.png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1" Type="http://schemas.openxmlformats.org/officeDocument/2006/relationships/notesSlide" Target="../notesSlides/notesSlide13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6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3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image" Target="../media/image74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3.png"/><Relationship Id="rId4" Type="http://schemas.openxmlformats.org/officeDocument/2006/relationships/image" Target="../media/image82.png"/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image" Target="../media/image79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91.png"/><Relationship Id="rId7" Type="http://schemas.openxmlformats.org/officeDocument/2006/relationships/image" Target="../media/image90.png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image" Target="../media/image87.png"/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0" Type="http://schemas.openxmlformats.org/officeDocument/2006/relationships/notesSlide" Target="../notesSlides/notesSlide17.xml"/><Relationship Id="rId1" Type="http://schemas.openxmlformats.org/officeDocument/2006/relationships/image" Target="../media/image84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0.png"/><Relationship Id="rId8" Type="http://schemas.openxmlformats.org/officeDocument/2006/relationships/image" Target="../media/image99.png"/><Relationship Id="rId7" Type="http://schemas.openxmlformats.org/officeDocument/2006/relationships/image" Target="../media/image98.png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4" Type="http://schemas.openxmlformats.org/officeDocument/2006/relationships/image" Target="../media/image95.png"/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6" Type="http://schemas.openxmlformats.org/officeDocument/2006/relationships/notesSlide" Target="../notesSlides/notesSlide18.xml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105.png"/><Relationship Id="rId13" Type="http://schemas.openxmlformats.org/officeDocument/2006/relationships/image" Target="../media/image104.png"/><Relationship Id="rId12" Type="http://schemas.openxmlformats.org/officeDocument/2006/relationships/image" Target="../media/image103.png"/><Relationship Id="rId11" Type="http://schemas.openxmlformats.org/officeDocument/2006/relationships/image" Target="../media/image102.png"/><Relationship Id="rId10" Type="http://schemas.openxmlformats.org/officeDocument/2006/relationships/image" Target="../media/image101.png"/><Relationship Id="rId1" Type="http://schemas.openxmlformats.org/officeDocument/2006/relationships/image" Target="../media/image92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4.png"/><Relationship Id="rId8" Type="http://schemas.openxmlformats.org/officeDocument/2006/relationships/image" Target="../media/image113.png"/><Relationship Id="rId7" Type="http://schemas.openxmlformats.org/officeDocument/2006/relationships/image" Target="../media/image112.png"/><Relationship Id="rId6" Type="http://schemas.openxmlformats.org/officeDocument/2006/relationships/image" Target="../media/image111.png"/><Relationship Id="rId5" Type="http://schemas.openxmlformats.org/officeDocument/2006/relationships/image" Target="../media/image110.png"/><Relationship Id="rId4" Type="http://schemas.openxmlformats.org/officeDocument/2006/relationships/image" Target="../media/image109.png"/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6" Type="http://schemas.openxmlformats.org/officeDocument/2006/relationships/notesSlide" Target="../notesSlides/notesSlide19.xml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119.png"/><Relationship Id="rId13" Type="http://schemas.openxmlformats.org/officeDocument/2006/relationships/image" Target="../media/image118.png"/><Relationship Id="rId12" Type="http://schemas.openxmlformats.org/officeDocument/2006/relationships/image" Target="../media/image117.png"/><Relationship Id="rId11" Type="http://schemas.openxmlformats.org/officeDocument/2006/relationships/image" Target="../media/image116.png"/><Relationship Id="rId10" Type="http://schemas.openxmlformats.org/officeDocument/2006/relationships/image" Target="../media/image115.png"/><Relationship Id="rId1" Type="http://schemas.openxmlformats.org/officeDocument/2006/relationships/image" Target="../media/image106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14.png"/><Relationship Id="rId7" Type="http://schemas.openxmlformats.org/officeDocument/2006/relationships/image" Target="../media/image13.GIF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1" Type="http://schemas.openxmlformats.org/officeDocument/2006/relationships/notesSlide" Target="../notesSlides/notesSlide2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121.png"/><Relationship Id="rId1" Type="http://schemas.openxmlformats.org/officeDocument/2006/relationships/image" Target="../media/image12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3.GIF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3.GIF"/><Relationship Id="rId5" Type="http://schemas.openxmlformats.org/officeDocument/2006/relationships/image" Target="../media/image21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3.GIF"/><Relationship Id="rId6" Type="http://schemas.openxmlformats.org/officeDocument/2006/relationships/image" Target="../media/image23.GIF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36.png"/><Relationship Id="rId8" Type="http://schemas.openxmlformats.org/officeDocument/2006/relationships/image" Target="../media/image35.png"/><Relationship Id="rId7" Type="http://schemas.openxmlformats.org/officeDocument/2006/relationships/image" Target="../media/image34.png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16.png"/><Relationship Id="rId16" Type="http://schemas.openxmlformats.org/officeDocument/2006/relationships/notesSlide" Target="../notesSlides/notesSlide7.xml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40.png"/><Relationship Id="rId13" Type="http://schemas.openxmlformats.org/officeDocument/2006/relationships/image" Target="../media/image39.png"/><Relationship Id="rId12" Type="http://schemas.openxmlformats.org/officeDocument/2006/relationships/image" Target="../media/image19.png"/><Relationship Id="rId11" Type="http://schemas.openxmlformats.org/officeDocument/2006/relationships/image" Target="../media/image38.png"/><Relationship Id="rId10" Type="http://schemas.openxmlformats.org/officeDocument/2006/relationships/image" Target="../media/image37.png"/><Relationship Id="rId1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8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46.png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3" Type="http://schemas.openxmlformats.org/officeDocument/2006/relationships/image" Target="../media/image42.png"/><Relationship Id="rId2" Type="http://schemas.openxmlformats.org/officeDocument/2006/relationships/image" Target="../media/image13.GIF"/><Relationship Id="rId1" Type="http://schemas.openxmlformats.org/officeDocument/2006/relationships/image" Target="../media/image4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1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440316" y="2537479"/>
            <a:ext cx="2703684" cy="260602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4408" y="587129"/>
            <a:ext cx="1191194" cy="111935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3130915" y="185410"/>
            <a:ext cx="782975" cy="34068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>
          <a:xfrm>
            <a:off x="6980504" y="554168"/>
            <a:ext cx="1247777" cy="5429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1829940" y="305597"/>
            <a:ext cx="782975" cy="340683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3220158" y="2726237"/>
            <a:ext cx="270368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rgbClr val="28634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北师大版三年级下册</a:t>
            </a:r>
            <a:endParaRPr lang="zh-CN" altLang="en-US" sz="2100" b="1" dirty="0">
              <a:solidFill>
                <a:srgbClr val="28634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0" y="1123870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2863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比大小</a:t>
            </a:r>
            <a:endParaRPr lang="zh-CN" altLang="en-US" sz="6600" b="1" dirty="0">
              <a:solidFill>
                <a:srgbClr val="2863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4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4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4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4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矩形 69"/>
          <p:cNvSpPr/>
          <p:nvPr/>
        </p:nvSpPr>
        <p:spPr>
          <a:xfrm>
            <a:off x="6655091" y="1878493"/>
            <a:ext cx="1089693" cy="10595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5114415" y="1868129"/>
            <a:ext cx="1089693" cy="8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任意多边形: 形状 66"/>
          <p:cNvSpPr/>
          <p:nvPr/>
        </p:nvSpPr>
        <p:spPr>
          <a:xfrm>
            <a:off x="2743200" y="1868130"/>
            <a:ext cx="766916" cy="1022555"/>
          </a:xfrm>
          <a:custGeom>
            <a:avLst/>
            <a:gdLst>
              <a:gd name="connsiteX0" fmla="*/ 766916 w 766916"/>
              <a:gd name="connsiteY0" fmla="*/ 0 h 1022555"/>
              <a:gd name="connsiteX1" fmla="*/ 0 w 766916"/>
              <a:gd name="connsiteY1" fmla="*/ 1022555 h 1022555"/>
              <a:gd name="connsiteX2" fmla="*/ 766916 w 766916"/>
              <a:gd name="connsiteY2" fmla="*/ 707923 h 1022555"/>
              <a:gd name="connsiteX3" fmla="*/ 766916 w 766916"/>
              <a:gd name="connsiteY3" fmla="*/ 0 h 1022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6916" h="1022555">
                <a:moveTo>
                  <a:pt x="766916" y="0"/>
                </a:moveTo>
                <a:lnTo>
                  <a:pt x="0" y="1022555"/>
                </a:lnTo>
                <a:lnTo>
                  <a:pt x="766916" y="707923"/>
                </a:lnTo>
                <a:lnTo>
                  <a:pt x="766916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: 形状 65"/>
          <p:cNvSpPr/>
          <p:nvPr/>
        </p:nvSpPr>
        <p:spPr>
          <a:xfrm>
            <a:off x="963561" y="1887794"/>
            <a:ext cx="1524000" cy="1032387"/>
          </a:xfrm>
          <a:custGeom>
            <a:avLst/>
            <a:gdLst>
              <a:gd name="connsiteX0" fmla="*/ 757084 w 1524000"/>
              <a:gd name="connsiteY0" fmla="*/ 0 h 1032387"/>
              <a:gd name="connsiteX1" fmla="*/ 0 w 1524000"/>
              <a:gd name="connsiteY1" fmla="*/ 1022554 h 1032387"/>
              <a:gd name="connsiteX2" fmla="*/ 1524000 w 1524000"/>
              <a:gd name="connsiteY2" fmla="*/ 1032387 h 1032387"/>
              <a:gd name="connsiteX3" fmla="*/ 766916 w 1524000"/>
              <a:gd name="connsiteY3" fmla="*/ 698090 h 1032387"/>
              <a:gd name="connsiteX4" fmla="*/ 757084 w 1524000"/>
              <a:gd name="connsiteY4" fmla="*/ 0 h 1032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4000" h="1032387">
                <a:moveTo>
                  <a:pt x="757084" y="0"/>
                </a:moveTo>
                <a:lnTo>
                  <a:pt x="0" y="1022554"/>
                </a:lnTo>
                <a:lnTo>
                  <a:pt x="1524000" y="1032387"/>
                </a:lnTo>
                <a:lnTo>
                  <a:pt x="766916" y="698090"/>
                </a:lnTo>
                <a:lnTo>
                  <a:pt x="757084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624923" y="1047280"/>
                <a:ext cx="306217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24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m:t>1</m:t>
                      </m:r>
                      <m:r>
                        <m:rPr>
                          <m:nor/>
                        </m:rPr>
                        <a:rPr lang="en-US" altLang="zh-CN" sz="24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m:t>.</m:t>
                      </m:r>
                      <m:r>
                        <a:rPr lang="zh-CN" altLang="en-US" sz="2400" b="0" i="1" dirty="0" smtClean="0">
                          <a:latin typeface="Cambria Math" panose="02040503050406030204" pitchFamily="18" charset="0"/>
                          <a:ea typeface="黑体" panose="02010609060101010101" pitchFamily="49" charset="-122"/>
                        </a:rPr>
                        <m:t>涂一涂，比一比。</m:t>
                      </m:r>
                    </m:oMath>
                  </m:oMathPara>
                </a14:m>
                <a:endPara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923" y="1047280"/>
                <a:ext cx="3062174" cy="461665"/>
              </a:xfrm>
              <a:prstGeom prst="rect">
                <a:avLst/>
              </a:prstGeom>
              <a:blipFill rotWithShape="1">
                <a:blip r:embed="rId1"/>
                <a:stretch>
                  <a:fillRect l="-3" t="-36" r="9" b="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8" name="TextBox 2"/>
          <p:cNvSpPr txBox="1"/>
          <p:nvPr/>
        </p:nvSpPr>
        <p:spPr>
          <a:xfrm>
            <a:off x="253181" y="287198"/>
            <a:ext cx="1429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巩固练习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114413" y="1875209"/>
            <a:ext cx="1089742" cy="1062803"/>
            <a:chOff x="4927600" y="1857377"/>
            <a:chExt cx="1089742" cy="1062803"/>
          </a:xfrm>
        </p:grpSpPr>
        <p:sp>
          <p:nvSpPr>
            <p:cNvPr id="14" name="矩形 13"/>
            <p:cNvSpPr/>
            <p:nvPr/>
          </p:nvSpPr>
          <p:spPr>
            <a:xfrm>
              <a:off x="4927600" y="1857377"/>
              <a:ext cx="1089742" cy="106280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4927600" y="2069938"/>
              <a:ext cx="108974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4927600" y="2282499"/>
              <a:ext cx="108974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4927600" y="2495060"/>
              <a:ext cx="108974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4927600" y="2707621"/>
              <a:ext cx="108974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6655138" y="1875209"/>
            <a:ext cx="1089742" cy="1062803"/>
            <a:chOff x="4927600" y="1857377"/>
            <a:chExt cx="1089742" cy="1062803"/>
          </a:xfrm>
        </p:grpSpPr>
        <p:sp>
          <p:nvSpPr>
            <p:cNvPr id="31" name="矩形 30"/>
            <p:cNvSpPr/>
            <p:nvPr/>
          </p:nvSpPr>
          <p:spPr>
            <a:xfrm>
              <a:off x="4927600" y="1857377"/>
              <a:ext cx="1089742" cy="106280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4927600" y="2069938"/>
              <a:ext cx="108974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4927600" y="2282499"/>
              <a:ext cx="108974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4927600" y="2495060"/>
              <a:ext cx="108974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4927600" y="2707621"/>
              <a:ext cx="108974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/>
          <p:cNvGrpSpPr/>
          <p:nvPr/>
        </p:nvGrpSpPr>
        <p:grpSpPr>
          <a:xfrm>
            <a:off x="957730" y="1893042"/>
            <a:ext cx="1531134" cy="1027139"/>
            <a:chOff x="957730" y="1893041"/>
            <a:chExt cx="1531134" cy="1027139"/>
          </a:xfrm>
        </p:grpSpPr>
        <p:sp>
          <p:nvSpPr>
            <p:cNvPr id="37" name="等腰三角形 36"/>
            <p:cNvSpPr/>
            <p:nvPr/>
          </p:nvSpPr>
          <p:spPr>
            <a:xfrm>
              <a:off x="957730" y="1893041"/>
              <a:ext cx="1531134" cy="1027139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1" name="直接连接符 40"/>
            <p:cNvCxnSpPr>
              <a:stCxn id="37" idx="2"/>
            </p:cNvCxnSpPr>
            <p:nvPr/>
          </p:nvCxnSpPr>
          <p:spPr>
            <a:xfrm flipV="1">
              <a:off x="957730" y="2571750"/>
              <a:ext cx="765566" cy="34843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>
              <a:stCxn id="37" idx="4"/>
            </p:cNvCxnSpPr>
            <p:nvPr/>
          </p:nvCxnSpPr>
          <p:spPr>
            <a:xfrm flipH="1" flipV="1">
              <a:off x="1723297" y="2571750"/>
              <a:ext cx="765567" cy="34843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>
              <a:stCxn id="37" idx="0"/>
            </p:cNvCxnSpPr>
            <p:nvPr/>
          </p:nvCxnSpPr>
          <p:spPr>
            <a:xfrm>
              <a:off x="1723297" y="1893041"/>
              <a:ext cx="0" cy="67870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组合 51"/>
          <p:cNvGrpSpPr/>
          <p:nvPr/>
        </p:nvGrpSpPr>
        <p:grpSpPr>
          <a:xfrm>
            <a:off x="2747201" y="1875209"/>
            <a:ext cx="1531134" cy="1027139"/>
            <a:chOff x="957730" y="1893041"/>
            <a:chExt cx="1531134" cy="1027139"/>
          </a:xfrm>
        </p:grpSpPr>
        <p:sp>
          <p:nvSpPr>
            <p:cNvPr id="53" name="等腰三角形 52"/>
            <p:cNvSpPr/>
            <p:nvPr/>
          </p:nvSpPr>
          <p:spPr>
            <a:xfrm>
              <a:off x="957730" y="1893041"/>
              <a:ext cx="1531134" cy="1027139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4" name="直接连接符 53"/>
            <p:cNvCxnSpPr>
              <a:stCxn id="53" idx="2"/>
            </p:cNvCxnSpPr>
            <p:nvPr/>
          </p:nvCxnSpPr>
          <p:spPr>
            <a:xfrm flipV="1">
              <a:off x="957730" y="2571750"/>
              <a:ext cx="765566" cy="34843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>
              <a:stCxn id="53" idx="4"/>
            </p:cNvCxnSpPr>
            <p:nvPr/>
          </p:nvCxnSpPr>
          <p:spPr>
            <a:xfrm flipH="1" flipV="1">
              <a:off x="1723297" y="2571750"/>
              <a:ext cx="765567" cy="34843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>
              <a:stCxn id="53" idx="0"/>
            </p:cNvCxnSpPr>
            <p:nvPr/>
          </p:nvCxnSpPr>
          <p:spPr>
            <a:xfrm>
              <a:off x="1723297" y="1893041"/>
              <a:ext cx="0" cy="67870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组合 56"/>
          <p:cNvGrpSpPr/>
          <p:nvPr/>
        </p:nvGrpSpPr>
        <p:grpSpPr>
          <a:xfrm>
            <a:off x="1877266" y="3233526"/>
            <a:ext cx="1223199" cy="670568"/>
            <a:chOff x="1641381" y="2864581"/>
            <a:chExt cx="1223199" cy="670568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58" name="文本框 57"/>
                <p:cNvSpPr txBox="1"/>
                <p:nvPr/>
              </p:nvSpPr>
              <p:spPr>
                <a:xfrm>
                  <a:off x="1641381" y="2864581"/>
                  <a:ext cx="413995" cy="67056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000" i="1" smtClean="0">
                                <a:latin typeface="Cambria Math" panose="02040503050406030204"/>
                              </a:rPr>
                            </m:ctrlPr>
                          </m:fPr>
                          <m:num>
                            <m:r>
                              <a:rPr lang="en-US" altLang="zh-CN" sz="2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0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den>
                        </m:f>
                      </m:oMath>
                    </m:oMathPara>
                  </a14:m>
                  <a:endParaRPr lang="zh-CN" altLang="en-US" sz="2000" dirty="0"/>
                </a:p>
              </p:txBody>
            </p:sp>
          </mc:Choice>
          <mc:Fallback>
            <p:sp>
              <p:nvSpPr>
                <p:cNvPr id="58" name="文本框 5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41381" y="2864581"/>
                  <a:ext cx="413995" cy="670568"/>
                </a:xfrm>
                <a:prstGeom prst="rect">
                  <a:avLst/>
                </a:prstGeom>
                <a:blipFill rotWithShape="1">
                  <a:blip r:embed="rId2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59" name="文本框 58"/>
                <p:cNvSpPr txBox="1"/>
                <p:nvPr/>
              </p:nvSpPr>
              <p:spPr>
                <a:xfrm>
                  <a:off x="2450585" y="2864581"/>
                  <a:ext cx="413995" cy="67056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000" i="1" smtClean="0">
                                <a:latin typeface="Cambria Math" panose="02040503050406030204"/>
                              </a:rPr>
                            </m:ctrlPr>
                          </m:fPr>
                          <m:num>
                            <m:r>
                              <a:rPr lang="en-US" altLang="zh-CN" sz="20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0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den>
                        </m:f>
                      </m:oMath>
                    </m:oMathPara>
                  </a14:m>
                  <a:endParaRPr lang="zh-CN" altLang="en-US" sz="2000" dirty="0"/>
                </a:p>
              </p:txBody>
            </p:sp>
          </mc:Choice>
          <mc:Fallback>
            <p:sp>
              <p:nvSpPr>
                <p:cNvPr id="59" name="文本框 5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50585" y="2864581"/>
                  <a:ext cx="413995" cy="670568"/>
                </a:xfrm>
                <a:prstGeom prst="rect">
                  <a:avLst/>
                </a:prstGeom>
                <a:blipFill rotWithShape="1">
                  <a:blip r:embed="rId3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0" name="椭圆 59"/>
            <p:cNvSpPr/>
            <p:nvPr/>
          </p:nvSpPr>
          <p:spPr>
            <a:xfrm>
              <a:off x="2055376" y="3035838"/>
              <a:ext cx="387116" cy="38711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869163" y="3150572"/>
            <a:ext cx="1223199" cy="676788"/>
            <a:chOff x="1641381" y="2864581"/>
            <a:chExt cx="1223199" cy="676788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2" name="文本框 61"/>
                <p:cNvSpPr txBox="1"/>
                <p:nvPr/>
              </p:nvSpPr>
              <p:spPr>
                <a:xfrm>
                  <a:off x="1641381" y="2864581"/>
                  <a:ext cx="413995" cy="66941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000" i="1" smtClean="0">
                                <a:latin typeface="Cambria Math" panose="02040503050406030204"/>
                              </a:rPr>
                            </m:ctrlPr>
                          </m:fPr>
                          <m:num>
                            <m:r>
                              <a:rPr lang="en-US" altLang="zh-CN" sz="2000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000" b="0" i="1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den>
                        </m:f>
                      </m:oMath>
                    </m:oMathPara>
                  </a14:m>
                  <a:endParaRPr lang="zh-CN" altLang="en-US" sz="2000" dirty="0"/>
                </a:p>
              </p:txBody>
            </p:sp>
          </mc:Choice>
          <mc:Fallback>
            <p:sp>
              <p:nvSpPr>
                <p:cNvPr id="62" name="文本框 6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41381" y="2864581"/>
                  <a:ext cx="413995" cy="669414"/>
                </a:xfrm>
                <a:prstGeom prst="rect">
                  <a:avLst/>
                </a:prstGeom>
                <a:blipFill rotWithShape="1">
                  <a:blip r:embed="rId4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3" name="文本框 62"/>
                <p:cNvSpPr txBox="1"/>
                <p:nvPr/>
              </p:nvSpPr>
              <p:spPr>
                <a:xfrm>
                  <a:off x="2450585" y="2864581"/>
                  <a:ext cx="413995" cy="67678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000" i="1" smtClean="0">
                                <a:latin typeface="Cambria Math" panose="02040503050406030204"/>
                              </a:rPr>
                            </m:ctrlPr>
                          </m:fPr>
                          <m:num>
                            <m:r>
                              <a:rPr lang="en-US" altLang="zh-CN" sz="2000" b="0" i="1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000" b="0" i="1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den>
                        </m:f>
                      </m:oMath>
                    </m:oMathPara>
                  </a14:m>
                  <a:endParaRPr lang="zh-CN" altLang="en-US" sz="2000" dirty="0"/>
                </a:p>
              </p:txBody>
            </p:sp>
          </mc:Choice>
          <mc:Fallback>
            <p:sp>
              <p:nvSpPr>
                <p:cNvPr id="63" name="文本框 6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50585" y="2864581"/>
                  <a:ext cx="413995" cy="676788"/>
                </a:xfrm>
                <a:prstGeom prst="rect">
                  <a:avLst/>
                </a:prstGeom>
                <a:blipFill rotWithShape="1">
                  <a:blip r:embed="rId5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4" name="椭圆 63"/>
            <p:cNvSpPr/>
            <p:nvPr/>
          </p:nvSpPr>
          <p:spPr>
            <a:xfrm>
              <a:off x="2055376" y="3035838"/>
              <a:ext cx="387116" cy="38711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68" name="文本框 67"/>
              <p:cNvSpPr txBox="1"/>
              <p:nvPr/>
            </p:nvSpPr>
            <p:spPr>
              <a:xfrm>
                <a:off x="2021348" y="3326631"/>
                <a:ext cx="98192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&gt;</m:t>
                      </m:r>
                    </m:oMath>
                  </m:oMathPara>
                </a14:m>
                <a:endParaRPr lang="zh-CN" altLang="en-US" sz="28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8" name="文本框 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1348" y="3326631"/>
                <a:ext cx="981923" cy="523220"/>
              </a:xfrm>
              <a:prstGeom prst="rect">
                <a:avLst/>
              </a:prstGeom>
              <a:blipFill rotWithShape="1">
                <a:blip r:embed="rId6"/>
                <a:stretch>
                  <a:fillRect l="-15" t="-96" r="36" b="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7" name="文本框 76"/>
              <p:cNvSpPr txBox="1"/>
              <p:nvPr/>
            </p:nvSpPr>
            <p:spPr>
              <a:xfrm>
                <a:off x="5962310" y="3254129"/>
                <a:ext cx="98192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&lt;</m:t>
                      </m:r>
                    </m:oMath>
                  </m:oMathPara>
                </a14:m>
                <a:endParaRPr lang="zh-CN" altLang="en-US" sz="28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7" name="文本框 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62310" y="3254129"/>
                <a:ext cx="981923" cy="523220"/>
              </a:xfrm>
              <a:prstGeom prst="rect">
                <a:avLst/>
              </a:prstGeom>
              <a:blipFill rotWithShape="1">
                <a:blip r:embed="rId7"/>
                <a:stretch>
                  <a:fillRect l="-30" t="-74" r="52" b="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69" grpId="0" animBg="1"/>
      <p:bldP spid="67" grpId="0" animBg="1"/>
      <p:bldP spid="66" grpId="0" animBg="1"/>
      <p:bldP spid="68" grpId="0" animBg="1"/>
      <p:bldP spid="7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141724" y="2015491"/>
            <a:ext cx="716575" cy="3737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986911" y="2015490"/>
            <a:ext cx="716575" cy="7375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32098" y="2015490"/>
            <a:ext cx="716575" cy="1112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6677283" y="2015490"/>
            <a:ext cx="1081548" cy="1112520"/>
            <a:chOff x="6677283" y="2015490"/>
            <a:chExt cx="1081548" cy="1112520"/>
          </a:xfrm>
        </p:grpSpPr>
        <p:sp>
          <p:nvSpPr>
            <p:cNvPr id="34" name="矩形 33"/>
            <p:cNvSpPr/>
            <p:nvPr/>
          </p:nvSpPr>
          <p:spPr>
            <a:xfrm>
              <a:off x="6677283" y="2015490"/>
              <a:ext cx="716575" cy="111252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7393858" y="2015490"/>
              <a:ext cx="364973" cy="37374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624925" y="1047280"/>
                <a:ext cx="394707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i="1" dirty="0" smtClean="0">
                          <a:latin typeface="Cambria Math" panose="02040503050406030204" pitchFamily="18" charset="0"/>
                          <a:ea typeface="黑体" panose="02010609060101010101" pitchFamily="49" charset="-122"/>
                        </a:rPr>
                        <m:t>2</m:t>
                      </m:r>
                      <m:r>
                        <m:rPr>
                          <m:nor/>
                        </m:rPr>
                        <a:rPr lang="en-US" altLang="zh-CN" sz="24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m:t>.</m:t>
                      </m:r>
                      <m:r>
                        <a:rPr lang="zh-CN" altLang="en-US" sz="2400" b="0" i="1" dirty="0" smtClean="0">
                          <a:latin typeface="Cambria Math" panose="02040503050406030204" pitchFamily="18" charset="0"/>
                          <a:ea typeface="黑体" panose="02010609060101010101" pitchFamily="49" charset="-122"/>
                        </a:rPr>
                        <m:t>在下图中涂一组分母相同的</m:t>
                      </m:r>
                      <m:r>
                        <a:rPr lang="zh-CN" altLang="en-US" sz="2400" i="1" dirty="0">
                          <a:latin typeface="Cambria Math" panose="02040503050406030204" pitchFamily="18" charset="0"/>
                          <a:ea typeface="黑体" panose="02010609060101010101" pitchFamily="49" charset="-122"/>
                        </a:rPr>
                        <m:t>分数</m:t>
                      </m:r>
                      <m:r>
                        <a:rPr lang="zh-CN" altLang="en-US" sz="2400" b="0" i="1" dirty="0" smtClean="0">
                          <a:latin typeface="Cambria Math" panose="02040503050406030204" pitchFamily="18" charset="0"/>
                          <a:ea typeface="黑体" panose="02010609060101010101" pitchFamily="49" charset="-122"/>
                        </a:rPr>
                        <m:t>，并按大小排一排。</m:t>
                      </m:r>
                    </m:oMath>
                  </m:oMathPara>
                </a14:m>
                <a:endPara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925" y="1047280"/>
                <a:ext cx="3947077" cy="461665"/>
              </a:xfrm>
              <a:prstGeom prst="rect">
                <a:avLst/>
              </a:prstGeom>
              <a:blipFill rotWithShape="1">
                <a:blip r:embed="rId1"/>
                <a:stretch>
                  <a:fillRect l="-2" t="-36" r="-88065" b="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TextBox 2"/>
          <p:cNvSpPr txBox="1"/>
          <p:nvPr/>
        </p:nvSpPr>
        <p:spPr>
          <a:xfrm>
            <a:off x="253181" y="287198"/>
            <a:ext cx="1429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巩固练习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8"/>
          <p:cNvGraphicFramePr>
            <a:graphicFrameLocks noGrp="1"/>
          </p:cNvGraphicFramePr>
          <p:nvPr/>
        </p:nvGraphicFramePr>
        <p:xfrm>
          <a:off x="1141722" y="2015490"/>
          <a:ext cx="1081548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516"/>
                <a:gridCol w="360516"/>
                <a:gridCol w="360516"/>
              </a:tblGrid>
              <a:tr h="37084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22" name="表格 8"/>
          <p:cNvGraphicFramePr>
            <a:graphicFrameLocks noGrp="1"/>
          </p:cNvGraphicFramePr>
          <p:nvPr/>
        </p:nvGraphicFramePr>
        <p:xfrm>
          <a:off x="2986909" y="2015490"/>
          <a:ext cx="1081548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516"/>
                <a:gridCol w="360516"/>
                <a:gridCol w="360516"/>
              </a:tblGrid>
              <a:tr h="37084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23" name="表格 8"/>
          <p:cNvGraphicFramePr>
            <a:graphicFrameLocks noGrp="1"/>
          </p:cNvGraphicFramePr>
          <p:nvPr/>
        </p:nvGraphicFramePr>
        <p:xfrm>
          <a:off x="4832096" y="2015490"/>
          <a:ext cx="1081548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516"/>
                <a:gridCol w="360516"/>
                <a:gridCol w="360516"/>
              </a:tblGrid>
              <a:tr h="37084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25" name="表格 8"/>
          <p:cNvGraphicFramePr>
            <a:graphicFrameLocks noGrp="1"/>
          </p:cNvGraphicFramePr>
          <p:nvPr/>
        </p:nvGraphicFramePr>
        <p:xfrm>
          <a:off x="6677283" y="2015490"/>
          <a:ext cx="1081548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516"/>
                <a:gridCol w="360516"/>
                <a:gridCol w="360516"/>
              </a:tblGrid>
              <a:tr h="37084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/>
              <p:cNvSpPr txBox="1"/>
              <p:nvPr/>
            </p:nvSpPr>
            <p:spPr>
              <a:xfrm>
                <a:off x="1451438" y="3452198"/>
                <a:ext cx="462116" cy="6705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1438" y="3452198"/>
                <a:ext cx="462116" cy="670568"/>
              </a:xfrm>
              <a:prstGeom prst="rect">
                <a:avLst/>
              </a:prstGeom>
              <a:blipFill rotWithShape="1">
                <a:blip r:embed="rId2"/>
                <a:stretch>
                  <a:fillRect l="-100" t="-50" r="65" b="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7" name="文本框 36"/>
              <p:cNvSpPr txBox="1"/>
              <p:nvPr/>
            </p:nvSpPr>
            <p:spPr>
              <a:xfrm>
                <a:off x="3202039" y="3453288"/>
                <a:ext cx="462116" cy="6694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7" name="文本框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2039" y="3453288"/>
                <a:ext cx="462116" cy="669479"/>
              </a:xfrm>
              <a:prstGeom prst="rect">
                <a:avLst/>
              </a:prstGeom>
              <a:blipFill rotWithShape="1">
                <a:blip r:embed="rId3"/>
                <a:stretch>
                  <a:fillRect l="-80" t="-24" r="44" b="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8" name="文本框 37"/>
              <p:cNvSpPr txBox="1"/>
              <p:nvPr/>
            </p:nvSpPr>
            <p:spPr>
              <a:xfrm>
                <a:off x="5093110" y="3425652"/>
                <a:ext cx="462116" cy="6705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8" name="文本框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93110" y="3425652"/>
                <a:ext cx="462116" cy="670568"/>
              </a:xfrm>
              <a:prstGeom prst="rect">
                <a:avLst/>
              </a:prstGeom>
              <a:blipFill rotWithShape="1">
                <a:blip r:embed="rId4"/>
                <a:stretch>
                  <a:fillRect l="-89" t="-69" r="53" b="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2" name="文本框 41"/>
              <p:cNvSpPr txBox="1"/>
              <p:nvPr/>
            </p:nvSpPr>
            <p:spPr>
              <a:xfrm>
                <a:off x="6944852" y="3454186"/>
                <a:ext cx="462116" cy="6685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2" name="文本框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4852" y="3454186"/>
                <a:ext cx="462116" cy="668581"/>
              </a:xfrm>
              <a:prstGeom prst="rect">
                <a:avLst/>
              </a:prstGeom>
              <a:blipFill rotWithShape="1">
                <a:blip r:embed="rId5"/>
                <a:stretch>
                  <a:fillRect l="-106" t="-63" r="71" b="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3" name="文本框 42"/>
              <p:cNvSpPr txBox="1"/>
              <p:nvPr/>
            </p:nvSpPr>
            <p:spPr>
              <a:xfrm>
                <a:off x="2066837" y="3634556"/>
                <a:ext cx="98192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&lt;</m:t>
                      </m:r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3" name="文本框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6837" y="3634556"/>
                <a:ext cx="981923" cy="400110"/>
              </a:xfrm>
              <a:prstGeom prst="rect">
                <a:avLst/>
              </a:prstGeom>
              <a:blipFill rotWithShape="1">
                <a:blip r:embed="rId6"/>
                <a:stretch>
                  <a:fillRect l="-56" t="-113" r="13" b="1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4" name="文本框 43"/>
              <p:cNvSpPr txBox="1"/>
              <p:nvPr/>
            </p:nvSpPr>
            <p:spPr>
              <a:xfrm>
                <a:off x="3907338" y="3641009"/>
                <a:ext cx="98192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&lt;</m:t>
                      </m:r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4" name="文本框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7338" y="3641009"/>
                <a:ext cx="981923" cy="400110"/>
              </a:xfrm>
              <a:prstGeom prst="rect">
                <a:avLst/>
              </a:prstGeom>
              <a:blipFill rotWithShape="1">
                <a:blip r:embed="rId6"/>
                <a:stretch>
                  <a:fillRect l="-19" t="-138" r="40" b="1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5" name="文本框 44"/>
              <p:cNvSpPr txBox="1"/>
              <p:nvPr/>
            </p:nvSpPr>
            <p:spPr>
              <a:xfrm>
                <a:off x="5854652" y="3587427"/>
                <a:ext cx="98192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&lt;</m:t>
                      </m:r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5" name="文本框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54652" y="3587427"/>
                <a:ext cx="981923" cy="400110"/>
              </a:xfrm>
              <a:prstGeom prst="rect">
                <a:avLst/>
              </a:prstGeom>
              <a:blipFill rotWithShape="1">
                <a:blip r:embed="rId6"/>
                <a:stretch>
                  <a:fillRect l="-60" t="-78" r="17" b="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1" grpId="0" animBg="1"/>
      <p:bldP spid="33" grpId="0" animBg="1"/>
      <p:bldP spid="43" grpId="0" animBg="1"/>
      <p:bldP spid="44" grpId="0" animBg="1"/>
      <p:bldP spid="4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不完整圆 50"/>
          <p:cNvSpPr/>
          <p:nvPr/>
        </p:nvSpPr>
        <p:spPr>
          <a:xfrm>
            <a:off x="6660667" y="2366194"/>
            <a:ext cx="1228047" cy="1254085"/>
          </a:xfrm>
          <a:prstGeom prst="pie">
            <a:avLst>
              <a:gd name="adj1" fmla="val 13471076"/>
              <a:gd name="adj2" fmla="val 1620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0" name="不完整圆 49"/>
          <p:cNvSpPr/>
          <p:nvPr/>
        </p:nvSpPr>
        <p:spPr>
          <a:xfrm>
            <a:off x="4995774" y="2374019"/>
            <a:ext cx="1228047" cy="1254085"/>
          </a:xfrm>
          <a:prstGeom prst="pie">
            <a:avLst>
              <a:gd name="adj1" fmla="val 10730050"/>
              <a:gd name="adj2" fmla="val 1620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2693436" y="2394594"/>
            <a:ext cx="1268360" cy="1282668"/>
            <a:chOff x="2693436" y="2394594"/>
            <a:chExt cx="1268360" cy="1282668"/>
          </a:xfrm>
        </p:grpSpPr>
        <p:sp>
          <p:nvSpPr>
            <p:cNvPr id="47" name="矩形 46"/>
            <p:cNvSpPr/>
            <p:nvPr/>
          </p:nvSpPr>
          <p:spPr>
            <a:xfrm>
              <a:off x="2693437" y="2394594"/>
              <a:ext cx="1268359" cy="64847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2693436" y="3028783"/>
              <a:ext cx="950975" cy="64847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矩形 45"/>
          <p:cNvSpPr/>
          <p:nvPr/>
        </p:nvSpPr>
        <p:spPr>
          <a:xfrm>
            <a:off x="1091381" y="2408902"/>
            <a:ext cx="967878" cy="6341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2"/>
          <p:cNvSpPr txBox="1"/>
          <p:nvPr/>
        </p:nvSpPr>
        <p:spPr>
          <a:xfrm>
            <a:off x="253181" y="287198"/>
            <a:ext cx="1429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巩固练习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7" name="文本框 26"/>
              <p:cNvSpPr txBox="1"/>
              <p:nvPr/>
            </p:nvSpPr>
            <p:spPr>
              <a:xfrm>
                <a:off x="624923" y="1047280"/>
                <a:ext cx="429120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i="1" dirty="0" smtClean="0">
                          <a:latin typeface="Cambria Math" panose="02040503050406030204" pitchFamily="18" charset="0"/>
                          <a:ea typeface="黑体" panose="02010609060101010101" pitchFamily="49" charset="-122"/>
                        </a:rPr>
                        <m:t>3</m:t>
                      </m:r>
                      <m:r>
                        <m:rPr>
                          <m:nor/>
                        </m:rPr>
                        <a:rPr lang="en-US" altLang="zh-CN" sz="24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m:t>.</m:t>
                      </m:r>
                      <m:r>
                        <a:rPr lang="zh-CN" altLang="en-US" sz="2400" b="0" i="1" dirty="0" smtClean="0">
                          <a:latin typeface="Cambria Math" panose="02040503050406030204" pitchFamily="18" charset="0"/>
                          <a:ea typeface="黑体" panose="02010609060101010101" pitchFamily="49" charset="-122"/>
                        </a:rPr>
                        <m:t>画一画，涂一涂，比一比。</m:t>
                      </m:r>
                    </m:oMath>
                  </m:oMathPara>
                </a14:m>
                <a:endPara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27" name="文本框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923" y="1047280"/>
                <a:ext cx="4291206" cy="461665"/>
              </a:xfrm>
              <a:prstGeom prst="rect">
                <a:avLst/>
              </a:prstGeom>
              <a:blipFill rotWithShape="1">
                <a:blip r:embed="rId1"/>
                <a:stretch>
                  <a:fillRect l="-2" t="-36" r="14" b="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矩形 1"/>
          <p:cNvSpPr/>
          <p:nvPr/>
        </p:nvSpPr>
        <p:spPr>
          <a:xfrm>
            <a:off x="1091383" y="2408903"/>
            <a:ext cx="1268361" cy="12683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94041" y="2408903"/>
            <a:ext cx="1268361" cy="12683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4984957" y="2366197"/>
            <a:ext cx="1268361" cy="126836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641692" y="2366195"/>
            <a:ext cx="1268361" cy="126836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906762" y="1611393"/>
            <a:ext cx="1223199" cy="670568"/>
            <a:chOff x="1641381" y="2864581"/>
            <a:chExt cx="1223199" cy="670568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2" name="文本框 11"/>
                <p:cNvSpPr txBox="1"/>
                <p:nvPr/>
              </p:nvSpPr>
              <p:spPr>
                <a:xfrm>
                  <a:off x="1641381" y="2864581"/>
                  <a:ext cx="413995" cy="67056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000" i="1" smtClean="0">
                                <a:latin typeface="Cambria Math" panose="02040503050406030204"/>
                              </a:rPr>
                            </m:ctrlPr>
                          </m:fPr>
                          <m:num>
                            <m:r>
                              <a:rPr lang="en-US" altLang="zh-CN" sz="20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000" b="0" i="1" smtClean="0">
                                <a:latin typeface="Cambria Math" panose="02040503050406030204" pitchFamily="18" charset="0"/>
                              </a:rPr>
                              <m:t>8</m:t>
                            </m:r>
                          </m:den>
                        </m:f>
                      </m:oMath>
                    </m:oMathPara>
                  </a14:m>
                  <a:endParaRPr lang="zh-CN" altLang="en-US" sz="2000" dirty="0"/>
                </a:p>
              </p:txBody>
            </p:sp>
          </mc:Choice>
          <mc:Fallback>
            <p:sp>
              <p:nvSpPr>
                <p:cNvPr id="12" name="文本框 1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41381" y="2864581"/>
                  <a:ext cx="413995" cy="670568"/>
                </a:xfrm>
                <a:prstGeom prst="rect">
                  <a:avLst/>
                </a:prstGeom>
                <a:blipFill rotWithShape="1">
                  <a:blip r:embed="rId2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3" name="文本框 12"/>
                <p:cNvSpPr txBox="1"/>
                <p:nvPr/>
              </p:nvSpPr>
              <p:spPr>
                <a:xfrm>
                  <a:off x="2450585" y="2864581"/>
                  <a:ext cx="413995" cy="66858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000" i="1" smtClean="0">
                                <a:latin typeface="Cambria Math" panose="02040503050406030204"/>
                              </a:rPr>
                            </m:ctrlPr>
                          </m:fPr>
                          <m:num>
                            <m:r>
                              <a:rPr lang="en-US" altLang="zh-CN" sz="2000" b="0" i="1" smtClean="0">
                                <a:latin typeface="Cambria Math" panose="02040503050406030204" pitchFamily="1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altLang="zh-CN" sz="2000" b="0" i="1" smtClean="0">
                                <a:latin typeface="Cambria Math" panose="02040503050406030204" pitchFamily="18" charset="0"/>
                              </a:rPr>
                              <m:t>8</m:t>
                            </m:r>
                          </m:den>
                        </m:f>
                      </m:oMath>
                    </m:oMathPara>
                  </a14:m>
                  <a:endParaRPr lang="zh-CN" altLang="en-US" sz="2000" dirty="0"/>
                </a:p>
              </p:txBody>
            </p:sp>
          </mc:Choice>
          <mc:Fallback>
            <p:sp>
              <p:nvSpPr>
                <p:cNvPr id="13" name="文本框 1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50585" y="2864581"/>
                  <a:ext cx="413995" cy="668581"/>
                </a:xfrm>
                <a:prstGeom prst="rect">
                  <a:avLst/>
                </a:prstGeom>
                <a:blipFill rotWithShape="1">
                  <a:blip r:embed="rId3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" name="椭圆 13"/>
            <p:cNvSpPr/>
            <p:nvPr/>
          </p:nvSpPr>
          <p:spPr>
            <a:xfrm>
              <a:off x="2055376" y="3035838"/>
              <a:ext cx="387116" cy="38711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908492" y="1508945"/>
            <a:ext cx="1223199" cy="670568"/>
            <a:chOff x="1641381" y="2864581"/>
            <a:chExt cx="1223199" cy="670568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6" name="文本框 15"/>
                <p:cNvSpPr txBox="1"/>
                <p:nvPr/>
              </p:nvSpPr>
              <p:spPr>
                <a:xfrm>
                  <a:off x="1641381" y="2864581"/>
                  <a:ext cx="413995" cy="6685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000" i="1" smtClean="0">
                                <a:latin typeface="Cambria Math" panose="02040503050406030204"/>
                              </a:rPr>
                            </m:ctrlPr>
                          </m:fPr>
                          <m:num>
                            <m:r>
                              <a:rPr lang="en-US" altLang="zh-CN" sz="20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000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</m:oMath>
                    </m:oMathPara>
                  </a14:m>
                  <a:endParaRPr lang="zh-CN" altLang="en-US" sz="2000" dirty="0"/>
                </a:p>
              </p:txBody>
            </p:sp>
          </mc:Choice>
          <mc:Fallback>
            <p:sp>
              <p:nvSpPr>
                <p:cNvPr id="16" name="文本框 1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41381" y="2864581"/>
                  <a:ext cx="413995" cy="668516"/>
                </a:xfrm>
                <a:prstGeom prst="rect">
                  <a:avLst/>
                </a:prstGeom>
                <a:blipFill rotWithShape="1">
                  <a:blip r:embed="rId4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7" name="文本框 16"/>
                <p:cNvSpPr txBox="1"/>
                <p:nvPr/>
              </p:nvSpPr>
              <p:spPr>
                <a:xfrm>
                  <a:off x="2450585" y="2864581"/>
                  <a:ext cx="413995" cy="67056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000" i="1" smtClean="0">
                                <a:latin typeface="Cambria Math" panose="02040503050406030204"/>
                              </a:rPr>
                            </m:ctrlPr>
                          </m:fPr>
                          <m:num>
                            <m:r>
                              <a:rPr lang="en-US" altLang="zh-CN" sz="20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000" b="0" i="1" smtClean="0">
                                <a:latin typeface="Cambria Math" panose="02040503050406030204" pitchFamily="18" charset="0"/>
                              </a:rPr>
                              <m:t>8</m:t>
                            </m:r>
                          </m:den>
                        </m:f>
                      </m:oMath>
                    </m:oMathPara>
                  </a14:m>
                  <a:endParaRPr lang="zh-CN" altLang="en-US" sz="2000" dirty="0"/>
                </a:p>
              </p:txBody>
            </p:sp>
          </mc:Choice>
          <mc:Fallback>
            <p:sp>
              <p:nvSpPr>
                <p:cNvPr id="17" name="文本框 1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50585" y="2864581"/>
                  <a:ext cx="413995" cy="670568"/>
                </a:xfrm>
                <a:prstGeom prst="rect">
                  <a:avLst/>
                </a:prstGeom>
                <a:blipFill rotWithShape="1">
                  <a:blip r:embed="rId5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8" name="椭圆 17"/>
            <p:cNvSpPr/>
            <p:nvPr/>
          </p:nvSpPr>
          <p:spPr>
            <a:xfrm>
              <a:off x="2055376" y="3035838"/>
              <a:ext cx="387116" cy="38711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091383" y="2408903"/>
            <a:ext cx="1268361" cy="1268362"/>
            <a:chOff x="1091381" y="2408902"/>
            <a:chExt cx="1268361" cy="1268362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1091381" y="3043083"/>
              <a:ext cx="126836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408766" y="2408903"/>
              <a:ext cx="0" cy="126836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726151" y="2408902"/>
              <a:ext cx="0" cy="126836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2043536" y="2408902"/>
              <a:ext cx="0" cy="126836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2694040" y="2408901"/>
            <a:ext cx="1268361" cy="1268362"/>
            <a:chOff x="1091381" y="2408902"/>
            <a:chExt cx="1268361" cy="1268362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1091381" y="3043083"/>
              <a:ext cx="126836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1408766" y="2408903"/>
              <a:ext cx="0" cy="126836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1726151" y="2408902"/>
              <a:ext cx="0" cy="126836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2043536" y="2408902"/>
              <a:ext cx="0" cy="126836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4984366" y="2370979"/>
            <a:ext cx="1268361" cy="1268361"/>
            <a:chOff x="1091381" y="2408902"/>
            <a:chExt cx="1268361" cy="1268361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1091381" y="3043083"/>
              <a:ext cx="126836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726151" y="2408902"/>
              <a:ext cx="0" cy="126836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/>
          <p:cNvGrpSpPr/>
          <p:nvPr/>
        </p:nvGrpSpPr>
        <p:grpSpPr>
          <a:xfrm>
            <a:off x="6641102" y="2366195"/>
            <a:ext cx="1268361" cy="1268361"/>
            <a:chOff x="6641101" y="2366194"/>
            <a:chExt cx="1268361" cy="1268361"/>
          </a:xfrm>
        </p:grpSpPr>
        <p:grpSp>
          <p:nvGrpSpPr>
            <p:cNvPr id="38" name="组合 37"/>
            <p:cNvGrpSpPr/>
            <p:nvPr/>
          </p:nvGrpSpPr>
          <p:grpSpPr>
            <a:xfrm>
              <a:off x="6641101" y="2366194"/>
              <a:ext cx="1268361" cy="1268361"/>
              <a:chOff x="1091381" y="2408902"/>
              <a:chExt cx="1268361" cy="1268361"/>
            </a:xfrm>
          </p:grpSpPr>
          <p:cxnSp>
            <p:nvCxnSpPr>
              <p:cNvPr id="39" name="直接连接符 38"/>
              <p:cNvCxnSpPr/>
              <p:nvPr/>
            </p:nvCxnSpPr>
            <p:spPr>
              <a:xfrm>
                <a:off x="1091381" y="3043083"/>
                <a:ext cx="1268361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1726151" y="2408902"/>
                <a:ext cx="0" cy="126836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" name="直接连接符 40"/>
            <p:cNvCxnSpPr>
              <a:stCxn id="10" idx="1"/>
              <a:endCxn id="10" idx="5"/>
            </p:cNvCxnSpPr>
            <p:nvPr/>
          </p:nvCxnSpPr>
          <p:spPr>
            <a:xfrm>
              <a:off x="6827437" y="2551942"/>
              <a:ext cx="896867" cy="89686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>
              <a:stCxn id="10" idx="7"/>
              <a:endCxn id="10" idx="3"/>
            </p:cNvCxnSpPr>
            <p:nvPr/>
          </p:nvCxnSpPr>
          <p:spPr>
            <a:xfrm flipH="1">
              <a:off x="6827437" y="2551942"/>
              <a:ext cx="896867" cy="89686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52" name="文本框 51"/>
              <p:cNvSpPr txBox="1"/>
              <p:nvPr/>
            </p:nvSpPr>
            <p:spPr>
              <a:xfrm>
                <a:off x="2121007" y="1690337"/>
                <a:ext cx="76462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&lt;</m:t>
                      </m:r>
                    </m:oMath>
                  </m:oMathPara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2" name="文本框 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1007" y="1690337"/>
                <a:ext cx="764623" cy="523220"/>
              </a:xfrm>
              <a:prstGeom prst="rect">
                <a:avLst/>
              </a:prstGeom>
              <a:blipFill rotWithShape="1">
                <a:blip r:embed="rId6"/>
                <a:stretch>
                  <a:fillRect l="-14" t="-115" r="25" b="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3" name="文本框 52"/>
              <p:cNvSpPr txBox="1"/>
              <p:nvPr/>
            </p:nvSpPr>
            <p:spPr>
              <a:xfrm>
                <a:off x="6146131" y="1589996"/>
                <a:ext cx="76462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&gt;</m:t>
                      </m:r>
                    </m:oMath>
                  </m:oMathPara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3" name="文本框 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46131" y="1589996"/>
                <a:ext cx="764623" cy="523220"/>
              </a:xfrm>
              <a:prstGeom prst="rect">
                <a:avLst/>
              </a:prstGeom>
              <a:blipFill rotWithShape="1">
                <a:blip r:embed="rId7"/>
                <a:stretch>
                  <a:fillRect l="-79" t="-113" r="6" b="1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0" grpId="0" animBg="1"/>
      <p:bldP spid="46" grpId="0" animBg="1"/>
      <p:bldP spid="52" grpId="0" animBg="1"/>
      <p:bldP spid="5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"/>
          <p:cNvSpPr txBox="1"/>
          <p:nvPr/>
        </p:nvSpPr>
        <p:spPr>
          <a:xfrm>
            <a:off x="253181" y="287198"/>
            <a:ext cx="1429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巩固练习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7" name="文本框 26"/>
              <p:cNvSpPr txBox="1"/>
              <p:nvPr/>
            </p:nvSpPr>
            <p:spPr>
              <a:xfrm>
                <a:off x="624923" y="1047280"/>
                <a:ext cx="562780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i="1" dirty="0" smtClean="0">
                          <a:latin typeface="Cambria Math" panose="02040503050406030204" pitchFamily="18" charset="0"/>
                          <a:ea typeface="黑体" panose="02010609060101010101" pitchFamily="49" charset="-122"/>
                        </a:rPr>
                        <m:t>4</m:t>
                      </m:r>
                      <m:r>
                        <m:rPr>
                          <m:nor/>
                        </m:rPr>
                        <a:rPr lang="en-US" altLang="zh-CN" sz="24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m:t>.</m:t>
                      </m:r>
                      <m:r>
                        <a:rPr lang="zh-CN" altLang="en-US" sz="2400" b="0" i="1" dirty="0" smtClean="0">
                          <a:latin typeface="Cambria Math" panose="02040503050406030204" pitchFamily="18" charset="0"/>
                          <a:ea typeface="黑体" panose="02010609060101010101" pitchFamily="49" charset="-122"/>
                        </a:rPr>
                        <m:t>在（　　）里填上一个符合</m:t>
                      </m:r>
                      <m:r>
                        <a:rPr lang="zh-CN" altLang="en-US" sz="2400" i="1" dirty="0">
                          <a:latin typeface="Cambria Math" panose="02040503050406030204" pitchFamily="18" charset="0"/>
                          <a:ea typeface="黑体" panose="02010609060101010101" pitchFamily="49" charset="-122"/>
                        </a:rPr>
                        <m:t>条件</m:t>
                      </m:r>
                      <m:r>
                        <a:rPr lang="zh-CN" altLang="en-US" sz="2400" b="0" i="1" dirty="0" smtClean="0">
                          <a:latin typeface="Cambria Math" panose="02040503050406030204" pitchFamily="18" charset="0"/>
                          <a:ea typeface="黑体" panose="02010609060101010101" pitchFamily="49" charset="-122"/>
                        </a:rPr>
                        <m:t>的数。</m:t>
                      </m:r>
                    </m:oMath>
                  </m:oMathPara>
                </a14:m>
                <a:endPara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27" name="文本框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923" y="1047280"/>
                <a:ext cx="5627802" cy="461665"/>
              </a:xfrm>
              <a:prstGeom prst="rect">
                <a:avLst/>
              </a:prstGeom>
              <a:blipFill rotWithShape="1">
                <a:blip r:embed="rId1"/>
                <a:stretch>
                  <a:fillRect l="-1" t="-36" r="9" b="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/>
              <p:cNvSpPr txBox="1"/>
              <p:nvPr/>
            </p:nvSpPr>
            <p:spPr>
              <a:xfrm>
                <a:off x="1093858" y="1868853"/>
                <a:ext cx="2344966" cy="6940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en-US" altLang="zh-CN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&lt;</m:t>
                      </m:r>
                      <m:f>
                        <m:fPr>
                          <m:ctrlPr>
                            <a:rPr lang="en-US" altLang="zh-CN" sz="2000" b="0" i="1" smtClean="0">
                              <a:latin typeface="Cambria Math" panose="02040503050406030204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zh-CN" alt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（　）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en-US" altLang="zh-CN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&lt;</m:t>
                      </m:r>
                      <m:f>
                        <m:fPr>
                          <m:ctrlPr>
                            <a:rPr lang="en-US" altLang="zh-CN" sz="2000" b="0" i="1" smtClean="0">
                              <a:latin typeface="Cambria Math" panose="02040503050406030204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sz="2000" dirty="0"/>
              </a:p>
            </p:txBody>
          </p:sp>
        </mc:Choice>
        <mc:Fallback>
          <p:sp>
            <p:nvSpPr>
              <p:cNvPr id="12" name="文本框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3858" y="1868853"/>
                <a:ext cx="2344966" cy="694036"/>
              </a:xfrm>
              <a:prstGeom prst="rect">
                <a:avLst/>
              </a:prstGeom>
              <a:blipFill rotWithShape="1">
                <a:blip r:embed="rId2"/>
                <a:stretch>
                  <a:fillRect l="-17" t="-7" r="13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4" name="文本框 43"/>
              <p:cNvSpPr txBox="1"/>
              <p:nvPr/>
            </p:nvSpPr>
            <p:spPr>
              <a:xfrm>
                <a:off x="4394106" y="1877375"/>
                <a:ext cx="2344966" cy="6928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  <m:r>
                        <a:rPr lang="zh-CN" altLang="en-US" sz="2000" b="0" i="1" smtClean="0">
                          <a:latin typeface="Cambria Math" panose="02040503050406030204" pitchFamily="18" charset="0"/>
                        </a:rPr>
                        <m:t>＞</m:t>
                      </m:r>
                      <m:f>
                        <m:fPr>
                          <m:ctrlPr>
                            <a:rPr lang="en-US" altLang="zh-CN" sz="2000" b="0" i="1" smtClean="0">
                              <a:latin typeface="Cambria Math" panose="02040503050406030204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zh-CN" alt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（　）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7</m:t>
                          </m:r>
                        </m:den>
                      </m:f>
                      <m:r>
                        <a:rPr lang="zh-CN" alt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＞</m:t>
                      </m:r>
                      <m:f>
                        <m:fPr>
                          <m:ctrlPr>
                            <a:rPr lang="en-US" altLang="zh-CN" sz="2000" b="0" i="1" smtClean="0">
                              <a:latin typeface="Cambria Math" panose="02040503050406030204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zh-CN" altLang="en-US" sz="2000" dirty="0"/>
              </a:p>
            </p:txBody>
          </p:sp>
        </mc:Choice>
        <mc:Fallback>
          <p:sp>
            <p:nvSpPr>
              <p:cNvPr id="44" name="文本框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4106" y="1877375"/>
                <a:ext cx="2344966" cy="692882"/>
              </a:xfrm>
              <a:prstGeom prst="rect">
                <a:avLst/>
              </a:prstGeom>
              <a:blipFill rotWithShape="1">
                <a:blip r:embed="rId3"/>
                <a:stretch>
                  <a:fillRect l="-23" t="-45" r="19" b="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4" name="文本框 53"/>
              <p:cNvSpPr txBox="1"/>
              <p:nvPr/>
            </p:nvSpPr>
            <p:spPr>
              <a:xfrm>
                <a:off x="1093858" y="3046013"/>
                <a:ext cx="2344966" cy="6774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en-US" altLang="zh-CN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&lt;</m:t>
                      </m:r>
                      <m:f>
                        <m:fPr>
                          <m:ctrlPr>
                            <a:rPr lang="en-US" altLang="zh-CN" sz="2000" b="0" i="1" smtClean="0">
                              <a:latin typeface="Cambria Math" panose="02040503050406030204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zh-CN" alt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（　）</m:t>
                          </m:r>
                        </m:den>
                      </m:f>
                      <m:r>
                        <a:rPr lang="en-US" altLang="zh-CN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&lt;</m:t>
                      </m:r>
                      <m:f>
                        <m:fPr>
                          <m:ctrlPr>
                            <a:rPr lang="en-US" altLang="zh-CN" sz="2000" b="0" i="1" smtClean="0">
                              <a:latin typeface="Cambria Math" panose="02040503050406030204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2000" dirty="0"/>
              </a:p>
            </p:txBody>
          </p:sp>
        </mc:Choice>
        <mc:Fallback>
          <p:sp>
            <p:nvSpPr>
              <p:cNvPr id="54" name="文本框 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3858" y="3046013"/>
                <a:ext cx="2344966" cy="677493"/>
              </a:xfrm>
              <a:prstGeom prst="rect">
                <a:avLst/>
              </a:prstGeom>
              <a:blipFill rotWithShape="1">
                <a:blip r:embed="rId4"/>
                <a:stretch>
                  <a:fillRect l="-17" t="-82" r="13" b="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5" name="文本框 54"/>
              <p:cNvSpPr txBox="1"/>
              <p:nvPr/>
            </p:nvSpPr>
            <p:spPr>
              <a:xfrm>
                <a:off x="4394107" y="3046012"/>
                <a:ext cx="2826501" cy="7009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zh-CN" altLang="en-US" sz="2000" b="0" i="1" smtClean="0">
                          <a:latin typeface="Cambria Math" panose="02040503050406030204" pitchFamily="18" charset="0"/>
                        </a:rPr>
                        <m:t>＝</m:t>
                      </m:r>
                      <m:f>
                        <m:fPr>
                          <m:ctrlPr>
                            <a:rPr lang="en-US" altLang="zh-CN" sz="2000" b="0" i="1" smtClean="0">
                              <a:latin typeface="Cambria Math" panose="02040503050406030204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zh-CN" alt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（　）</m:t>
                          </m:r>
                        </m:den>
                      </m:f>
                      <m:r>
                        <a:rPr lang="zh-CN" alt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＝</m:t>
                      </m:r>
                      <m:f>
                        <m:fPr>
                          <m:ctrlPr>
                            <a:rPr lang="en-US" altLang="zh-CN" sz="2000" b="0" i="1" smtClean="0">
                              <a:latin typeface="Cambria Math" panose="02040503050406030204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zh-CN" alt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（　）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2000" dirty="0"/>
              </a:p>
            </p:txBody>
          </p:sp>
        </mc:Choice>
        <mc:Fallback>
          <p:sp>
            <p:nvSpPr>
              <p:cNvPr id="55" name="文本框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4107" y="3046012"/>
                <a:ext cx="2826501" cy="700961"/>
              </a:xfrm>
              <a:prstGeom prst="rect">
                <a:avLst/>
              </a:prstGeom>
              <a:blipFill rotWithShape="1">
                <a:blip r:embed="rId5"/>
                <a:stretch>
                  <a:fillRect l="-19" t="-79" r="1" b="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2071901" y="1941978"/>
                <a:ext cx="38888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4</m:t>
                      </m:r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1901" y="1941978"/>
                <a:ext cx="388883" cy="400110"/>
              </a:xfrm>
              <a:prstGeom prst="rect">
                <a:avLst/>
              </a:prstGeom>
              <a:blipFill rotWithShape="1">
                <a:blip r:embed="rId6"/>
                <a:stretch>
                  <a:fillRect l="-137" t="-37" r="41" b="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6" name="文本框 55"/>
              <p:cNvSpPr txBox="1"/>
              <p:nvPr/>
            </p:nvSpPr>
            <p:spPr>
              <a:xfrm>
                <a:off x="5365376" y="1948751"/>
                <a:ext cx="38888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4</m:t>
                      </m:r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6" name="文本框 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5376" y="1948751"/>
                <a:ext cx="388883" cy="400110"/>
              </a:xfrm>
              <a:prstGeom prst="rect">
                <a:avLst/>
              </a:prstGeom>
              <a:blipFill rotWithShape="1">
                <a:blip r:embed="rId6"/>
                <a:stretch>
                  <a:fillRect l="-67" t="-143" r="135" b="1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7" name="文本框 56"/>
              <p:cNvSpPr txBox="1"/>
              <p:nvPr/>
            </p:nvSpPr>
            <p:spPr>
              <a:xfrm>
                <a:off x="2077156" y="3408373"/>
                <a:ext cx="38888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7</m:t>
                      </m:r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7" name="文本框 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7156" y="3408373"/>
                <a:ext cx="388883" cy="400110"/>
              </a:xfrm>
              <a:prstGeom prst="rect">
                <a:avLst/>
              </a:prstGeom>
              <a:blipFill rotWithShape="1">
                <a:blip r:embed="rId7"/>
                <a:stretch>
                  <a:fillRect l="-18" t="-82" r="86" b="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8" name="文本框 57"/>
              <p:cNvSpPr txBox="1"/>
              <p:nvPr/>
            </p:nvSpPr>
            <p:spPr>
              <a:xfrm>
                <a:off x="5250485" y="3506751"/>
                <a:ext cx="38888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12</m:t>
                      </m:r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8" name="文本框 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0485" y="3506751"/>
                <a:ext cx="388883" cy="400110"/>
              </a:xfrm>
              <a:prstGeom prst="rect">
                <a:avLst/>
              </a:prstGeom>
              <a:blipFill rotWithShape="1">
                <a:blip r:embed="rId8"/>
                <a:stretch>
                  <a:fillRect l="-78" t="-70" r="146" b="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9" name="文本框 58"/>
              <p:cNvSpPr txBox="1"/>
              <p:nvPr/>
            </p:nvSpPr>
            <p:spPr>
              <a:xfrm>
                <a:off x="6383663" y="3106641"/>
                <a:ext cx="38888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9" name="文本框 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3663" y="3106641"/>
                <a:ext cx="388883" cy="400110"/>
              </a:xfrm>
              <a:prstGeom prst="rect">
                <a:avLst/>
              </a:prstGeom>
              <a:blipFill rotWithShape="1">
                <a:blip r:embed="rId9"/>
                <a:stretch>
                  <a:fillRect l="-2" t="-55" r="70" b="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6" grpId="0" animBg="1"/>
      <p:bldP spid="57" grpId="0" animBg="1"/>
      <p:bldP spid="58" grpId="0" animBg="1"/>
      <p:bldP spid="5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"/>
          <p:cNvSpPr txBox="1"/>
          <p:nvPr/>
        </p:nvSpPr>
        <p:spPr>
          <a:xfrm>
            <a:off x="253181" y="287198"/>
            <a:ext cx="1429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归纳总结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30951" y="748863"/>
            <a:ext cx="6786901" cy="736408"/>
            <a:chOff x="1178549" y="908454"/>
            <a:chExt cx="6786901" cy="736408"/>
          </a:xfrm>
        </p:grpSpPr>
        <p:grpSp>
          <p:nvGrpSpPr>
            <p:cNvPr id="3" name="组合 2"/>
            <p:cNvGrpSpPr/>
            <p:nvPr/>
          </p:nvGrpSpPr>
          <p:grpSpPr>
            <a:xfrm>
              <a:off x="1178549" y="908454"/>
              <a:ext cx="6786901" cy="736408"/>
              <a:chOff x="878515" y="1652883"/>
              <a:chExt cx="7144800" cy="1149311"/>
            </a:xfrm>
          </p:grpSpPr>
          <p:grpSp>
            <p:nvGrpSpPr>
              <p:cNvPr id="4" name="组合 41"/>
              <p:cNvGrpSpPr/>
              <p:nvPr/>
            </p:nvGrpSpPr>
            <p:grpSpPr bwMode="auto">
              <a:xfrm flipH="1">
                <a:off x="878515" y="1652883"/>
                <a:ext cx="7144800" cy="1149311"/>
                <a:chOff x="-3750836" y="1635433"/>
                <a:chExt cx="11244608" cy="1909283"/>
              </a:xfrm>
            </p:grpSpPr>
            <p:cxnSp>
              <p:nvCxnSpPr>
                <p:cNvPr id="6" name="直接连接符​​ 6"/>
                <p:cNvCxnSpPr/>
                <p:nvPr/>
              </p:nvCxnSpPr>
              <p:spPr>
                <a:xfrm>
                  <a:off x="-3750836" y="1913173"/>
                  <a:ext cx="9588616" cy="0"/>
                </a:xfrm>
                <a:prstGeom prst="line">
                  <a:avLst/>
                </a:prstGeom>
                <a:noFill/>
                <a:ln w="57150" cap="flat" cmpd="sng" algn="ctr">
                  <a:solidFill>
                    <a:srgbClr val="F79646"/>
                  </a:solidFill>
                  <a:prstDash val="solid"/>
                </a:ln>
                <a:effectLst/>
              </p:spPr>
            </p:cxnSp>
            <p:grpSp>
              <p:nvGrpSpPr>
                <p:cNvPr id="7" name="组合 7"/>
                <p:cNvGrpSpPr/>
                <p:nvPr/>
              </p:nvGrpSpPr>
              <p:grpSpPr bwMode="auto">
                <a:xfrm rot="-5400000">
                  <a:off x="5716163" y="1767108"/>
                  <a:ext cx="1909283" cy="1645934"/>
                  <a:chOff x="2198220" y="1136177"/>
                  <a:chExt cx="2232248" cy="1924352"/>
                </a:xfrm>
              </p:grpSpPr>
              <p:sp>
                <p:nvSpPr>
                  <p:cNvPr id="9" name="六边形 8"/>
                  <p:cNvSpPr>
                    <a:spLocks noChangeArrowheads="1"/>
                  </p:cNvSpPr>
                  <p:nvPr/>
                </p:nvSpPr>
                <p:spPr bwMode="auto">
                  <a:xfrm>
                    <a:off x="2198220" y="1136177"/>
                    <a:ext cx="2232248" cy="1924352"/>
                  </a:xfrm>
                  <a:prstGeom prst="hexagon">
                    <a:avLst>
                      <a:gd name="adj" fmla="val 28044"/>
                      <a:gd name="vf" fmla="val 115470"/>
                    </a:avLst>
                  </a:prstGeom>
                  <a:gradFill rotWithShape="1">
                    <a:gsLst>
                      <a:gs pos="0">
                        <a:srgbClr val="FCD5B5"/>
                      </a:gs>
                      <a:gs pos="100000">
                        <a:srgbClr val="FAC090"/>
                      </a:gs>
                    </a:gsLst>
                    <a:lin ang="13500000" scaled="1"/>
                  </a:gradFill>
                  <a:ln>
                    <a:noFill/>
                  </a:ln>
                  <a:effectLst>
                    <a:outerShdw blurRad="50800" dist="38100" dir="2700000" algn="tl" rotWithShape="0">
                      <a:srgbClr val="000000">
                        <a:alpha val="39999"/>
                      </a:srgb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eaVert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" name="椭圆​​ 40"/>
                  <p:cNvSpPr>
                    <a:spLocks noChangeArrowheads="1"/>
                  </p:cNvSpPr>
                  <p:nvPr/>
                </p:nvSpPr>
                <p:spPr bwMode="auto">
                  <a:xfrm>
                    <a:off x="2447768" y="1231776"/>
                    <a:ext cx="1733158" cy="1733158"/>
                  </a:xfrm>
                  <a:prstGeom prst="ellipse">
                    <a:avLst/>
                  </a:prstGeom>
                  <a:solidFill>
                    <a:srgbClr val="F79646"/>
                  </a:solidFill>
                  <a:ln w="38100" algn="ctr">
                    <a:solidFill>
                      <a:sysClr val="window" lastClr="FFFFFF"/>
                    </a:solidFill>
                    <a:round/>
                  </a:ln>
                  <a:effectLst>
                    <a:innerShdw blurRad="114300">
                      <a:prstClr val="black"/>
                    </a:innerShdw>
                  </a:effectLst>
                </p:spPr>
                <p:txBody>
                  <a:bodyPr vert="eaVert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</p:grpSp>
          </p:grpSp>
          <p:sp>
            <p:nvSpPr>
              <p:cNvPr id="5" name="文本框 4"/>
              <p:cNvSpPr txBox="1"/>
              <p:nvPr/>
            </p:nvSpPr>
            <p:spPr>
              <a:xfrm>
                <a:off x="1080296" y="1781364"/>
                <a:ext cx="792088" cy="8165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01</a:t>
                </a: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9" name="文本框 18"/>
                <p:cNvSpPr txBox="1"/>
                <p:nvPr/>
              </p:nvSpPr>
              <p:spPr>
                <a:xfrm>
                  <a:off x="2314306" y="1065239"/>
                  <a:ext cx="464201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zh-CN" altLang="en-US" sz="20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同分母的</m:t>
                        </m:r>
                        <m:r>
                          <a:rPr lang="zh-CN" altLang="en-US" sz="20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分数</m:t>
                        </m:r>
                        <m:r>
                          <a:rPr lang="zh-CN" altLang="en-US" sz="20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相比较，</m:t>
                        </m:r>
                        <m:r>
                          <a:rPr lang="zh-CN" altLang="en-US" sz="2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分子大</m:t>
                        </m:r>
                        <m:r>
                          <a:rPr lang="zh-CN" altLang="en-US" sz="20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的</m:t>
                        </m:r>
                        <m:r>
                          <a:rPr lang="zh-CN" altLang="en-US" sz="20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分数</m:t>
                        </m:r>
                        <m:r>
                          <a:rPr lang="zh-CN" altLang="en-US" sz="20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大。</m:t>
                        </m:r>
                      </m:oMath>
                    </m:oMathPara>
                  </a14:m>
                  <a:endPara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19" name="文本框 1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14306" y="1065239"/>
                  <a:ext cx="4642017" cy="400110"/>
                </a:xfrm>
                <a:prstGeom prst="rect">
                  <a:avLst/>
                </a:prstGeom>
                <a:blipFill rotWithShape="1">
                  <a:blip r:embed="rId1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8" name="组合 17"/>
          <p:cNvGrpSpPr/>
          <p:nvPr/>
        </p:nvGrpSpPr>
        <p:grpSpPr>
          <a:xfrm>
            <a:off x="1325902" y="1965536"/>
            <a:ext cx="6786901" cy="736408"/>
            <a:chOff x="1178549" y="2070381"/>
            <a:chExt cx="6786901" cy="736408"/>
          </a:xfrm>
        </p:grpSpPr>
        <p:grpSp>
          <p:nvGrpSpPr>
            <p:cNvPr id="11" name="组合 10"/>
            <p:cNvGrpSpPr/>
            <p:nvPr/>
          </p:nvGrpSpPr>
          <p:grpSpPr>
            <a:xfrm>
              <a:off x="1178549" y="2070381"/>
              <a:ext cx="6786901" cy="736408"/>
              <a:chOff x="878515" y="1652883"/>
              <a:chExt cx="7144800" cy="1149311"/>
            </a:xfrm>
          </p:grpSpPr>
          <p:grpSp>
            <p:nvGrpSpPr>
              <p:cNvPr id="12" name="组合 41"/>
              <p:cNvGrpSpPr/>
              <p:nvPr/>
            </p:nvGrpSpPr>
            <p:grpSpPr bwMode="auto">
              <a:xfrm flipH="1">
                <a:off x="878515" y="1652883"/>
                <a:ext cx="7144800" cy="1149311"/>
                <a:chOff x="-3750836" y="1635433"/>
                <a:chExt cx="11244608" cy="1909283"/>
              </a:xfrm>
            </p:grpSpPr>
            <p:cxnSp>
              <p:nvCxnSpPr>
                <p:cNvPr id="14" name="直接连接符​​ 6"/>
                <p:cNvCxnSpPr/>
                <p:nvPr/>
              </p:nvCxnSpPr>
              <p:spPr>
                <a:xfrm>
                  <a:off x="-3750836" y="1913173"/>
                  <a:ext cx="9588616" cy="0"/>
                </a:xfrm>
                <a:prstGeom prst="line">
                  <a:avLst/>
                </a:prstGeom>
                <a:noFill/>
                <a:ln w="57150" cap="flat" cmpd="sng" algn="ctr">
                  <a:solidFill>
                    <a:srgbClr val="F79646"/>
                  </a:solidFill>
                  <a:prstDash val="solid"/>
                </a:ln>
                <a:effectLst/>
              </p:spPr>
            </p:cxnSp>
            <p:grpSp>
              <p:nvGrpSpPr>
                <p:cNvPr id="15" name="组合 7"/>
                <p:cNvGrpSpPr/>
                <p:nvPr/>
              </p:nvGrpSpPr>
              <p:grpSpPr bwMode="auto">
                <a:xfrm rot="-5400000">
                  <a:off x="5716163" y="1767108"/>
                  <a:ext cx="1909283" cy="1645934"/>
                  <a:chOff x="2198220" y="1136177"/>
                  <a:chExt cx="2232248" cy="1924352"/>
                </a:xfrm>
              </p:grpSpPr>
              <p:sp>
                <p:nvSpPr>
                  <p:cNvPr id="16" name="六边形 15"/>
                  <p:cNvSpPr>
                    <a:spLocks noChangeArrowheads="1"/>
                  </p:cNvSpPr>
                  <p:nvPr/>
                </p:nvSpPr>
                <p:spPr bwMode="auto">
                  <a:xfrm>
                    <a:off x="2198220" y="1136177"/>
                    <a:ext cx="2232248" cy="1924352"/>
                  </a:xfrm>
                  <a:prstGeom prst="hexagon">
                    <a:avLst>
                      <a:gd name="adj" fmla="val 28044"/>
                      <a:gd name="vf" fmla="val 115470"/>
                    </a:avLst>
                  </a:prstGeom>
                  <a:gradFill rotWithShape="1">
                    <a:gsLst>
                      <a:gs pos="0">
                        <a:srgbClr val="FCD5B5"/>
                      </a:gs>
                      <a:gs pos="100000">
                        <a:srgbClr val="FAC090"/>
                      </a:gs>
                    </a:gsLst>
                    <a:lin ang="13500000" scaled="1"/>
                  </a:gradFill>
                  <a:ln>
                    <a:noFill/>
                  </a:ln>
                  <a:effectLst>
                    <a:outerShdw blurRad="50800" dist="38100" dir="2700000" algn="tl" rotWithShape="0">
                      <a:srgbClr val="000000">
                        <a:alpha val="39999"/>
                      </a:srgb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eaVert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7" name="椭圆​​ 40"/>
                  <p:cNvSpPr>
                    <a:spLocks noChangeArrowheads="1"/>
                  </p:cNvSpPr>
                  <p:nvPr/>
                </p:nvSpPr>
                <p:spPr bwMode="auto">
                  <a:xfrm>
                    <a:off x="2447768" y="1231776"/>
                    <a:ext cx="1733158" cy="1733158"/>
                  </a:xfrm>
                  <a:prstGeom prst="ellipse">
                    <a:avLst/>
                  </a:prstGeom>
                  <a:solidFill>
                    <a:srgbClr val="F79646"/>
                  </a:solidFill>
                  <a:ln w="38100" algn="ctr">
                    <a:solidFill>
                      <a:sysClr val="window" lastClr="FFFFFF"/>
                    </a:solidFill>
                    <a:round/>
                  </a:ln>
                  <a:effectLst>
                    <a:innerShdw blurRad="114300">
                      <a:prstClr val="black"/>
                    </a:innerShdw>
                  </a:effectLst>
                </p:spPr>
                <p:txBody>
                  <a:bodyPr vert="eaVert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</p:grpSp>
          </p:grpSp>
          <p:sp>
            <p:nvSpPr>
              <p:cNvPr id="13" name="文本框 12"/>
              <p:cNvSpPr txBox="1"/>
              <p:nvPr/>
            </p:nvSpPr>
            <p:spPr>
              <a:xfrm>
                <a:off x="1080296" y="1781364"/>
                <a:ext cx="792088" cy="8165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02</a:t>
                </a: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2314307" y="2284630"/>
              <a:ext cx="5317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分母不同的分数可以用画图的方式比较大小。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330950" y="3271706"/>
            <a:ext cx="6786901" cy="969044"/>
            <a:chOff x="1178548" y="2967026"/>
            <a:chExt cx="6786901" cy="969044"/>
          </a:xfrm>
        </p:grpSpPr>
        <p:grpSp>
          <p:nvGrpSpPr>
            <p:cNvPr id="21" name="组合 20"/>
            <p:cNvGrpSpPr/>
            <p:nvPr/>
          </p:nvGrpSpPr>
          <p:grpSpPr>
            <a:xfrm>
              <a:off x="1178548" y="2967026"/>
              <a:ext cx="6786901" cy="736408"/>
              <a:chOff x="878515" y="1652883"/>
              <a:chExt cx="7144800" cy="1149311"/>
            </a:xfrm>
          </p:grpSpPr>
          <p:grpSp>
            <p:nvGrpSpPr>
              <p:cNvPr id="22" name="组合 41"/>
              <p:cNvGrpSpPr/>
              <p:nvPr/>
            </p:nvGrpSpPr>
            <p:grpSpPr bwMode="auto">
              <a:xfrm flipH="1">
                <a:off x="878515" y="1652883"/>
                <a:ext cx="7144800" cy="1149311"/>
                <a:chOff x="-3750836" y="1635433"/>
                <a:chExt cx="11244608" cy="1909283"/>
              </a:xfrm>
            </p:grpSpPr>
            <p:cxnSp>
              <p:nvCxnSpPr>
                <p:cNvPr id="24" name="直接连接符​​ 6"/>
                <p:cNvCxnSpPr/>
                <p:nvPr/>
              </p:nvCxnSpPr>
              <p:spPr>
                <a:xfrm>
                  <a:off x="-3750836" y="1913173"/>
                  <a:ext cx="9588616" cy="0"/>
                </a:xfrm>
                <a:prstGeom prst="line">
                  <a:avLst/>
                </a:prstGeom>
                <a:noFill/>
                <a:ln w="57150" cap="flat" cmpd="sng" algn="ctr">
                  <a:solidFill>
                    <a:srgbClr val="F79646"/>
                  </a:solidFill>
                  <a:prstDash val="solid"/>
                </a:ln>
                <a:effectLst/>
              </p:spPr>
            </p:cxnSp>
            <p:grpSp>
              <p:nvGrpSpPr>
                <p:cNvPr id="25" name="组合 7"/>
                <p:cNvGrpSpPr/>
                <p:nvPr/>
              </p:nvGrpSpPr>
              <p:grpSpPr bwMode="auto">
                <a:xfrm rot="-5400000">
                  <a:off x="5716163" y="1767108"/>
                  <a:ext cx="1909283" cy="1645934"/>
                  <a:chOff x="2198220" y="1136177"/>
                  <a:chExt cx="2232248" cy="1924352"/>
                </a:xfrm>
              </p:grpSpPr>
              <p:sp>
                <p:nvSpPr>
                  <p:cNvPr id="26" name="六边形 25"/>
                  <p:cNvSpPr>
                    <a:spLocks noChangeArrowheads="1"/>
                  </p:cNvSpPr>
                  <p:nvPr/>
                </p:nvSpPr>
                <p:spPr bwMode="auto">
                  <a:xfrm>
                    <a:off x="2198220" y="1136177"/>
                    <a:ext cx="2232248" cy="1924352"/>
                  </a:xfrm>
                  <a:prstGeom prst="hexagon">
                    <a:avLst>
                      <a:gd name="adj" fmla="val 28044"/>
                      <a:gd name="vf" fmla="val 115470"/>
                    </a:avLst>
                  </a:prstGeom>
                  <a:gradFill rotWithShape="1">
                    <a:gsLst>
                      <a:gs pos="0">
                        <a:srgbClr val="FCD5B5"/>
                      </a:gs>
                      <a:gs pos="100000">
                        <a:srgbClr val="FAC090"/>
                      </a:gs>
                    </a:gsLst>
                    <a:lin ang="13500000" scaled="1"/>
                  </a:gradFill>
                  <a:ln>
                    <a:noFill/>
                  </a:ln>
                  <a:effectLst>
                    <a:outerShdw blurRad="50800" dist="38100" dir="2700000" algn="tl" rotWithShape="0">
                      <a:srgbClr val="000000">
                        <a:alpha val="39999"/>
                      </a:srgb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eaVert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" name="椭圆​​ 40"/>
                  <p:cNvSpPr>
                    <a:spLocks noChangeArrowheads="1"/>
                  </p:cNvSpPr>
                  <p:nvPr/>
                </p:nvSpPr>
                <p:spPr bwMode="auto">
                  <a:xfrm>
                    <a:off x="2447768" y="1231776"/>
                    <a:ext cx="1733158" cy="1733158"/>
                  </a:xfrm>
                  <a:prstGeom prst="ellipse">
                    <a:avLst/>
                  </a:prstGeom>
                  <a:solidFill>
                    <a:srgbClr val="F79646"/>
                  </a:solidFill>
                  <a:ln w="38100" algn="ctr">
                    <a:solidFill>
                      <a:sysClr val="window" lastClr="FFFFFF"/>
                    </a:solidFill>
                    <a:round/>
                  </a:ln>
                  <a:effectLst>
                    <a:innerShdw blurRad="114300">
                      <a:prstClr val="black"/>
                    </a:innerShdw>
                  </a:effectLst>
                </p:spPr>
                <p:txBody>
                  <a:bodyPr vert="eaVert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</p:grpSp>
          </p:grpSp>
          <p:sp>
            <p:nvSpPr>
              <p:cNvPr id="23" name="文本框 22"/>
              <p:cNvSpPr txBox="1"/>
              <p:nvPr/>
            </p:nvSpPr>
            <p:spPr>
              <a:xfrm>
                <a:off x="1080296" y="1781364"/>
                <a:ext cx="792088" cy="8165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03</a:t>
                </a: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2221335" y="3228184"/>
              <a:ext cx="57441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在画图比较分数大小的时候，要注意用来作比较的整体或图形一定是相同的。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"/>
          <p:cNvSpPr txBox="1"/>
          <p:nvPr/>
        </p:nvSpPr>
        <p:spPr>
          <a:xfrm>
            <a:off x="253181" y="287198"/>
            <a:ext cx="1429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课堂作业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43097" y="998016"/>
            <a:ext cx="2125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判断题。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67839" y="1508778"/>
            <a:ext cx="56358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同分子的分数相比较，分母大的分数大。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967839" y="1957986"/>
            <a:ext cx="56358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分母不同的分数不能比较大小。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0" name="文本框 69"/>
              <p:cNvSpPr txBox="1"/>
              <p:nvPr/>
            </p:nvSpPr>
            <p:spPr>
              <a:xfrm>
                <a:off x="967837" y="2385296"/>
                <a:ext cx="6523210" cy="676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altLang="zh-CN" sz="200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dPr>
                        <m:e>
                          <m:r>
                            <a:rPr lang="en-US" altLang="zh-CN" sz="2000" b="0" i="1" dirty="0" smtClean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3</m:t>
                          </m:r>
                        </m:e>
                      </m:d>
                      <m:f>
                        <m:fPr>
                          <m:ctrlPr>
                            <a:rPr lang="en-US" altLang="zh-CN" sz="200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000" b="0" i="1" dirty="0" smtClean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b="0" i="1" dirty="0" smtClean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8</m:t>
                          </m:r>
                        </m:den>
                      </m:f>
                      <m:r>
                        <a:rPr lang="zh-CN" altLang="en-US" sz="2000" b="0" i="1" dirty="0" smtClean="0"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可以</m:t>
                      </m:r>
                      <m:r>
                        <a:rPr lang="zh-CN" altLang="en-US" sz="2000" b="0" i="1" dirty="0"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表示</m:t>
                      </m:r>
                      <m:r>
                        <a:rPr lang="en-US" altLang="zh-CN" sz="2000" b="0" i="1" dirty="0" smtClean="0"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3</m:t>
                      </m:r>
                      <m:r>
                        <a:rPr lang="zh-CN" altLang="en-US" sz="2000" b="0" i="1" dirty="0" smtClean="0"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个</m:t>
                      </m:r>
                      <m:f>
                        <m:fPr>
                          <m:ctrlPr>
                            <a:rPr lang="en-US" altLang="zh-CN" sz="2000" i="1" dirty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000" b="0" i="1" dirty="0" smtClean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b="0" i="1" dirty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8</m:t>
                          </m:r>
                        </m:den>
                      </m:f>
                      <m:r>
                        <a:rPr lang="zh-CN" altLang="en-US" sz="2000" b="0" i="1" dirty="0" smtClean="0"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，</m:t>
                      </m:r>
                      <m:f>
                        <m:fPr>
                          <m:ctrlPr>
                            <a:rPr lang="en-US" altLang="zh-CN" sz="2000" i="1" dirty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000" b="0" i="1" dirty="0" smtClean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000" b="0" i="1" dirty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8</m:t>
                          </m:r>
                        </m:den>
                      </m:f>
                      <m:r>
                        <a:rPr lang="zh-CN" altLang="en-US" sz="2000" b="0" i="1" dirty="0" smtClean="0"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可以</m:t>
                      </m:r>
                      <m:r>
                        <a:rPr lang="zh-CN" altLang="en-US" sz="2000" b="0" i="1" dirty="0"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表示</m:t>
                      </m:r>
                      <m:r>
                        <a:rPr lang="en-US" altLang="zh-CN" sz="2000" b="0" i="1" dirty="0" smtClean="0"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5</m:t>
                      </m:r>
                      <m:r>
                        <a:rPr lang="zh-CN" altLang="en-US" sz="2000" b="0" i="1" dirty="0" smtClean="0"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个</m:t>
                      </m:r>
                      <m:f>
                        <m:fPr>
                          <m:ctrlPr>
                            <a:rPr lang="en-US" altLang="zh-CN" sz="2000" i="1" dirty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000" b="0" i="1" dirty="0" smtClean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b="0" i="1" dirty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8</m:t>
                          </m:r>
                        </m:den>
                      </m:f>
                      <m:r>
                        <a:rPr lang="zh-CN" altLang="en-US" sz="2000" b="0" i="1" dirty="0" smtClean="0"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，所以</m:t>
                      </m:r>
                      <m:f>
                        <m:fPr>
                          <m:ctrlPr>
                            <a:rPr lang="en-US" altLang="zh-CN" sz="2000" i="1" dirty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000" b="0" i="1" dirty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b="0" i="1" dirty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8</m:t>
                          </m:r>
                        </m:den>
                      </m:f>
                      <m:r>
                        <a:rPr lang="zh-CN" altLang="en-US" sz="2000" b="0" i="1" dirty="0" smtClean="0"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比</m:t>
                      </m:r>
                      <m:f>
                        <m:fPr>
                          <m:ctrlPr>
                            <a:rPr lang="en-US" altLang="zh-CN" sz="2000" i="1" dirty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000" b="0" i="1" dirty="0" smtClean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000" b="0" i="1" dirty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8</m:t>
                          </m:r>
                        </m:den>
                      </m:f>
                      <m:r>
                        <a:rPr lang="zh-CN" altLang="en-US" sz="2000" b="0" i="1" dirty="0" smtClean="0"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小。</m:t>
                      </m:r>
                    </m:oMath>
                  </m:oMathPara>
                </a14:m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0" name="文本框 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7837" y="2385296"/>
                <a:ext cx="6523210" cy="676852"/>
              </a:xfrm>
              <a:prstGeom prst="rect">
                <a:avLst/>
              </a:prstGeom>
              <a:blipFill rotWithShape="1">
                <a:blip r:embed="rId1"/>
                <a:stretch>
                  <a:fillRect l="-1" t="-35" r="9" b="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1" name="文本框 70"/>
              <p:cNvSpPr txBox="1"/>
              <p:nvPr/>
            </p:nvSpPr>
            <p:spPr>
              <a:xfrm>
                <a:off x="967837" y="3123759"/>
                <a:ext cx="1581932" cy="6705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altLang="zh-CN" sz="200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dPr>
                        <m:e>
                          <m:r>
                            <a:rPr lang="en-US" altLang="zh-CN" sz="2000" b="0" i="1" dirty="0" smtClean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4</m:t>
                          </m:r>
                        </m:e>
                      </m:d>
                      <m:f>
                        <m:fPr>
                          <m:ctrlPr>
                            <a:rPr lang="en-US" altLang="zh-CN" sz="2000" i="1" dirty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000" b="0" i="1" dirty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b="0" i="1" dirty="0" smtClean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5</m:t>
                          </m:r>
                        </m:den>
                      </m:f>
                      <m:r>
                        <a:rPr lang="en-US" altLang="zh-CN" sz="20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&gt;</m:t>
                      </m:r>
                      <m:f>
                        <m:fPr>
                          <m:ctrlPr>
                            <a:rPr lang="en-US" altLang="zh-CN" sz="2000" i="1" dirty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000" b="0" i="1" dirty="0" smtClean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b="0" i="1" dirty="0" smtClean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7</m:t>
                          </m:r>
                        </m:den>
                      </m:f>
                      <m:r>
                        <a:rPr lang="zh-CN" altLang="en-US" sz="2000" b="0" i="1" dirty="0" smtClean="0"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。</m:t>
                      </m:r>
                    </m:oMath>
                  </m:oMathPara>
                </a14:m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1" name="文本框 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7837" y="3123759"/>
                <a:ext cx="1581932" cy="670505"/>
              </a:xfrm>
              <a:prstGeom prst="rect">
                <a:avLst/>
              </a:prstGeom>
              <a:blipFill rotWithShape="1">
                <a:blip r:embed="rId2"/>
                <a:stretch>
                  <a:fillRect l="-6" t="-29" r="15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2" name="文本框 71"/>
              <p:cNvSpPr txBox="1"/>
              <p:nvPr/>
            </p:nvSpPr>
            <p:spPr>
              <a:xfrm>
                <a:off x="994213" y="3864770"/>
                <a:ext cx="1581932" cy="6705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altLang="zh-CN" sz="200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dPr>
                        <m:e>
                          <m:r>
                            <a:rPr lang="en-US" altLang="zh-CN" sz="2000" b="0" i="1" dirty="0" smtClean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5</m:t>
                          </m:r>
                        </m:e>
                      </m:d>
                      <m:f>
                        <m:fPr>
                          <m:ctrlPr>
                            <a:rPr lang="en-US" altLang="zh-CN" sz="2000" i="1" dirty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000" b="0" i="1" dirty="0" smtClean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b="0" i="1" dirty="0" smtClean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3</m:t>
                          </m:r>
                        </m:den>
                      </m:f>
                      <m:r>
                        <a:rPr lang="zh-CN" altLang="en-US" sz="2000" b="0" i="1" dirty="0" smtClean="0"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＝</m:t>
                      </m:r>
                      <m:f>
                        <m:fPr>
                          <m:ctrlPr>
                            <a:rPr lang="en-US" altLang="zh-CN" sz="2000" i="1" dirty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000" b="0" i="1" dirty="0" smtClean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000" b="0" i="1" dirty="0" smtClean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6</m:t>
                          </m:r>
                        </m:den>
                      </m:f>
                      <m:r>
                        <a:rPr lang="zh-CN" altLang="en-US" sz="2000" b="0" i="1" dirty="0" smtClean="0"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。</m:t>
                      </m:r>
                    </m:oMath>
                  </m:oMathPara>
                </a14:m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2" name="文本框 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4213" y="3864770"/>
                <a:ext cx="1581932" cy="670568"/>
              </a:xfrm>
              <a:prstGeom prst="rect">
                <a:avLst/>
              </a:prstGeom>
              <a:blipFill rotWithShape="1">
                <a:blip r:embed="rId3"/>
                <a:stretch>
                  <a:fillRect l="-28" t="-24" r="37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/>
          <p:cNvSpPr txBox="1"/>
          <p:nvPr/>
        </p:nvSpPr>
        <p:spPr>
          <a:xfrm>
            <a:off x="7165050" y="1508778"/>
            <a:ext cx="10111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　　）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7165050" y="1908888"/>
            <a:ext cx="10111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　　）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7235386" y="2510222"/>
            <a:ext cx="10111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　　）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7235386" y="3272228"/>
            <a:ext cx="10111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　　）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7296933" y="3999999"/>
            <a:ext cx="10111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　　）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7491047" y="1499985"/>
                <a:ext cx="56270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zh-CN" altLang="en-US" sz="20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91047" y="1499985"/>
                <a:ext cx="562708" cy="400110"/>
              </a:xfrm>
              <a:prstGeom prst="rect">
                <a:avLst/>
              </a:prstGeom>
              <a:blipFill rotWithShape="1">
                <a:blip r:embed="rId4"/>
                <a:stretch>
                  <a:fillRect l="-104" t="-29" r="9" b="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7" name="文本框 76"/>
              <p:cNvSpPr txBox="1"/>
              <p:nvPr/>
            </p:nvSpPr>
            <p:spPr>
              <a:xfrm>
                <a:off x="7521134" y="1914182"/>
                <a:ext cx="56270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zh-CN" altLang="en-US" sz="20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7" name="文本框 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21134" y="1914182"/>
                <a:ext cx="562708" cy="400110"/>
              </a:xfrm>
              <a:prstGeom prst="rect">
                <a:avLst/>
              </a:prstGeom>
              <a:blipFill rotWithShape="1">
                <a:blip r:embed="rId4"/>
                <a:stretch>
                  <a:fillRect l="-34" t="-73" r="52" b="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8" name="文本框 77"/>
              <p:cNvSpPr txBox="1"/>
              <p:nvPr/>
            </p:nvSpPr>
            <p:spPr>
              <a:xfrm>
                <a:off x="7521134" y="2512189"/>
                <a:ext cx="562708" cy="4231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√</m:t>
                      </m:r>
                    </m:oMath>
                  </m:oMathPara>
                </a14:m>
                <a:endParaRPr lang="zh-CN" altLang="en-US" sz="20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8" name="文本框 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21134" y="2512189"/>
                <a:ext cx="562708" cy="423129"/>
              </a:xfrm>
              <a:prstGeom prst="rect">
                <a:avLst/>
              </a:prstGeom>
              <a:blipFill rotWithShape="1">
                <a:blip r:embed="rId5"/>
                <a:stretch>
                  <a:fillRect l="-34" t="-30" r="52" b="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9" name="文本框 78"/>
              <p:cNvSpPr txBox="1"/>
              <p:nvPr/>
            </p:nvSpPr>
            <p:spPr>
              <a:xfrm>
                <a:off x="7521134" y="3300102"/>
                <a:ext cx="562708" cy="4231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√</m:t>
                      </m:r>
                    </m:oMath>
                  </m:oMathPara>
                </a14:m>
                <a:endParaRPr lang="zh-CN" altLang="en-US" sz="20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9" name="文本框 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21134" y="3300102"/>
                <a:ext cx="562708" cy="423129"/>
              </a:xfrm>
              <a:prstGeom prst="rect">
                <a:avLst/>
              </a:prstGeom>
              <a:blipFill rotWithShape="1">
                <a:blip r:embed="rId5"/>
                <a:stretch>
                  <a:fillRect l="-34" t="-2" r="52" b="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0" name="文本框 79"/>
              <p:cNvSpPr txBox="1"/>
              <p:nvPr/>
            </p:nvSpPr>
            <p:spPr>
              <a:xfrm>
                <a:off x="7584195" y="3988490"/>
                <a:ext cx="562708" cy="4231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√</m:t>
                      </m:r>
                    </m:oMath>
                  </m:oMathPara>
                </a14:m>
                <a:endParaRPr lang="zh-CN" altLang="en-US" sz="20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0" name="文本框 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84195" y="3988490"/>
                <a:ext cx="562708" cy="423129"/>
              </a:xfrm>
              <a:prstGeom prst="rect">
                <a:avLst/>
              </a:prstGeom>
              <a:blipFill rotWithShape="1">
                <a:blip r:embed="rId5"/>
                <a:stretch>
                  <a:fillRect l="-69" t="-13" r="87" b="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7" grpId="0" animBg="1"/>
      <p:bldP spid="78" grpId="0" animBg="1"/>
      <p:bldP spid="79" grpId="0" animBg="1"/>
      <p:bldP spid="8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51467" y="2078166"/>
            <a:ext cx="1015200" cy="2580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2733933" y="2074255"/>
            <a:ext cx="1015200" cy="5210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4317999" y="2086213"/>
            <a:ext cx="1015200" cy="768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5900465" y="2074253"/>
            <a:ext cx="1015200" cy="103920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7494365" y="2076381"/>
            <a:ext cx="10152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2"/>
          <p:cNvSpPr txBox="1"/>
          <p:nvPr/>
        </p:nvSpPr>
        <p:spPr>
          <a:xfrm>
            <a:off x="253181" y="287198"/>
            <a:ext cx="1429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课堂作业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43095" y="998016"/>
            <a:ext cx="79320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把一张长方形纸平均分成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份，把其中的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份、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份、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份、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份、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份分别涂上颜色，填一填，说一说。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51467" y="2078165"/>
            <a:ext cx="1016000" cy="1295400"/>
            <a:chOff x="1151467" y="2099733"/>
            <a:chExt cx="1016000" cy="1295400"/>
          </a:xfrm>
        </p:grpSpPr>
        <p:sp>
          <p:nvSpPr>
            <p:cNvPr id="2" name="矩形 1"/>
            <p:cNvSpPr/>
            <p:nvPr/>
          </p:nvSpPr>
          <p:spPr>
            <a:xfrm>
              <a:off x="1151467" y="2099733"/>
              <a:ext cx="1016000" cy="12954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1151467" y="2358813"/>
              <a:ext cx="10152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1151467" y="2617893"/>
              <a:ext cx="10152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1151467" y="2876973"/>
              <a:ext cx="10152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1151467" y="3136053"/>
              <a:ext cx="10152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2734733" y="2078165"/>
            <a:ext cx="1016000" cy="1295400"/>
            <a:chOff x="1151467" y="2099733"/>
            <a:chExt cx="1016000" cy="1295400"/>
          </a:xfrm>
        </p:grpSpPr>
        <p:sp>
          <p:nvSpPr>
            <p:cNvPr id="34" name="矩形 33"/>
            <p:cNvSpPr/>
            <p:nvPr/>
          </p:nvSpPr>
          <p:spPr>
            <a:xfrm>
              <a:off x="1151467" y="2099733"/>
              <a:ext cx="1016000" cy="12954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1151467" y="2358813"/>
              <a:ext cx="10152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51467" y="2617893"/>
              <a:ext cx="10152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1151467" y="2876973"/>
              <a:ext cx="10152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51467" y="3136053"/>
              <a:ext cx="10152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4317999" y="2078165"/>
            <a:ext cx="1016000" cy="1295400"/>
            <a:chOff x="1151467" y="2099733"/>
            <a:chExt cx="1016000" cy="1295400"/>
          </a:xfrm>
        </p:grpSpPr>
        <p:sp>
          <p:nvSpPr>
            <p:cNvPr id="40" name="矩形 39"/>
            <p:cNvSpPr/>
            <p:nvPr/>
          </p:nvSpPr>
          <p:spPr>
            <a:xfrm>
              <a:off x="1151467" y="2099733"/>
              <a:ext cx="1016000" cy="12954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1151467" y="2358813"/>
              <a:ext cx="10152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1151467" y="2617893"/>
              <a:ext cx="10152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1151467" y="2876973"/>
              <a:ext cx="10152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1151467" y="3136053"/>
              <a:ext cx="10152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/>
          <p:cNvGrpSpPr/>
          <p:nvPr/>
        </p:nvGrpSpPr>
        <p:grpSpPr>
          <a:xfrm>
            <a:off x="5901265" y="2078165"/>
            <a:ext cx="1016000" cy="1295400"/>
            <a:chOff x="1151467" y="2099733"/>
            <a:chExt cx="1016000" cy="1295400"/>
          </a:xfrm>
        </p:grpSpPr>
        <p:sp>
          <p:nvSpPr>
            <p:cNvPr id="46" name="矩形 45"/>
            <p:cNvSpPr/>
            <p:nvPr/>
          </p:nvSpPr>
          <p:spPr>
            <a:xfrm>
              <a:off x="1151467" y="2099733"/>
              <a:ext cx="1016000" cy="12954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1151467" y="2358813"/>
              <a:ext cx="10152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1151467" y="2617893"/>
              <a:ext cx="10152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1151467" y="2876973"/>
              <a:ext cx="10152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151467" y="3136053"/>
              <a:ext cx="10152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/>
          <p:cNvGrpSpPr/>
          <p:nvPr/>
        </p:nvGrpSpPr>
        <p:grpSpPr>
          <a:xfrm>
            <a:off x="7484533" y="2078165"/>
            <a:ext cx="1016000" cy="1295400"/>
            <a:chOff x="1151467" y="2099733"/>
            <a:chExt cx="1016000" cy="1295400"/>
          </a:xfrm>
        </p:grpSpPr>
        <p:sp>
          <p:nvSpPr>
            <p:cNvPr id="52" name="矩形 51"/>
            <p:cNvSpPr/>
            <p:nvPr/>
          </p:nvSpPr>
          <p:spPr>
            <a:xfrm>
              <a:off x="1151467" y="2099733"/>
              <a:ext cx="1016000" cy="12954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/>
            <p:cNvCxnSpPr/>
            <p:nvPr/>
          </p:nvCxnSpPr>
          <p:spPr>
            <a:xfrm>
              <a:off x="1151467" y="2358813"/>
              <a:ext cx="10152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151467" y="2617893"/>
              <a:ext cx="10152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51467" y="2876973"/>
              <a:ext cx="10152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1151467" y="3136053"/>
              <a:ext cx="10152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本框 5"/>
          <p:cNvSpPr txBox="1"/>
          <p:nvPr/>
        </p:nvSpPr>
        <p:spPr>
          <a:xfrm>
            <a:off x="1051706" y="3621703"/>
            <a:ext cx="10151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　　）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2668840" y="3621703"/>
            <a:ext cx="10151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　　）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4285974" y="3621703"/>
            <a:ext cx="10151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　　）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5826907" y="3621703"/>
            <a:ext cx="10151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　　）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484536" y="3621703"/>
            <a:ext cx="10151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　　）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1282634" y="3450423"/>
                <a:ext cx="678426" cy="6705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2634" y="3450423"/>
                <a:ext cx="678426" cy="670505"/>
              </a:xfrm>
              <a:prstGeom prst="rect">
                <a:avLst/>
              </a:prstGeom>
              <a:blipFill rotWithShape="1">
                <a:blip r:embed="rId1"/>
                <a:stretch>
                  <a:fillRect l="-84" t="-70" r="27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1" name="文本框 60"/>
              <p:cNvSpPr txBox="1"/>
              <p:nvPr/>
            </p:nvSpPr>
            <p:spPr>
              <a:xfrm>
                <a:off x="2947118" y="3450423"/>
                <a:ext cx="678426" cy="6705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1" name="文本框 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7118" y="3450423"/>
                <a:ext cx="678426" cy="670505"/>
              </a:xfrm>
              <a:prstGeom prst="rect">
                <a:avLst/>
              </a:prstGeom>
              <a:blipFill rotWithShape="1">
                <a:blip r:embed="rId2"/>
                <a:stretch>
                  <a:fillRect l="-12" t="-70" r="48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2" name="文本框 61"/>
              <p:cNvSpPr txBox="1"/>
              <p:nvPr/>
            </p:nvSpPr>
            <p:spPr>
              <a:xfrm>
                <a:off x="4537400" y="3450423"/>
                <a:ext cx="678426" cy="6705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2" name="文本框 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7400" y="3450423"/>
                <a:ext cx="678426" cy="670505"/>
              </a:xfrm>
              <a:prstGeom prst="rect">
                <a:avLst/>
              </a:prstGeom>
              <a:blipFill rotWithShape="1">
                <a:blip r:embed="rId3"/>
                <a:stretch>
                  <a:fillRect l="-48" t="-70" r="84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3" name="文本框 62"/>
              <p:cNvSpPr txBox="1"/>
              <p:nvPr/>
            </p:nvSpPr>
            <p:spPr>
              <a:xfrm>
                <a:off x="6101041" y="3450423"/>
                <a:ext cx="678426" cy="6694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3" name="文本框 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1041" y="3450423"/>
                <a:ext cx="678426" cy="669414"/>
              </a:xfrm>
              <a:prstGeom prst="rect">
                <a:avLst/>
              </a:prstGeom>
              <a:blipFill rotWithShape="1">
                <a:blip r:embed="rId4"/>
                <a:stretch>
                  <a:fillRect l="-88" t="-70" r="31" b="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4" name="文本框 63"/>
              <p:cNvSpPr txBox="1"/>
              <p:nvPr/>
            </p:nvSpPr>
            <p:spPr>
              <a:xfrm>
                <a:off x="7753083" y="3450423"/>
                <a:ext cx="678426" cy="6767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4" name="文本框 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53083" y="3450423"/>
                <a:ext cx="678426" cy="676788"/>
              </a:xfrm>
              <a:prstGeom prst="rect">
                <a:avLst/>
              </a:prstGeom>
              <a:blipFill rotWithShape="1">
                <a:blip r:embed="rId5"/>
                <a:stretch>
                  <a:fillRect l="-54" t="-69" r="91" b="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5" grpId="0" animBg="1"/>
      <p:bldP spid="66" grpId="0" animBg="1"/>
      <p:bldP spid="67" grpId="0" animBg="1"/>
      <p:bldP spid="68" grpId="0" animBg="1"/>
      <p:bldP spid="3" grpId="0" animBg="1"/>
      <p:bldP spid="61" grpId="0" animBg="1"/>
      <p:bldP spid="62" grpId="0" animBg="1"/>
      <p:bldP spid="63" grpId="0" animBg="1"/>
      <p:bldP spid="6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"/>
          <p:cNvSpPr txBox="1"/>
          <p:nvPr/>
        </p:nvSpPr>
        <p:spPr>
          <a:xfrm>
            <a:off x="253181" y="287198"/>
            <a:ext cx="1429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课堂作业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/>
              <p:cNvSpPr txBox="1"/>
              <p:nvPr/>
            </p:nvSpPr>
            <p:spPr>
              <a:xfrm>
                <a:off x="543094" y="998016"/>
                <a:ext cx="477615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2400" b="0" i="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m:t>3</m:t>
                      </m:r>
                      <m:r>
                        <m:rPr>
                          <m:nor/>
                        </m:rPr>
                        <a:rPr lang="en-US" altLang="zh-CN" sz="24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m:t>.</m:t>
                      </m:r>
                      <m:r>
                        <a:rPr lang="zh-CN" altLang="en-US" sz="2400" b="0" i="1" dirty="0" smtClean="0">
                          <a:latin typeface="Cambria Math" panose="02040503050406030204" pitchFamily="18" charset="0"/>
                          <a:ea typeface="黑体" panose="02010609060101010101" pitchFamily="49" charset="-122"/>
                        </a:rPr>
                        <m:t>笑笑带来了一篮苹果，一共</m:t>
                      </m:r>
                      <m:r>
                        <a:rPr lang="en-US" altLang="zh-CN" sz="2400" b="0" i="1" dirty="0" smtClean="0">
                          <a:latin typeface="Cambria Math" panose="02040503050406030204" pitchFamily="18" charset="0"/>
                          <a:ea typeface="黑体" panose="02010609060101010101" pitchFamily="49" charset="-122"/>
                        </a:rPr>
                        <m:t>7</m:t>
                      </m:r>
                      <m:r>
                        <a:rPr lang="zh-CN" altLang="en-US" sz="2400" b="0" i="1" dirty="0" smtClean="0">
                          <a:latin typeface="Cambria Math" panose="02040503050406030204" pitchFamily="18" charset="0"/>
                          <a:ea typeface="黑体" panose="02010609060101010101" pitchFamily="49" charset="-122"/>
                        </a:rPr>
                        <m:t>个。</m:t>
                      </m:r>
                    </m:oMath>
                  </m:oMathPara>
                </a14:m>
                <a:endPara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14" name="文本框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094" y="998016"/>
                <a:ext cx="4776158" cy="461665"/>
              </a:xfrm>
              <a:prstGeom prst="rect">
                <a:avLst/>
              </a:prstGeom>
              <a:blipFill rotWithShape="1">
                <a:blip r:embed="rId1"/>
                <a:stretch>
                  <a:fillRect l="-4" t="-93" r="-1173" b="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4" name="图片 23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5812" y="1945967"/>
            <a:ext cx="2135736" cy="1820391"/>
          </a:xfrm>
          <a:prstGeom prst="rect">
            <a:avLst/>
          </a:prstGeom>
        </p:spPr>
      </p:pic>
      <p:pic>
        <p:nvPicPr>
          <p:cNvPr id="5" name="图片 4" descr="手机屏幕截图&#10;&#10;描述已自动生成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75588" y="1708832"/>
            <a:ext cx="4218039" cy="269601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4129547" y="1945967"/>
                <a:ext cx="3510116" cy="6774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zh-CN" altLang="en-US" sz="2000" dirty="0" smtClean="0">
                          <a:latin typeface="Cambria Math" panose="02040503050406030204" pitchFamily="18" charset="0"/>
                        </a:rPr>
                        <m:t>红苹果占全部苹果的</m:t>
                      </m:r>
                      <m:f>
                        <m:fPr>
                          <m:ctrlPr>
                            <a:rPr lang="en-US" altLang="zh-CN" sz="20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zh-CN" altLang="en-US" sz="2000" b="0" i="1" smtClean="0">
                              <a:latin typeface="Cambria Math" panose="02040503050406030204" pitchFamily="18" charset="0"/>
                            </a:rPr>
                            <m:t>    </m:t>
                          </m:r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  <m:r>
                        <a:rPr lang="zh-CN" altLang="en-US" sz="2000" b="0" i="1" smtClean="0">
                          <a:latin typeface="Cambria Math" panose="02040503050406030204" pitchFamily="18" charset="0"/>
                        </a:rPr>
                        <m:t>。</m:t>
                      </m:r>
                    </m:oMath>
                  </m:oMathPara>
                </a14:m>
                <a:endParaRPr lang="zh-CN" altLang="en-US" sz="2000" dirty="0"/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9547" y="1945967"/>
                <a:ext cx="3510116" cy="677430"/>
              </a:xfrm>
              <a:prstGeom prst="rect">
                <a:avLst/>
              </a:prstGeom>
              <a:blipFill rotWithShape="1">
                <a:blip r:embed="rId4"/>
                <a:stretch>
                  <a:fillRect l="-4" t="-48" r="17" b="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文本框 27"/>
              <p:cNvSpPr txBox="1"/>
              <p:nvPr/>
            </p:nvSpPr>
            <p:spPr>
              <a:xfrm>
                <a:off x="4129547" y="2623397"/>
                <a:ext cx="3510116" cy="6774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2000" b="0" i="1" dirty="0" smtClean="0">
                          <a:latin typeface="Cambria Math" panose="02040503050406030204" pitchFamily="18" charset="0"/>
                        </a:rPr>
                        <m:t>绿</m:t>
                      </m:r>
                      <m:r>
                        <m:rPr>
                          <m:nor/>
                        </m:rPr>
                        <a:rPr lang="zh-CN" altLang="en-US" sz="2000" dirty="0" smtClean="0">
                          <a:latin typeface="Cambria Math" panose="02040503050406030204" pitchFamily="18" charset="0"/>
                        </a:rPr>
                        <m:t>苹果占全部苹果的</m:t>
                      </m:r>
                      <m:f>
                        <m:fPr>
                          <m:ctrlPr>
                            <a:rPr lang="en-US" altLang="zh-CN" sz="20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zh-CN" altLang="en-US" sz="2000" b="0" i="1" smtClean="0">
                              <a:latin typeface="Cambria Math" panose="02040503050406030204" pitchFamily="18" charset="0"/>
                            </a:rPr>
                            <m:t>    </m:t>
                          </m:r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  <m:r>
                        <a:rPr lang="zh-CN" altLang="en-US" sz="2000" b="0" i="1" smtClean="0">
                          <a:latin typeface="Cambria Math" panose="02040503050406030204" pitchFamily="18" charset="0"/>
                        </a:rPr>
                        <m:t>。</m:t>
                      </m:r>
                    </m:oMath>
                  </m:oMathPara>
                </a14:m>
                <a:endParaRPr lang="zh-CN" altLang="en-US" sz="2000" dirty="0"/>
              </a:p>
            </p:txBody>
          </p:sp>
        </mc:Choice>
        <mc:Fallback>
          <p:sp>
            <p:nvSpPr>
              <p:cNvPr id="28" name="文本框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9547" y="2623397"/>
                <a:ext cx="3510116" cy="677430"/>
              </a:xfrm>
              <a:prstGeom prst="rect">
                <a:avLst/>
              </a:prstGeom>
              <a:blipFill rotWithShape="1">
                <a:blip r:embed="rId5"/>
                <a:stretch>
                  <a:fillRect l="-4" t="-31" r="17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文本框 28"/>
              <p:cNvSpPr txBox="1"/>
              <p:nvPr/>
            </p:nvSpPr>
            <p:spPr>
              <a:xfrm>
                <a:off x="5024285" y="3418378"/>
                <a:ext cx="1573161" cy="6774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zh-CN" altLang="en-US" sz="2000" b="0" i="1" smtClean="0">
                              <a:latin typeface="Cambria Math" panose="02040503050406030204" pitchFamily="18" charset="0"/>
                            </a:rPr>
                            <m:t>     </m:t>
                          </m:r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  <m:r>
                        <a:rPr lang="en-US" altLang="zh-CN" sz="20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&gt;</m:t>
                      </m:r>
                      <m:f>
                        <m:fPr>
                          <m:ctrlPr>
                            <a:rPr lang="en-US" altLang="zh-CN" sz="2000" i="1" smtClean="0">
                              <a:latin typeface="Cambria Math" panose="02040503050406030204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a:rPr lang="zh-CN" alt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    </m:t>
                          </m:r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zh-CN" altLang="en-US" sz="2000" dirty="0"/>
              </a:p>
            </p:txBody>
          </p:sp>
        </mc:Choice>
        <mc:Fallback>
          <p:sp>
            <p:nvSpPr>
              <p:cNvPr id="29" name="文本框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4285" y="3418378"/>
                <a:ext cx="1573161" cy="677430"/>
              </a:xfrm>
              <a:prstGeom prst="rect">
                <a:avLst/>
              </a:prstGeom>
              <a:blipFill rotWithShape="1">
                <a:blip r:embed="rId6"/>
                <a:stretch>
                  <a:fillRect l="-10" t="-26" r="27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/>
              <p:cNvSpPr txBox="1"/>
              <p:nvPr/>
            </p:nvSpPr>
            <p:spPr>
              <a:xfrm>
                <a:off x="6646609" y="1956619"/>
                <a:ext cx="51127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46609" y="1956619"/>
                <a:ext cx="511277" cy="400110"/>
              </a:xfrm>
              <a:prstGeom prst="rect">
                <a:avLst/>
              </a:prstGeom>
              <a:blipFill rotWithShape="1">
                <a:blip r:embed="rId7"/>
                <a:stretch>
                  <a:fillRect l="-13" t="-46" r="32" b="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4" name="文本框 33"/>
              <p:cNvSpPr txBox="1"/>
              <p:nvPr/>
            </p:nvSpPr>
            <p:spPr>
              <a:xfrm>
                <a:off x="6646609" y="2635045"/>
                <a:ext cx="51127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4</m:t>
                      </m:r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4" name="文本框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46609" y="2635045"/>
                <a:ext cx="511277" cy="400110"/>
              </a:xfrm>
              <a:prstGeom prst="rect">
                <a:avLst/>
              </a:prstGeom>
              <a:blipFill rotWithShape="1">
                <a:blip r:embed="rId8"/>
                <a:stretch>
                  <a:fillRect l="-13" t="-107" r="32" b="1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5" name="文本框 34"/>
              <p:cNvSpPr txBox="1"/>
              <p:nvPr/>
            </p:nvSpPr>
            <p:spPr>
              <a:xfrm>
                <a:off x="5142274" y="3433025"/>
                <a:ext cx="51127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4</m:t>
                      </m:r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5" name="文本框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2274" y="3433025"/>
                <a:ext cx="511277" cy="400110"/>
              </a:xfrm>
              <a:prstGeom prst="rect">
                <a:avLst/>
              </a:prstGeom>
              <a:blipFill rotWithShape="1">
                <a:blip r:embed="rId8"/>
                <a:stretch>
                  <a:fillRect l="-9" t="-54" r="29" b="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6" name="文本框 35"/>
              <p:cNvSpPr txBox="1"/>
              <p:nvPr/>
            </p:nvSpPr>
            <p:spPr>
              <a:xfrm>
                <a:off x="5978015" y="3431458"/>
                <a:ext cx="51127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6" name="文本框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8015" y="3431458"/>
                <a:ext cx="511277" cy="400110"/>
              </a:xfrm>
              <a:prstGeom prst="rect">
                <a:avLst/>
              </a:prstGeom>
              <a:blipFill rotWithShape="1">
                <a:blip r:embed="rId7"/>
                <a:stretch>
                  <a:fillRect l="-24" t="-138" r="44" b="1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4" grpId="0" animBg="1"/>
      <p:bldP spid="35" grpId="0" animBg="1"/>
      <p:bldP spid="3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"/>
          <p:cNvSpPr txBox="1"/>
          <p:nvPr/>
        </p:nvSpPr>
        <p:spPr>
          <a:xfrm>
            <a:off x="253181" y="287198"/>
            <a:ext cx="1429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课堂作业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/>
              <p:cNvSpPr txBox="1"/>
              <p:nvPr/>
            </p:nvSpPr>
            <p:spPr>
              <a:xfrm>
                <a:off x="543093" y="998016"/>
                <a:ext cx="588720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dirty="0" smtClean="0">
                          <a:latin typeface="Cambria Math" panose="02040503050406030204" pitchFamily="18" charset="0"/>
                          <a:ea typeface="黑体" panose="02010609060101010101" pitchFamily="49" charset="-122"/>
                        </a:rPr>
                        <m:t>4</m:t>
                      </m:r>
                      <m:r>
                        <m:rPr>
                          <m:nor/>
                        </m:rPr>
                        <a:rPr lang="en-US" altLang="zh-CN" sz="24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m:t>.</m:t>
                      </m:r>
                      <m:r>
                        <a:rPr lang="zh-CN" altLang="en-US" sz="2400" b="0" i="1" dirty="0" smtClean="0">
                          <a:latin typeface="Cambria Math" panose="02040503050406030204" pitchFamily="18" charset="0"/>
                          <a:ea typeface="黑体" panose="02010609060101010101" pitchFamily="49" charset="-122"/>
                        </a:rPr>
                        <m:t>写出合适的</m:t>
                      </m:r>
                      <m:r>
                        <a:rPr lang="zh-CN" altLang="en-US" sz="2400" i="1" dirty="0">
                          <a:latin typeface="Cambria Math" panose="02040503050406030204" pitchFamily="18" charset="0"/>
                          <a:ea typeface="黑体" panose="02010609060101010101" pitchFamily="49" charset="-122"/>
                        </a:rPr>
                        <m:t>分数</m:t>
                      </m:r>
                      <m:r>
                        <a:rPr lang="zh-CN" altLang="en-US" sz="2400" b="0" i="1" dirty="0" smtClean="0">
                          <a:latin typeface="Cambria Math" panose="02040503050406030204" pitchFamily="18" charset="0"/>
                          <a:ea typeface="黑体" panose="02010609060101010101" pitchFamily="49" charset="-122"/>
                        </a:rPr>
                        <m:t>并</m:t>
                      </m:r>
                      <m:r>
                        <a:rPr lang="zh-CN" altLang="en-US" sz="2400" i="1" dirty="0">
                          <a:latin typeface="Cambria Math" panose="02040503050406030204" pitchFamily="18" charset="0"/>
                          <a:ea typeface="黑体" panose="02010609060101010101" pitchFamily="49" charset="-122"/>
                        </a:rPr>
                        <m:t>比较</m:t>
                      </m:r>
                      <m:r>
                        <a:rPr lang="zh-CN" altLang="en-US" sz="2400" b="0" i="1" dirty="0" smtClean="0">
                          <a:latin typeface="Cambria Math" panose="02040503050406030204" pitchFamily="18" charset="0"/>
                          <a:ea typeface="黑体" panose="02010609060101010101" pitchFamily="49" charset="-122"/>
                        </a:rPr>
                        <m:t>每组</m:t>
                      </m:r>
                      <m:r>
                        <a:rPr lang="zh-CN" altLang="en-US" sz="2400" i="1" dirty="0">
                          <a:latin typeface="Cambria Math" panose="02040503050406030204" pitchFamily="18" charset="0"/>
                          <a:ea typeface="黑体" panose="02010609060101010101" pitchFamily="49" charset="-122"/>
                        </a:rPr>
                        <m:t>分数</m:t>
                      </m:r>
                      <m:r>
                        <a:rPr lang="zh-CN" altLang="en-US" sz="2400" b="0" i="1" dirty="0" smtClean="0">
                          <a:latin typeface="Cambria Math" panose="02040503050406030204" pitchFamily="18" charset="0"/>
                          <a:ea typeface="黑体" panose="02010609060101010101" pitchFamily="49" charset="-122"/>
                        </a:rPr>
                        <m:t>的大小。</m:t>
                      </m:r>
                    </m:oMath>
                  </m:oMathPara>
                </a14:m>
                <a:endPara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14" name="文本框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093" y="998016"/>
                <a:ext cx="5887203" cy="461665"/>
              </a:xfrm>
              <a:prstGeom prst="rect">
                <a:avLst/>
              </a:prstGeom>
              <a:blipFill rotWithShape="1">
                <a:blip r:embed="rId1"/>
                <a:stretch>
                  <a:fillRect l="-3" t="-93" r="-200" b="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543093" y="1778614"/>
          <a:ext cx="6096000" cy="27324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1299138"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2463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涂色部分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086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没有涂色部分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4" name="表格 5"/>
          <p:cNvGraphicFramePr>
            <a:graphicFrameLocks noGrp="1"/>
          </p:cNvGraphicFramePr>
          <p:nvPr/>
        </p:nvGraphicFramePr>
        <p:xfrm>
          <a:off x="3128979" y="1994289"/>
          <a:ext cx="924231" cy="92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077"/>
                <a:gridCol w="308077"/>
                <a:gridCol w="308077"/>
              </a:tblGrid>
              <a:tr h="308400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DBE8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DBE8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DBE8"/>
                    </a:solidFill>
                  </a:tcPr>
                </a:tc>
              </a:tr>
              <a:tr h="308400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DBE8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DBE8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840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41" name="组合 40"/>
          <p:cNvGrpSpPr/>
          <p:nvPr/>
        </p:nvGrpSpPr>
        <p:grpSpPr>
          <a:xfrm>
            <a:off x="4426832" y="1962672"/>
            <a:ext cx="889820" cy="956818"/>
            <a:chOff x="4999703" y="1972503"/>
            <a:chExt cx="889820" cy="956818"/>
          </a:xfrm>
        </p:grpSpPr>
        <p:sp>
          <p:nvSpPr>
            <p:cNvPr id="9" name="等腰三角形 8"/>
            <p:cNvSpPr/>
            <p:nvPr/>
          </p:nvSpPr>
          <p:spPr>
            <a:xfrm>
              <a:off x="5014451" y="2004121"/>
              <a:ext cx="285136" cy="925200"/>
            </a:xfrm>
            <a:prstGeom prst="triangle">
              <a:avLst>
                <a:gd name="adj" fmla="val 0"/>
              </a:avLst>
            </a:prstGeom>
            <a:solidFill>
              <a:srgbClr val="A7DBE8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>
              <a:off x="5309419" y="2004121"/>
              <a:ext cx="285136" cy="925200"/>
            </a:xfrm>
            <a:prstGeom prst="triangle">
              <a:avLst>
                <a:gd name="adj" fmla="val 0"/>
              </a:avLst>
            </a:prstGeom>
            <a:solidFill>
              <a:srgbClr val="A7DBE8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>
              <a:off x="5604387" y="2004121"/>
              <a:ext cx="285136" cy="925200"/>
            </a:xfrm>
            <a:prstGeom prst="triangle">
              <a:avLst>
                <a:gd name="adj" fmla="val 0"/>
              </a:avLst>
            </a:prstGeom>
            <a:solidFill>
              <a:srgbClr val="A7DBE8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4999703" y="1972503"/>
              <a:ext cx="604684" cy="817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立方体 20"/>
          <p:cNvSpPr/>
          <p:nvPr/>
        </p:nvSpPr>
        <p:spPr>
          <a:xfrm>
            <a:off x="5557545" y="1956620"/>
            <a:ext cx="206477" cy="209920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立方体 24"/>
          <p:cNvSpPr/>
          <p:nvPr/>
        </p:nvSpPr>
        <p:spPr>
          <a:xfrm>
            <a:off x="5891841" y="1956620"/>
            <a:ext cx="206477" cy="209920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立方体 25"/>
          <p:cNvSpPr/>
          <p:nvPr/>
        </p:nvSpPr>
        <p:spPr>
          <a:xfrm>
            <a:off x="5557545" y="2235528"/>
            <a:ext cx="206477" cy="209920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立方体 26"/>
          <p:cNvSpPr/>
          <p:nvPr/>
        </p:nvSpPr>
        <p:spPr>
          <a:xfrm>
            <a:off x="5891841" y="2235528"/>
            <a:ext cx="206477" cy="209920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立方体 29"/>
          <p:cNvSpPr/>
          <p:nvPr/>
        </p:nvSpPr>
        <p:spPr>
          <a:xfrm>
            <a:off x="5557545" y="2514435"/>
            <a:ext cx="206477" cy="209920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立方体 30"/>
          <p:cNvSpPr/>
          <p:nvPr/>
        </p:nvSpPr>
        <p:spPr>
          <a:xfrm>
            <a:off x="5891841" y="2514435"/>
            <a:ext cx="206477" cy="209920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立方体 31"/>
          <p:cNvSpPr/>
          <p:nvPr/>
        </p:nvSpPr>
        <p:spPr>
          <a:xfrm>
            <a:off x="5557545" y="2793345"/>
            <a:ext cx="206477" cy="209920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立方体 32"/>
          <p:cNvSpPr/>
          <p:nvPr/>
        </p:nvSpPr>
        <p:spPr>
          <a:xfrm>
            <a:off x="5891841" y="2793345"/>
            <a:ext cx="206477" cy="209920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立方体 33"/>
          <p:cNvSpPr/>
          <p:nvPr/>
        </p:nvSpPr>
        <p:spPr>
          <a:xfrm>
            <a:off x="6226137" y="1956620"/>
            <a:ext cx="206477" cy="209920"/>
          </a:xfrm>
          <a:prstGeom prst="cub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立方体 34"/>
          <p:cNvSpPr/>
          <p:nvPr/>
        </p:nvSpPr>
        <p:spPr>
          <a:xfrm>
            <a:off x="6226137" y="2235528"/>
            <a:ext cx="206477" cy="209920"/>
          </a:xfrm>
          <a:prstGeom prst="cub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 rot="5400000">
            <a:off x="1845087" y="1929900"/>
            <a:ext cx="1041192" cy="103109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2" name="文本框 41"/>
              <p:cNvSpPr txBox="1"/>
              <p:nvPr/>
            </p:nvSpPr>
            <p:spPr>
              <a:xfrm>
                <a:off x="2100211" y="3112281"/>
                <a:ext cx="530944" cy="6705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2" name="文本框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0211" y="3112281"/>
                <a:ext cx="530944" cy="670568"/>
              </a:xfrm>
              <a:prstGeom prst="rect">
                <a:avLst/>
              </a:prstGeom>
              <a:blipFill rotWithShape="1">
                <a:blip r:embed="rId3"/>
                <a:stretch>
                  <a:fillRect l="-50" t="-22" r="66" b="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3" name="文本框 42"/>
              <p:cNvSpPr txBox="1"/>
              <p:nvPr/>
            </p:nvSpPr>
            <p:spPr>
              <a:xfrm>
                <a:off x="2100211" y="3841747"/>
                <a:ext cx="530944" cy="6694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3" name="文本框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0211" y="3841747"/>
                <a:ext cx="530944" cy="669479"/>
              </a:xfrm>
              <a:prstGeom prst="rect">
                <a:avLst/>
              </a:prstGeom>
              <a:blipFill rotWithShape="1">
                <a:blip r:embed="rId4"/>
                <a:stretch>
                  <a:fillRect l="-50" t="-94" r="66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4" name="文本框 43"/>
              <p:cNvSpPr txBox="1"/>
              <p:nvPr/>
            </p:nvSpPr>
            <p:spPr>
              <a:xfrm>
                <a:off x="3325620" y="3153215"/>
                <a:ext cx="530944" cy="676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4" name="文本框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5620" y="3153215"/>
                <a:ext cx="530944" cy="676852"/>
              </a:xfrm>
              <a:prstGeom prst="rect">
                <a:avLst/>
              </a:prstGeom>
              <a:blipFill rotWithShape="1">
                <a:blip r:embed="rId5"/>
                <a:stretch>
                  <a:fillRect l="-24" t="-65" r="39" b="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5" name="文本框 44"/>
              <p:cNvSpPr txBox="1"/>
              <p:nvPr/>
            </p:nvSpPr>
            <p:spPr>
              <a:xfrm>
                <a:off x="3325620" y="3848277"/>
                <a:ext cx="530944" cy="6694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5" name="文本框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5620" y="3848277"/>
                <a:ext cx="530944" cy="669479"/>
              </a:xfrm>
              <a:prstGeom prst="rect">
                <a:avLst/>
              </a:prstGeom>
              <a:blipFill rotWithShape="1">
                <a:blip r:embed="rId6"/>
                <a:stretch>
                  <a:fillRect l="-24" t="-26" r="39" b="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6" name="文本框 45"/>
              <p:cNvSpPr txBox="1"/>
              <p:nvPr/>
            </p:nvSpPr>
            <p:spPr>
              <a:xfrm>
                <a:off x="4613644" y="3153225"/>
                <a:ext cx="530944" cy="6705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6" name="文本框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644" y="3153225"/>
                <a:ext cx="530944" cy="670505"/>
              </a:xfrm>
              <a:prstGeom prst="rect">
                <a:avLst/>
              </a:prstGeom>
              <a:blipFill rotWithShape="1">
                <a:blip r:embed="rId7"/>
                <a:stretch>
                  <a:fillRect l="-69" t="-67" r="85" b="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7" name="文本框 46"/>
              <p:cNvSpPr txBox="1"/>
              <p:nvPr/>
            </p:nvSpPr>
            <p:spPr>
              <a:xfrm>
                <a:off x="4613644" y="3819491"/>
                <a:ext cx="530944" cy="6705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7" name="文本框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644" y="3819491"/>
                <a:ext cx="530944" cy="670505"/>
              </a:xfrm>
              <a:prstGeom prst="rect">
                <a:avLst/>
              </a:prstGeom>
              <a:blipFill rotWithShape="1">
                <a:blip r:embed="rId8"/>
                <a:stretch>
                  <a:fillRect l="-69" t="-90" r="85" b="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8" name="文本框 47"/>
              <p:cNvSpPr txBox="1"/>
              <p:nvPr/>
            </p:nvSpPr>
            <p:spPr>
              <a:xfrm>
                <a:off x="5705026" y="3153214"/>
                <a:ext cx="530944" cy="6705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8" name="文本框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05026" y="3153214"/>
                <a:ext cx="530944" cy="670568"/>
              </a:xfrm>
              <a:prstGeom prst="rect">
                <a:avLst/>
              </a:prstGeom>
              <a:blipFill rotWithShape="1">
                <a:blip r:embed="rId9"/>
                <a:stretch>
                  <a:fillRect l="-35" t="-65" r="51" b="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9" name="文本框 48"/>
              <p:cNvSpPr txBox="1"/>
              <p:nvPr/>
            </p:nvSpPr>
            <p:spPr>
              <a:xfrm>
                <a:off x="5729605" y="3819491"/>
                <a:ext cx="530944" cy="6705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9" name="文本框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9605" y="3819491"/>
                <a:ext cx="530944" cy="670568"/>
              </a:xfrm>
              <a:prstGeom prst="rect">
                <a:avLst/>
              </a:prstGeom>
              <a:blipFill rotWithShape="1">
                <a:blip r:embed="rId10"/>
                <a:stretch>
                  <a:fillRect t="-90" r="16" b="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0" name="文本框 49"/>
              <p:cNvSpPr txBox="1"/>
              <p:nvPr/>
            </p:nvSpPr>
            <p:spPr>
              <a:xfrm>
                <a:off x="7024852" y="1609088"/>
                <a:ext cx="1380772" cy="6705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en-US" altLang="zh-CN" sz="20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&lt;</m:t>
                      </m:r>
                      <m:f>
                        <m:fPr>
                          <m:ctrlPr>
                            <a:rPr lang="en-US" altLang="zh-CN" sz="20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0" name="文本框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4852" y="1609088"/>
                <a:ext cx="1380772" cy="670568"/>
              </a:xfrm>
              <a:prstGeom prst="rect">
                <a:avLst/>
              </a:prstGeom>
              <a:blipFill rotWithShape="1">
                <a:blip r:embed="rId11"/>
                <a:stretch>
                  <a:fillRect l="-35" t="-94" r="9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1" name="文本框 50"/>
              <p:cNvSpPr txBox="1"/>
              <p:nvPr/>
            </p:nvSpPr>
            <p:spPr>
              <a:xfrm>
                <a:off x="7053985" y="2417219"/>
                <a:ext cx="1380772" cy="676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  <m:r>
                        <a:rPr lang="en-US" altLang="zh-CN" sz="20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&gt;</m:t>
                      </m:r>
                      <m:f>
                        <m:fPr>
                          <m:ctrlPr>
                            <a:rPr lang="en-US" altLang="zh-CN" sz="20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1" name="文本框 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53985" y="2417219"/>
                <a:ext cx="1380772" cy="676852"/>
              </a:xfrm>
              <a:prstGeom prst="rect">
                <a:avLst/>
              </a:prstGeom>
              <a:blipFill rotWithShape="1">
                <a:blip r:embed="rId12"/>
                <a:stretch>
                  <a:fillRect l="-29" t="-60" r="4" b="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2" name="文本框 51"/>
              <p:cNvSpPr txBox="1"/>
              <p:nvPr/>
            </p:nvSpPr>
            <p:spPr>
              <a:xfrm>
                <a:off x="7069757" y="3124428"/>
                <a:ext cx="1380772" cy="6705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US" altLang="zh-CN" sz="20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&gt;</m:t>
                      </m:r>
                      <m:f>
                        <m:fPr>
                          <m:ctrlPr>
                            <a:rPr lang="en-US" altLang="zh-CN" sz="20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2" name="文本框 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69757" y="3124428"/>
                <a:ext cx="1380772" cy="670505"/>
              </a:xfrm>
              <a:prstGeom prst="rect">
                <a:avLst/>
              </a:prstGeom>
              <a:blipFill rotWithShape="1">
                <a:blip r:embed="rId13"/>
                <a:stretch>
                  <a:fillRect l="-22" t="-34" r="42" b="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3" name="文本框 52"/>
              <p:cNvSpPr txBox="1"/>
              <p:nvPr/>
            </p:nvSpPr>
            <p:spPr>
              <a:xfrm>
                <a:off x="7069757" y="3841746"/>
                <a:ext cx="1380772" cy="6705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en-US" altLang="zh-CN" sz="20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&gt;</m:t>
                      </m:r>
                      <m:f>
                        <m:fPr>
                          <m:ctrlPr>
                            <a:rPr lang="en-US" altLang="zh-CN" sz="20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3" name="文本框 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69757" y="3841746"/>
                <a:ext cx="1380772" cy="670568"/>
              </a:xfrm>
              <a:prstGeom prst="rect">
                <a:avLst/>
              </a:prstGeom>
              <a:blipFill rotWithShape="1">
                <a:blip r:embed="rId14"/>
                <a:stretch>
                  <a:fillRect l="-22" t="-94" r="42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"/>
          <p:cNvSpPr txBox="1"/>
          <p:nvPr/>
        </p:nvSpPr>
        <p:spPr>
          <a:xfrm>
            <a:off x="253181" y="287198"/>
            <a:ext cx="1429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课堂作业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/>
              <p:cNvSpPr txBox="1"/>
              <p:nvPr/>
            </p:nvSpPr>
            <p:spPr>
              <a:xfrm>
                <a:off x="543093" y="998016"/>
                <a:ext cx="3773930" cy="5231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400" i="1" dirty="0" smtClean="0">
                        <a:latin typeface="Cambria Math" panose="02040503050406030204" pitchFamily="18" charset="0"/>
                        <a:ea typeface="黑体" panose="02010609060101010101" pitchFamily="49" charset="-122"/>
                      </a:rPr>
                      <m:t>5</m:t>
                    </m:r>
                    <m:r>
                      <m:rPr>
                        <m:nor/>
                      </m:rPr>
                      <a:rPr lang="en-US" altLang="zh-CN" sz="2400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m:t>.</m:t>
                    </m:r>
                    <m:r>
                      <a:rPr lang="zh-CN" altLang="en-US" sz="2400" b="0" i="1" dirty="0" smtClean="0">
                        <a:latin typeface="Cambria Math" panose="02040503050406030204" pitchFamily="18" charset="0"/>
                        <a:ea typeface="黑体" panose="02010609060101010101" pitchFamily="49" charset="-122"/>
                      </a:rPr>
                      <m:t>在　里填上</m:t>
                    </m:r>
                    <m:r>
                      <a:rPr lang="zh-CN" altLang="en-US" sz="2400" b="0" i="1" dirty="0" smtClean="0">
                        <a:latin typeface="Cambria Math" panose="02040503050406030204" pitchFamily="18" charset="0"/>
                        <a:ea typeface="黑体" panose="02010609060101010101" pitchFamily="49" charset="-122"/>
                      </a:rPr>
                      <m:t>“</m:t>
                    </m:r>
                  </m:oMath>
                </a14:m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＞</a:t>
                </a:r>
                <a14:m>
                  <m:oMath xmlns:m="http://schemas.openxmlformats.org/officeDocument/2006/math">
                    <m:r>
                      <a:rPr lang="zh-CN" altLang="en-US" sz="2400" b="0" i="1" dirty="0" smtClean="0">
                        <a:latin typeface="Cambria Math" panose="02040503050406030204" pitchFamily="18" charset="0"/>
                        <a:ea typeface="黑体" panose="02010609060101010101" pitchFamily="49" charset="-122"/>
                      </a:rPr>
                      <m:t>”</m:t>
                    </m:r>
                    <m:r>
                      <a:rPr lang="zh-CN" altLang="en-US" sz="2400" b="0" i="1" dirty="0" smtClean="0">
                        <a:latin typeface="Cambria Math" panose="02040503050406030204" pitchFamily="18" charset="0"/>
                        <a:ea typeface="黑体" panose="02010609060101010101" pitchFamily="49" charset="-122"/>
                      </a:rPr>
                      <m:t>或</m:t>
                    </m:r>
                    <m:r>
                      <a:rPr lang="zh-CN" altLang="en-US" sz="2400" b="0" i="1" dirty="0" smtClean="0">
                        <a:latin typeface="Cambria Math" panose="02040503050406030204" pitchFamily="18" charset="0"/>
                        <a:ea typeface="黑体" panose="02010609060101010101" pitchFamily="49" charset="-122"/>
                      </a:rPr>
                      <m:t>“</m:t>
                    </m:r>
                    <m:r>
                      <a:rPr lang="zh-CN" altLang="en-US" sz="2400" b="0" i="1" dirty="0" smtClean="0">
                        <a:latin typeface="Cambria Math" panose="02040503050406030204" pitchFamily="18" charset="0"/>
                        <a:ea typeface="黑体" panose="02010609060101010101" pitchFamily="49" charset="-122"/>
                      </a:rPr>
                      <m:t>＜</m:t>
                    </m:r>
                    <m:r>
                      <a:rPr lang="zh-CN" altLang="en-US" sz="2400" b="0" i="1" dirty="0" smtClean="0">
                        <a:latin typeface="Cambria Math" panose="02040503050406030204" pitchFamily="18" charset="0"/>
                        <a:ea typeface="黑体" panose="02010609060101010101" pitchFamily="49" charset="-122"/>
                      </a:rPr>
                      <m:t>”</m:t>
                    </m:r>
                    <m:r>
                      <a:rPr lang="zh-CN" altLang="en-US" sz="2400" b="0" i="1" dirty="0" smtClean="0">
                        <a:latin typeface="Cambria Math" panose="02040503050406030204" pitchFamily="18" charset="0"/>
                        <a:ea typeface="黑体" panose="02010609060101010101" pitchFamily="49" charset="-122"/>
                      </a:rPr>
                      <m:t>。</m:t>
                    </m:r>
                  </m:oMath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4" name="文本框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093" y="998016"/>
                <a:ext cx="3773930" cy="523157"/>
              </a:xfrm>
              <a:prstGeom prst="rect">
                <a:avLst/>
              </a:prstGeom>
              <a:blipFill rotWithShape="1">
                <a:blip r:embed="rId1"/>
                <a:stretch>
                  <a:fillRect l="-4" t="-82" r="8" b="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椭圆 2"/>
          <p:cNvSpPr/>
          <p:nvPr/>
        </p:nvSpPr>
        <p:spPr>
          <a:xfrm>
            <a:off x="1248510" y="1116623"/>
            <a:ext cx="316523" cy="34290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406771" y="1770325"/>
            <a:ext cx="1288761" cy="676852"/>
            <a:chOff x="1406769" y="1770325"/>
            <a:chExt cx="1288761" cy="676852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2" name="文本框 41"/>
                <p:cNvSpPr txBox="1"/>
                <p:nvPr/>
              </p:nvSpPr>
              <p:spPr>
                <a:xfrm>
                  <a:off x="1406769" y="1770325"/>
                  <a:ext cx="530944" cy="67056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000" i="1" smtClean="0">
                                <a:solidFill>
                                  <a:schemeClr val="tx1"/>
                                </a:solidFill>
                                <a:latin typeface="Cambria Math" panose="02040503050406030204"/>
                              </a:rPr>
                            </m:ctrlPr>
                          </m:fPr>
                          <m:num>
                            <m:r>
                              <a:rPr lang="en-US" altLang="zh-CN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6</m:t>
                            </m:r>
                          </m:den>
                        </m:f>
                      </m:oMath>
                    </m:oMathPara>
                  </a14:m>
                  <a:endParaRPr lang="zh-CN" altLang="en-US" sz="2000" dirty="0">
                    <a:solidFill>
                      <a:schemeClr val="tx1"/>
                    </a:solidFill>
                  </a:endParaRPr>
                </a:p>
              </p:txBody>
            </p:sp>
          </mc:Choice>
          <mc:Fallback>
            <p:sp>
              <p:nvSpPr>
                <p:cNvPr id="42" name="文本框 4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06769" y="1770325"/>
                  <a:ext cx="530944" cy="670568"/>
                </a:xfrm>
                <a:prstGeom prst="rect">
                  <a:avLst/>
                </a:prstGeom>
                <a:blipFill rotWithShape="1">
                  <a:blip r:embed="rId2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6" name="文本框 35"/>
                <p:cNvSpPr txBox="1"/>
                <p:nvPr/>
              </p:nvSpPr>
              <p:spPr>
                <a:xfrm>
                  <a:off x="2164586" y="1770325"/>
                  <a:ext cx="530944" cy="67685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000" i="1" smtClean="0">
                                <a:solidFill>
                                  <a:schemeClr val="tx1"/>
                                </a:solidFill>
                                <a:latin typeface="Cambria Math" panose="02040503050406030204"/>
                              </a:rPr>
                            </m:ctrlPr>
                          </m:fPr>
                          <m:num>
                            <m:r>
                              <a:rPr lang="en-US" altLang="zh-CN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6</m:t>
                            </m:r>
                          </m:den>
                        </m:f>
                      </m:oMath>
                    </m:oMathPara>
                  </a14:m>
                  <a:endParaRPr lang="zh-CN" altLang="en-US" sz="2000" dirty="0">
                    <a:solidFill>
                      <a:schemeClr val="tx1"/>
                    </a:solidFill>
                  </a:endParaRPr>
                </a:p>
              </p:txBody>
            </p:sp>
          </mc:Choice>
          <mc:Fallback>
            <p:sp>
              <p:nvSpPr>
                <p:cNvPr id="36" name="文本框 3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64586" y="1770325"/>
                  <a:ext cx="530944" cy="676852"/>
                </a:xfrm>
                <a:prstGeom prst="rect">
                  <a:avLst/>
                </a:prstGeom>
                <a:blipFill rotWithShape="1">
                  <a:blip r:embed="rId3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7" name="椭圆 36"/>
            <p:cNvSpPr/>
            <p:nvPr/>
          </p:nvSpPr>
          <p:spPr>
            <a:xfrm>
              <a:off x="1892888" y="1946406"/>
              <a:ext cx="316523" cy="34290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165232" y="1770325"/>
            <a:ext cx="1288761" cy="670568"/>
            <a:chOff x="1406769" y="1770325"/>
            <a:chExt cx="1288761" cy="670568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9" name="文本框 38"/>
                <p:cNvSpPr txBox="1"/>
                <p:nvPr/>
              </p:nvSpPr>
              <p:spPr>
                <a:xfrm>
                  <a:off x="1406769" y="1770325"/>
                  <a:ext cx="530944" cy="66858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000" i="1" smtClean="0">
                                <a:solidFill>
                                  <a:schemeClr val="tx1"/>
                                </a:solidFill>
                                <a:latin typeface="Cambria Math" panose="02040503050406030204"/>
                              </a:rPr>
                            </m:ctrlPr>
                          </m:fPr>
                          <m:num>
                            <m:r>
                              <a:rPr lang="en-US" altLang="zh-CN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altLang="zh-CN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9</m:t>
                            </m:r>
                          </m:den>
                        </m:f>
                      </m:oMath>
                    </m:oMathPara>
                  </a14:m>
                  <a:endParaRPr lang="zh-CN" altLang="en-US" sz="2000" dirty="0">
                    <a:solidFill>
                      <a:schemeClr val="tx1"/>
                    </a:solidFill>
                  </a:endParaRPr>
                </a:p>
              </p:txBody>
            </p:sp>
          </mc:Choice>
          <mc:Fallback>
            <p:sp>
              <p:nvSpPr>
                <p:cNvPr id="39" name="文本框 3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06769" y="1770325"/>
                  <a:ext cx="530944" cy="668581"/>
                </a:xfrm>
                <a:prstGeom prst="rect">
                  <a:avLst/>
                </a:prstGeom>
                <a:blipFill rotWithShape="1">
                  <a:blip r:embed="rId4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54" name="文本框 53"/>
                <p:cNvSpPr txBox="1"/>
                <p:nvPr/>
              </p:nvSpPr>
              <p:spPr>
                <a:xfrm>
                  <a:off x="2164586" y="1770325"/>
                  <a:ext cx="530944" cy="67056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000" i="1" smtClean="0">
                                <a:solidFill>
                                  <a:schemeClr val="tx1"/>
                                </a:solidFill>
                                <a:latin typeface="Cambria Math" panose="02040503050406030204"/>
                              </a:rPr>
                            </m:ctrlPr>
                          </m:fPr>
                          <m:num>
                            <m:r>
                              <a:rPr lang="en-US" altLang="zh-CN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9</m:t>
                            </m:r>
                          </m:den>
                        </m:f>
                      </m:oMath>
                    </m:oMathPara>
                  </a14:m>
                  <a:endParaRPr lang="zh-CN" altLang="en-US" sz="2000" dirty="0">
                    <a:solidFill>
                      <a:schemeClr val="tx1"/>
                    </a:solidFill>
                  </a:endParaRPr>
                </a:p>
              </p:txBody>
            </p:sp>
          </mc:Choice>
          <mc:Fallback>
            <p:sp>
              <p:nvSpPr>
                <p:cNvPr id="54" name="文本框 5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64586" y="1770325"/>
                  <a:ext cx="530944" cy="670568"/>
                </a:xfrm>
                <a:prstGeom prst="rect">
                  <a:avLst/>
                </a:prstGeom>
                <a:blipFill rotWithShape="1">
                  <a:blip r:embed="rId5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5" name="椭圆 54"/>
            <p:cNvSpPr/>
            <p:nvPr/>
          </p:nvSpPr>
          <p:spPr>
            <a:xfrm>
              <a:off x="1892888" y="1946406"/>
              <a:ext cx="316523" cy="34290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985240" y="1770325"/>
            <a:ext cx="1288761" cy="668581"/>
            <a:chOff x="1406769" y="1770325"/>
            <a:chExt cx="1288761" cy="668581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57" name="文本框 56"/>
                <p:cNvSpPr txBox="1"/>
                <p:nvPr/>
              </p:nvSpPr>
              <p:spPr>
                <a:xfrm>
                  <a:off x="1406769" y="1770325"/>
                  <a:ext cx="530944" cy="66858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000" i="1" smtClean="0">
                                <a:solidFill>
                                  <a:schemeClr val="tx1"/>
                                </a:solidFill>
                                <a:latin typeface="Cambria Math" panose="02040503050406030204"/>
                              </a:rPr>
                            </m:ctrlPr>
                          </m:fPr>
                          <m:num>
                            <m:r>
                              <a:rPr lang="en-US" altLang="zh-CN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altLang="zh-CN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9</m:t>
                            </m:r>
                          </m:den>
                        </m:f>
                      </m:oMath>
                    </m:oMathPara>
                  </a14:m>
                  <a:endParaRPr lang="zh-CN" altLang="en-US" sz="2000" dirty="0">
                    <a:solidFill>
                      <a:schemeClr val="tx1"/>
                    </a:solidFill>
                  </a:endParaRPr>
                </a:p>
              </p:txBody>
            </p:sp>
          </mc:Choice>
          <mc:Fallback>
            <p:sp>
              <p:nvSpPr>
                <p:cNvPr id="57" name="文本框 5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06769" y="1770325"/>
                  <a:ext cx="530944" cy="668581"/>
                </a:xfrm>
                <a:prstGeom prst="rect">
                  <a:avLst/>
                </a:prstGeom>
                <a:blipFill rotWithShape="1">
                  <a:blip r:embed="rId4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58" name="文本框 57"/>
                <p:cNvSpPr txBox="1"/>
                <p:nvPr/>
              </p:nvSpPr>
              <p:spPr>
                <a:xfrm>
                  <a:off x="2164586" y="1770325"/>
                  <a:ext cx="530944" cy="6665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000" i="1" smtClean="0">
                                <a:solidFill>
                                  <a:schemeClr val="tx1"/>
                                </a:solidFill>
                                <a:latin typeface="Cambria Math" panose="02040503050406030204"/>
                              </a:rPr>
                            </m:ctrlPr>
                          </m:fPr>
                          <m:num>
                            <m:r>
                              <a:rPr lang="en-US" altLang="zh-CN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altLang="zh-CN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12</m:t>
                            </m:r>
                          </m:den>
                        </m:f>
                      </m:oMath>
                    </m:oMathPara>
                  </a14:m>
                  <a:endParaRPr lang="zh-CN" altLang="en-US" sz="2000" dirty="0">
                    <a:solidFill>
                      <a:schemeClr val="tx1"/>
                    </a:solidFill>
                  </a:endParaRPr>
                </a:p>
              </p:txBody>
            </p:sp>
          </mc:Choice>
          <mc:Fallback>
            <p:sp>
              <p:nvSpPr>
                <p:cNvPr id="58" name="文本框 5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64586" y="1770325"/>
                  <a:ext cx="530944" cy="666529"/>
                </a:xfrm>
                <a:prstGeom prst="rect">
                  <a:avLst/>
                </a:prstGeom>
                <a:blipFill rotWithShape="1">
                  <a:blip r:embed="rId6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9" name="椭圆 58"/>
            <p:cNvSpPr/>
            <p:nvPr/>
          </p:nvSpPr>
          <p:spPr>
            <a:xfrm>
              <a:off x="1892888" y="1946406"/>
              <a:ext cx="316523" cy="34290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406771" y="2975624"/>
            <a:ext cx="1288761" cy="670568"/>
            <a:chOff x="1406769" y="1770325"/>
            <a:chExt cx="1288761" cy="670568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1" name="文本框 60"/>
                <p:cNvSpPr txBox="1"/>
                <p:nvPr/>
              </p:nvSpPr>
              <p:spPr>
                <a:xfrm>
                  <a:off x="1406769" y="1770325"/>
                  <a:ext cx="530944" cy="66947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000" i="1" smtClean="0">
                                <a:solidFill>
                                  <a:schemeClr val="tx1"/>
                                </a:solidFill>
                                <a:latin typeface="Cambria Math" panose="02040503050406030204"/>
                              </a:rPr>
                            </m:ctrlPr>
                          </m:fPr>
                          <m:num>
                            <m:r>
                              <a:rPr lang="en-US" altLang="zh-CN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8</m:t>
                            </m:r>
                          </m:den>
                        </m:f>
                      </m:oMath>
                    </m:oMathPara>
                  </a14:m>
                  <a:endParaRPr lang="zh-CN" altLang="en-US" sz="2000" dirty="0">
                    <a:solidFill>
                      <a:schemeClr val="tx1"/>
                    </a:solidFill>
                  </a:endParaRPr>
                </a:p>
              </p:txBody>
            </p:sp>
          </mc:Choice>
          <mc:Fallback>
            <p:sp>
              <p:nvSpPr>
                <p:cNvPr id="61" name="文本框 6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06769" y="1770325"/>
                  <a:ext cx="530944" cy="669479"/>
                </a:xfrm>
                <a:prstGeom prst="rect">
                  <a:avLst/>
                </a:prstGeom>
                <a:blipFill rotWithShape="1">
                  <a:blip r:embed="rId7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2" name="文本框 61"/>
                <p:cNvSpPr txBox="1"/>
                <p:nvPr/>
              </p:nvSpPr>
              <p:spPr>
                <a:xfrm>
                  <a:off x="2164586" y="1770325"/>
                  <a:ext cx="530944" cy="67056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000" i="1" smtClean="0">
                                <a:solidFill>
                                  <a:schemeClr val="tx1"/>
                                </a:solidFill>
                                <a:latin typeface="Cambria Math" panose="02040503050406030204"/>
                              </a:rPr>
                            </m:ctrlPr>
                          </m:fPr>
                          <m:num>
                            <m:r>
                              <a:rPr lang="en-US" altLang="zh-CN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8</m:t>
                            </m:r>
                          </m:den>
                        </m:f>
                      </m:oMath>
                    </m:oMathPara>
                  </a14:m>
                  <a:endParaRPr lang="zh-CN" altLang="en-US" sz="2000" dirty="0">
                    <a:solidFill>
                      <a:schemeClr val="tx1"/>
                    </a:solidFill>
                  </a:endParaRPr>
                </a:p>
              </p:txBody>
            </p:sp>
          </mc:Choice>
          <mc:Fallback>
            <p:sp>
              <p:nvSpPr>
                <p:cNvPr id="62" name="文本框 6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64586" y="1770325"/>
                  <a:ext cx="530944" cy="670568"/>
                </a:xfrm>
                <a:prstGeom prst="rect">
                  <a:avLst/>
                </a:prstGeom>
                <a:blipFill rotWithShape="1">
                  <a:blip r:embed="rId8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3" name="椭圆 62"/>
            <p:cNvSpPr/>
            <p:nvPr/>
          </p:nvSpPr>
          <p:spPr>
            <a:xfrm>
              <a:off x="1892888" y="1946406"/>
              <a:ext cx="316523" cy="34290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3165231" y="3010793"/>
            <a:ext cx="1288761" cy="670568"/>
            <a:chOff x="1406769" y="1770325"/>
            <a:chExt cx="1288761" cy="670568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5" name="文本框 64"/>
                <p:cNvSpPr txBox="1"/>
                <p:nvPr/>
              </p:nvSpPr>
              <p:spPr>
                <a:xfrm>
                  <a:off x="1406769" y="1770325"/>
                  <a:ext cx="530944" cy="67056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000" i="1" smtClean="0">
                                <a:solidFill>
                                  <a:schemeClr val="tx1"/>
                                </a:solidFill>
                                <a:latin typeface="Cambria Math" panose="02040503050406030204"/>
                              </a:rPr>
                            </m:ctrlPr>
                          </m:fPr>
                          <m:num>
                            <m:r>
                              <a:rPr lang="en-US" altLang="zh-CN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9</m:t>
                            </m:r>
                          </m:num>
                          <m:den>
                            <m:r>
                              <a:rPr lang="en-US" altLang="zh-CN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10</m:t>
                            </m:r>
                          </m:den>
                        </m:f>
                      </m:oMath>
                    </m:oMathPara>
                  </a14:m>
                  <a:endParaRPr lang="zh-CN" altLang="en-US" sz="2000" dirty="0">
                    <a:solidFill>
                      <a:schemeClr val="tx1"/>
                    </a:solidFill>
                  </a:endParaRPr>
                </a:p>
              </p:txBody>
            </p:sp>
          </mc:Choice>
          <mc:Fallback>
            <p:sp>
              <p:nvSpPr>
                <p:cNvPr id="65" name="文本框 6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06769" y="1770325"/>
                  <a:ext cx="530944" cy="670568"/>
                </a:xfrm>
                <a:prstGeom prst="rect">
                  <a:avLst/>
                </a:prstGeom>
                <a:blipFill rotWithShape="1">
                  <a:blip r:embed="rId9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6" name="文本框 65"/>
                <p:cNvSpPr txBox="1"/>
                <p:nvPr/>
              </p:nvSpPr>
              <p:spPr>
                <a:xfrm>
                  <a:off x="2164586" y="1770325"/>
                  <a:ext cx="530944" cy="67056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000" i="1" smtClean="0">
                                <a:solidFill>
                                  <a:schemeClr val="tx1"/>
                                </a:solidFill>
                                <a:latin typeface="Cambria Math" panose="02040503050406030204"/>
                              </a:rPr>
                            </m:ctrlPr>
                          </m:fPr>
                          <m:num>
                            <m:r>
                              <a:rPr lang="en-US" altLang="zh-CN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10</m:t>
                            </m:r>
                          </m:den>
                        </m:f>
                      </m:oMath>
                    </m:oMathPara>
                  </a14:m>
                  <a:endParaRPr lang="zh-CN" altLang="en-US" sz="2000" dirty="0">
                    <a:solidFill>
                      <a:schemeClr val="tx1"/>
                    </a:solidFill>
                  </a:endParaRPr>
                </a:p>
              </p:txBody>
            </p:sp>
          </mc:Choice>
          <mc:Fallback>
            <p:sp>
              <p:nvSpPr>
                <p:cNvPr id="66" name="文本框 6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64586" y="1770325"/>
                  <a:ext cx="530944" cy="670568"/>
                </a:xfrm>
                <a:prstGeom prst="rect">
                  <a:avLst/>
                </a:prstGeom>
                <a:blipFill rotWithShape="1">
                  <a:blip r:embed="rId10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7" name="椭圆 66"/>
            <p:cNvSpPr/>
            <p:nvPr/>
          </p:nvSpPr>
          <p:spPr>
            <a:xfrm>
              <a:off x="1892888" y="1946406"/>
              <a:ext cx="316523" cy="34290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4985240" y="2979449"/>
            <a:ext cx="1288761" cy="670568"/>
            <a:chOff x="1406769" y="1770325"/>
            <a:chExt cx="1288761" cy="670568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9" name="文本框 68"/>
                <p:cNvSpPr txBox="1"/>
                <p:nvPr/>
              </p:nvSpPr>
              <p:spPr>
                <a:xfrm>
                  <a:off x="1406769" y="1770325"/>
                  <a:ext cx="530944" cy="67056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000" i="1" smtClean="0">
                                <a:solidFill>
                                  <a:schemeClr val="tx1"/>
                                </a:solidFill>
                                <a:latin typeface="Cambria Math" panose="02040503050406030204"/>
                              </a:rPr>
                            </m:ctrlPr>
                          </m:fPr>
                          <m:num>
                            <m:r>
                              <a:rPr lang="en-US" altLang="zh-CN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8</m:t>
                            </m:r>
                          </m:den>
                        </m:f>
                      </m:oMath>
                    </m:oMathPara>
                  </a14:m>
                  <a:endParaRPr lang="zh-CN" altLang="en-US" sz="2000" dirty="0">
                    <a:solidFill>
                      <a:schemeClr val="tx1"/>
                    </a:solidFill>
                  </a:endParaRPr>
                </a:p>
              </p:txBody>
            </p:sp>
          </mc:Choice>
          <mc:Fallback>
            <p:sp>
              <p:nvSpPr>
                <p:cNvPr id="69" name="文本框 6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06769" y="1770325"/>
                  <a:ext cx="530944" cy="670568"/>
                </a:xfrm>
                <a:prstGeom prst="rect">
                  <a:avLst/>
                </a:prstGeom>
                <a:blipFill rotWithShape="1">
                  <a:blip r:embed="rId11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0" name="文本框 69"/>
                <p:cNvSpPr txBox="1"/>
                <p:nvPr/>
              </p:nvSpPr>
              <p:spPr>
                <a:xfrm>
                  <a:off x="2164586" y="1770325"/>
                  <a:ext cx="530944" cy="67056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000" i="1" smtClean="0">
                                <a:solidFill>
                                  <a:schemeClr val="tx1"/>
                                </a:solidFill>
                                <a:latin typeface="Cambria Math" panose="02040503050406030204"/>
                              </a:rPr>
                            </m:ctrlPr>
                          </m:fPr>
                          <m:num>
                            <m:r>
                              <a:rPr lang="en-US" altLang="zh-CN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9</m:t>
                            </m:r>
                          </m:den>
                        </m:f>
                      </m:oMath>
                    </m:oMathPara>
                  </a14:m>
                  <a:endParaRPr lang="zh-CN" altLang="en-US" sz="2000" dirty="0">
                    <a:solidFill>
                      <a:schemeClr val="tx1"/>
                    </a:solidFill>
                  </a:endParaRPr>
                </a:p>
              </p:txBody>
            </p:sp>
          </mc:Choice>
          <mc:Fallback>
            <p:sp>
              <p:nvSpPr>
                <p:cNvPr id="70" name="文本框 6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64586" y="1770325"/>
                  <a:ext cx="530944" cy="670568"/>
                </a:xfrm>
                <a:prstGeom prst="rect">
                  <a:avLst/>
                </a:prstGeom>
                <a:blipFill rotWithShape="1">
                  <a:blip r:embed="rId12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1" name="椭圆 70"/>
            <p:cNvSpPr/>
            <p:nvPr/>
          </p:nvSpPr>
          <p:spPr>
            <a:xfrm>
              <a:off x="1892888" y="1946406"/>
              <a:ext cx="316523" cy="34290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3486737" y="1855281"/>
                <a:ext cx="67700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&gt;</m:t>
                      </m:r>
                    </m:oMath>
                  </m:oMathPara>
                </a14:m>
                <a:endParaRPr lang="zh-CN" altLang="en-US" sz="28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86737" y="1855281"/>
                <a:ext cx="677007" cy="523220"/>
              </a:xfrm>
              <a:prstGeom prst="rect">
                <a:avLst/>
              </a:prstGeom>
              <a:blipFill rotWithShape="1">
                <a:blip r:embed="rId13"/>
                <a:stretch>
                  <a:fillRect l="-87" t="-85" r="7" b="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2" name="文本框 71"/>
              <p:cNvSpPr txBox="1"/>
              <p:nvPr/>
            </p:nvSpPr>
            <p:spPr>
              <a:xfrm>
                <a:off x="1700537" y="1848829"/>
                <a:ext cx="67700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&lt;</m:t>
                      </m:r>
                    </m:oMath>
                  </m:oMathPara>
                </a14:m>
                <a:endParaRPr lang="zh-CN" altLang="en-US" sz="28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2" name="文本框 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0537" y="1848829"/>
                <a:ext cx="677007" cy="523220"/>
              </a:xfrm>
              <a:prstGeom prst="rect">
                <a:avLst/>
              </a:prstGeom>
              <a:blipFill rotWithShape="1">
                <a:blip r:embed="rId14"/>
                <a:stretch>
                  <a:fillRect l="-1" t="-66" r="15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3" name="文本框 72"/>
              <p:cNvSpPr txBox="1"/>
              <p:nvPr/>
            </p:nvSpPr>
            <p:spPr>
              <a:xfrm>
                <a:off x="5306747" y="1855281"/>
                <a:ext cx="67700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&gt;</m:t>
                      </m:r>
                    </m:oMath>
                  </m:oMathPara>
                </a14:m>
                <a:endParaRPr lang="zh-CN" altLang="en-US" sz="28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3" name="文本框 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06747" y="1855281"/>
                <a:ext cx="677007" cy="523220"/>
              </a:xfrm>
              <a:prstGeom prst="rect">
                <a:avLst/>
              </a:prstGeom>
              <a:blipFill rotWithShape="1">
                <a:blip r:embed="rId13"/>
                <a:stretch>
                  <a:fillRect l="-8" t="-85" r="22" b="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4" name="文本框 73"/>
              <p:cNvSpPr txBox="1"/>
              <p:nvPr/>
            </p:nvSpPr>
            <p:spPr>
              <a:xfrm>
                <a:off x="1730407" y="3059330"/>
                <a:ext cx="67700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&gt;</m:t>
                      </m:r>
                    </m:oMath>
                  </m:oMathPara>
                </a14:m>
                <a:endParaRPr lang="zh-CN" altLang="en-US" sz="28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4" name="文本框 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0407" y="3059330"/>
                <a:ext cx="677007" cy="523220"/>
              </a:xfrm>
              <a:prstGeom prst="rect">
                <a:avLst/>
              </a:prstGeom>
              <a:blipFill rotWithShape="1">
                <a:blip r:embed="rId13"/>
                <a:stretch>
                  <a:fillRect l="-5" t="-102" r="19" b="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5" name="文本框 74"/>
              <p:cNvSpPr txBox="1"/>
              <p:nvPr/>
            </p:nvSpPr>
            <p:spPr>
              <a:xfrm>
                <a:off x="3488867" y="3087935"/>
                <a:ext cx="67700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&gt;</m:t>
                      </m:r>
                    </m:oMath>
                  </m:oMathPara>
                </a14:m>
                <a:endParaRPr lang="zh-CN" altLang="en-US" sz="28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5" name="文本框 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88867" y="3087935"/>
                <a:ext cx="677007" cy="523220"/>
              </a:xfrm>
              <a:prstGeom prst="rect">
                <a:avLst/>
              </a:prstGeom>
              <a:blipFill rotWithShape="1">
                <a:blip r:embed="rId13"/>
                <a:stretch>
                  <a:fillRect l="-26" t="-108" r="40" b="1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6" name="文本框 75"/>
              <p:cNvSpPr txBox="1"/>
              <p:nvPr/>
            </p:nvSpPr>
            <p:spPr>
              <a:xfrm>
                <a:off x="5308876" y="3060581"/>
                <a:ext cx="67700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&gt;</m:t>
                      </m:r>
                    </m:oMath>
                  </m:oMathPara>
                </a14:m>
                <a:endParaRPr lang="zh-CN" altLang="en-US" sz="28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6" name="文本框 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08876" y="3060581"/>
                <a:ext cx="677007" cy="523220"/>
              </a:xfrm>
              <a:prstGeom prst="rect">
                <a:avLst/>
              </a:prstGeom>
              <a:blipFill rotWithShape="1">
                <a:blip r:embed="rId13"/>
                <a:stretch>
                  <a:fillRect l="-41" t="-99" r="55" b="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2" grpId="0" animBg="1"/>
      <p:bldP spid="73" grpId="0" animBg="1"/>
      <p:bldP spid="74" grpId="0" animBg="1"/>
      <p:bldP spid="75" grpId="0" animBg="1"/>
      <p:bldP spid="7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2"/>
          <p:cNvSpPr txBox="1"/>
          <p:nvPr/>
        </p:nvSpPr>
        <p:spPr>
          <a:xfrm>
            <a:off x="253181" y="287198"/>
            <a:ext cx="1429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激趣导入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107567" y="2552064"/>
            <a:ext cx="287649" cy="25672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813805" y="2510832"/>
            <a:ext cx="293760" cy="30473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830853" y="2808791"/>
            <a:ext cx="290258" cy="18638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111069" y="2808791"/>
            <a:ext cx="280441" cy="23334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300371" y="1181158"/>
                <a:ext cx="6897221" cy="5533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zh-CN" altLang="en-US" sz="16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m:t>爸爸把一个苹果平均分成</m:t>
                      </m:r>
                      <m:r>
                        <m:rPr>
                          <m:nor/>
                        </m:rPr>
                        <a:rPr lang="en-US" altLang="zh-CN" sz="16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m:t>4</m:t>
                      </m:r>
                      <m:r>
                        <m:rPr>
                          <m:nor/>
                        </m:rPr>
                        <a:rPr lang="zh-CN" altLang="en-US" sz="16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m:t>份，</m:t>
                      </m:r>
                      <m:r>
                        <a:rPr lang="zh-CN" altLang="en-US" sz="1600" i="1" dirty="0">
                          <a:latin typeface="Cambria Math" panose="02040503050406030204" pitchFamily="18" charset="0"/>
                          <a:ea typeface="黑体" panose="02010609060101010101" pitchFamily="49" charset="-122"/>
                        </a:rPr>
                        <m:t>小明</m:t>
                      </m:r>
                      <m:r>
                        <m:rPr>
                          <m:nor/>
                        </m:rPr>
                        <a:rPr lang="zh-CN" altLang="en-US" sz="16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m:t>吃了</m:t>
                      </m:r>
                      <m:r>
                        <a:rPr lang="zh-CN" altLang="en-US" sz="1600" b="0" i="1" dirty="0" smtClean="0">
                          <a:latin typeface="Cambria Math" panose="02040503050406030204" pitchFamily="18" charset="0"/>
                          <a:ea typeface="黑体" panose="02010609060101010101" pitchFamily="49" charset="-122"/>
                        </a:rPr>
                        <m:t>苹果的</m:t>
                      </m:r>
                      <m:f>
                        <m:fPr>
                          <m:ctrlPr>
                            <a:rPr lang="en-US" altLang="zh-CN" sz="1600" i="1" smtClean="0">
                              <a:latin typeface="Cambria Math" panose="02040503050406030204"/>
                              <a:ea typeface="黑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1600" b="0" i="1" smtClean="0">
                              <a:latin typeface="Cambria Math" panose="02040503050406030204" pitchFamily="18" charset="0"/>
                              <a:ea typeface="黑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1600" b="0" i="1" smtClean="0">
                              <a:latin typeface="Cambria Math" panose="02040503050406030204" pitchFamily="18" charset="0"/>
                              <a:ea typeface="黑体" panose="02010609060101010101" pitchFamily="49" charset="-122"/>
                            </a:rPr>
                            <m:t>4</m:t>
                          </m:r>
                        </m:den>
                      </m:f>
                      <m:r>
                        <a:rPr lang="zh-CN" altLang="en-US" sz="1600" b="0" i="1" smtClean="0">
                          <a:latin typeface="Cambria Math" panose="02040503050406030204" pitchFamily="18" charset="0"/>
                          <a:ea typeface="黑体" panose="02010609060101010101" pitchFamily="49" charset="-122"/>
                        </a:rPr>
                        <m:t>，</m:t>
                      </m:r>
                      <m:r>
                        <a:rPr lang="zh-CN" altLang="en-US" sz="1600" i="1">
                          <a:latin typeface="Cambria Math" panose="02040503050406030204" pitchFamily="18" charset="0"/>
                          <a:ea typeface="黑体" panose="02010609060101010101" pitchFamily="49" charset="-122"/>
                        </a:rPr>
                        <m:t>爸爸</m:t>
                      </m:r>
                      <m:r>
                        <a:rPr lang="zh-CN" altLang="en-US" sz="1600" b="0" i="1" smtClean="0">
                          <a:latin typeface="Cambria Math" panose="02040503050406030204" pitchFamily="18" charset="0"/>
                          <a:ea typeface="黑体" panose="02010609060101010101" pitchFamily="49" charset="-122"/>
                        </a:rPr>
                        <m:t>吃了苹果的</m:t>
                      </m:r>
                      <m:f>
                        <m:fPr>
                          <m:ctrlPr>
                            <a:rPr lang="en-US" altLang="zh-CN" sz="1600" b="0" i="1" smtClean="0">
                              <a:latin typeface="Cambria Math" panose="02040503050406030204"/>
                              <a:ea typeface="黑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1600" b="0" i="1" smtClean="0">
                              <a:latin typeface="Cambria Math" panose="02040503050406030204" pitchFamily="18" charset="0"/>
                              <a:ea typeface="黑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1600" b="0" i="1" smtClean="0">
                              <a:latin typeface="Cambria Math" panose="02040503050406030204" pitchFamily="18" charset="0"/>
                              <a:ea typeface="黑体" panose="02010609060101010101" pitchFamily="49" charset="-122"/>
                            </a:rPr>
                            <m:t>4</m:t>
                          </m:r>
                        </m:den>
                      </m:f>
                      <m:r>
                        <a:rPr lang="zh-CN" altLang="en-US" sz="1600" b="0" i="1" smtClean="0">
                          <a:latin typeface="Cambria Math" panose="02040503050406030204" pitchFamily="18" charset="0"/>
                          <a:ea typeface="黑体" panose="02010609060101010101" pitchFamily="49" charset="-122"/>
                        </a:rPr>
                        <m:t>，</m:t>
                      </m:r>
                      <m:r>
                        <a:rPr lang="zh-CN" altLang="en-US" sz="1600" i="1">
                          <a:latin typeface="Cambria Math" panose="02040503050406030204" pitchFamily="18" charset="0"/>
                          <a:ea typeface="黑体" panose="02010609060101010101" pitchFamily="49" charset="-122"/>
                        </a:rPr>
                        <m:t>爸爸</m:t>
                      </m:r>
                      <m:r>
                        <a:rPr lang="zh-CN" altLang="en-US" sz="1600" b="0" i="1" smtClean="0">
                          <a:latin typeface="Cambria Math" panose="02040503050406030204" pitchFamily="18" charset="0"/>
                          <a:ea typeface="黑体" panose="02010609060101010101" pitchFamily="49" charset="-122"/>
                        </a:rPr>
                        <m:t>和小明谁吃得多呢？</m:t>
                      </m:r>
                    </m:oMath>
                  </m:oMathPara>
                </a14:m>
                <a:endParaRPr lang="zh-CN" altLang="en-US" sz="16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371" y="1181158"/>
                <a:ext cx="6897221" cy="553357"/>
              </a:xfrm>
              <a:prstGeom prst="rect">
                <a:avLst/>
              </a:prstGeom>
              <a:blipFill rotWithShape="1">
                <a:blip r:embed="rId5"/>
                <a:stretch>
                  <a:fillRect t="-10" r="7" b="-357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AutoShape 27"/>
              <p:cNvSpPr>
                <a:spLocks noChangeArrowheads="1"/>
              </p:cNvSpPr>
              <p:nvPr/>
            </p:nvSpPr>
            <p:spPr bwMode="auto">
              <a:xfrm>
                <a:off x="4424855" y="3322516"/>
                <a:ext cx="2485626" cy="986502"/>
              </a:xfrm>
              <a:prstGeom prst="wedgeRoundRectCallout">
                <a:avLst>
                  <a:gd name="adj1" fmla="val 65639"/>
                  <a:gd name="adj2" fmla="val 22851"/>
                  <a:gd name="adj3" fmla="val 16667"/>
                </a:avLst>
              </a:prstGeom>
              <a:solidFill>
                <a:srgbClr val="FCE9D2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000" b="1" i="1" dirty="0" smtClean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000" b="1" i="1" dirty="0" smtClean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𝟒</m:t>
                          </m:r>
                        </m:den>
                      </m:f>
                      <m:r>
                        <a:rPr lang="zh-CN" altLang="en-US" sz="2000" b="1" i="1" dirty="0" smtClean="0"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和</m:t>
                      </m:r>
                      <m:f>
                        <m:fPr>
                          <m:ctrlPr>
                            <a:rPr lang="en-US" altLang="zh-CN" sz="2000" b="1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000" b="1" i="1" dirty="0" smtClean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000" b="1" i="1" dirty="0" smtClean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𝟒</m:t>
                          </m:r>
                        </m:den>
                      </m:f>
                      <m:r>
                        <a:rPr lang="zh-CN" altLang="en-US" sz="2000" b="1" i="1" dirty="0" smtClean="0"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谁大呢？</m:t>
                      </m:r>
                    </m:oMath>
                  </m:oMathPara>
                </a14:m>
                <a:endPara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AutoShap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424855" y="3322516"/>
                <a:ext cx="2485626" cy="986502"/>
              </a:xfrm>
              <a:prstGeom prst="wedgeRoundRectCallout">
                <a:avLst>
                  <a:gd name="adj1" fmla="val 65639"/>
                  <a:gd name="adj2" fmla="val 22851"/>
                  <a:gd name="adj3" fmla="val 16667"/>
                </a:avLst>
              </a:prstGeom>
              <a:blipFill rotWithShape="1">
                <a:blip r:embed="rId6"/>
                <a:stretch>
                  <a:fillRect l="-390" t="-985" r="-16896" b="-910"/>
                </a:stretch>
              </a:blip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图片 12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7475060" y="3448553"/>
            <a:ext cx="815407" cy="140447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7436893" y="1838726"/>
            <a:ext cx="1609483" cy="147926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6" name="AutoShape 27"/>
              <p:cNvSpPr>
                <a:spLocks noChangeArrowheads="1"/>
              </p:cNvSpPr>
              <p:nvPr/>
            </p:nvSpPr>
            <p:spPr bwMode="auto">
              <a:xfrm>
                <a:off x="5148846" y="2114070"/>
                <a:ext cx="2177849" cy="986502"/>
              </a:xfrm>
              <a:prstGeom prst="wedgeRoundRectCallout">
                <a:avLst>
                  <a:gd name="adj1" fmla="val 65639"/>
                  <a:gd name="adj2" fmla="val 22851"/>
                  <a:gd name="adj3" fmla="val 16667"/>
                </a:avLst>
              </a:prstGeom>
              <a:solidFill>
                <a:srgbClr val="FCE9D2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2000" b="1" i="1" dirty="0" smtClean="0"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爸爸吃了</m:t>
                      </m:r>
                      <m:r>
                        <a:rPr lang="en-US" altLang="zh-CN" sz="2000" b="1" i="1" dirty="0" smtClean="0"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𝟑</m:t>
                      </m:r>
                      <m:r>
                        <a:rPr lang="zh-CN" altLang="en-US" sz="2000" b="1" i="1" dirty="0"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份</m:t>
                      </m:r>
                      <m:r>
                        <a:rPr lang="zh-CN" altLang="en-US" sz="2000" b="1" i="1" dirty="0" smtClean="0"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，</m:t>
                      </m:r>
                    </m:oMath>
                  </m:oMathPara>
                </a14:m>
                <a:endParaRPr lang="en-US" altLang="zh-CN" sz="2000" b="1" i="1" dirty="0">
                  <a:latin typeface="Cambria Math" panose="02040503050406030204" pitchFamily="18" charset="0"/>
                  <a:ea typeface="楷体" panose="02010609060101010101" pitchFamily="49" charset="-122"/>
                </a:endParaRPr>
              </a:p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2000" b="1" i="1" dirty="0"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爸爸</m:t>
                      </m:r>
                      <m:r>
                        <a:rPr lang="zh-CN" altLang="en-US" sz="2000" b="1" i="1" dirty="0" smtClean="0"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吃得多。</m:t>
                      </m:r>
                    </m:oMath>
                  </m:oMathPara>
                </a14:m>
                <a:endPara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6" name="AutoShap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148846" y="2114070"/>
                <a:ext cx="2177849" cy="986502"/>
              </a:xfrm>
              <a:prstGeom prst="wedgeRoundRectCallout">
                <a:avLst>
                  <a:gd name="adj1" fmla="val 65639"/>
                  <a:gd name="adj2" fmla="val 22851"/>
                  <a:gd name="adj3" fmla="val 16667"/>
                </a:avLst>
              </a:prstGeom>
              <a:blipFill rotWithShape="1">
                <a:blip r:embed="rId9"/>
                <a:stretch>
                  <a:fillRect l="-450" t="-981" r="-16908" b="-915"/>
                </a:stretch>
              </a:blip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97531E-6 L -0.06441 0.0660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29" y="33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46914E-6 L -0.04722 0.16389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1" y="81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34568E-6 L 0.07309 0.05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6" y="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48148E-6 L 0.05764 0.15802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2" y="79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9144000" cy="5143500"/>
            <a:chOff x="0" y="0"/>
            <a:chExt cx="12192000" cy="6858000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3FF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>
            <a:xfrm>
              <a:off x="0" y="5200650"/>
              <a:ext cx="12192000" cy="1657350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359104" y="504826"/>
            <a:ext cx="4689924" cy="452051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2818" y="366385"/>
            <a:ext cx="1191194" cy="1119351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21912" y="1653686"/>
            <a:ext cx="50006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rgbClr val="286342"/>
                </a:solidFill>
                <a:latin typeface="字体管家方萌 (非商业使用)" panose="02020600040101010101" pitchFamily="18" charset="-122"/>
                <a:ea typeface="字体管家方萌 (非商业使用)" panose="02020600040101010101" pitchFamily="18" charset="-122"/>
              </a:rPr>
              <a:t>谢谢大家</a:t>
            </a:r>
            <a:endParaRPr lang="zh-CN" altLang="en-US" sz="6000" b="1" dirty="0">
              <a:solidFill>
                <a:srgbClr val="286342"/>
              </a:solidFill>
              <a:latin typeface="字体管家方萌 (非商业使用)" panose="02020600040101010101" pitchFamily="18" charset="-122"/>
              <a:ea typeface="字体管家方萌 (非商业使用)" panose="02020600040101010101" pitchFamily="18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>
          <a:xfrm>
            <a:off x="3542793" y="945380"/>
            <a:ext cx="782975" cy="34068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6" cstate="email"/>
          <a:srcRect/>
          <a:stretch>
            <a:fillRect/>
          </a:stretch>
        </p:blipFill>
        <p:spPr>
          <a:xfrm>
            <a:off x="7224143" y="504826"/>
            <a:ext cx="1247777" cy="5429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>
          <a:xfrm>
            <a:off x="2281124" y="366386"/>
            <a:ext cx="782975" cy="3406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4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4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4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4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220599" y="1679517"/>
            <a:ext cx="834779" cy="830224"/>
            <a:chOff x="1220597" y="1679516"/>
            <a:chExt cx="834779" cy="830224"/>
          </a:xfrm>
        </p:grpSpPr>
        <p:sp>
          <p:nvSpPr>
            <p:cNvPr id="4" name="矩形 3"/>
            <p:cNvSpPr/>
            <p:nvPr/>
          </p:nvSpPr>
          <p:spPr>
            <a:xfrm>
              <a:off x="1220597" y="1680725"/>
              <a:ext cx="420784" cy="41511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649474" y="1679516"/>
              <a:ext cx="405902" cy="41511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220597" y="2094628"/>
              <a:ext cx="420784" cy="41511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矩形 20"/>
          <p:cNvSpPr/>
          <p:nvPr/>
        </p:nvSpPr>
        <p:spPr>
          <a:xfrm>
            <a:off x="2458678" y="1680726"/>
            <a:ext cx="405902" cy="415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2"/>
          <p:cNvSpPr txBox="1"/>
          <p:nvPr/>
        </p:nvSpPr>
        <p:spPr>
          <a:xfrm>
            <a:off x="253181" y="287198"/>
            <a:ext cx="1429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探究新知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Picture 11"/>
          <p:cNvPicPr>
            <a:picLocks noChangeAspect="1" noChangeArrowheads="1"/>
          </p:cNvPicPr>
          <p:nvPr/>
        </p:nvPicPr>
        <p:blipFill rotWithShape="1">
          <a:blip r:embed="rId1" cstate="email"/>
          <a:srcRect t="-3937"/>
          <a:stretch>
            <a:fillRect/>
          </a:stretch>
        </p:blipFill>
        <p:spPr bwMode="auto">
          <a:xfrm>
            <a:off x="1176034" y="967587"/>
            <a:ext cx="360040" cy="419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/>
              <p:cNvSpPr txBox="1"/>
              <p:nvPr/>
            </p:nvSpPr>
            <p:spPr>
              <a:xfrm>
                <a:off x="1536076" y="748862"/>
                <a:ext cx="5010383" cy="7838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黑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  <a:ea typeface="黑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  <a:ea typeface="黑体" panose="02010609060101010101" pitchFamily="49" charset="-122"/>
                            </a:rPr>
                            <m:t>4</m:t>
                          </m:r>
                        </m:den>
                      </m:f>
                      <m:r>
                        <a:rPr lang="zh-CN" altLang="en-US" sz="2400" b="0" i="1" smtClean="0">
                          <a:latin typeface="Cambria Math" panose="02040503050406030204" pitchFamily="18" charset="0"/>
                          <a:ea typeface="黑体" panose="02010609060101010101" pitchFamily="49" charset="-122"/>
                        </a:rPr>
                        <m:t>和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黑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  <a:ea typeface="黑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  <a:ea typeface="黑体" panose="02010609060101010101" pitchFamily="49" charset="-122"/>
                            </a:rPr>
                            <m:t>4</m:t>
                          </m:r>
                        </m:den>
                      </m:f>
                      <m:r>
                        <a:rPr lang="zh-CN" altLang="en-US" sz="2400" b="0" i="1" smtClean="0">
                          <a:latin typeface="Cambria Math" panose="02040503050406030204" pitchFamily="18" charset="0"/>
                          <a:ea typeface="黑体" panose="02010609060101010101" pitchFamily="49" charset="-122"/>
                        </a:rPr>
                        <m:t>谁大谁小？涂一涂，比一比。</m:t>
                      </m:r>
                    </m:oMath>
                  </m:oMathPara>
                </a14:m>
                <a:endPara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14" name="文本框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6076" y="748862"/>
                <a:ext cx="5010383" cy="783804"/>
              </a:xfrm>
              <a:prstGeom prst="rect">
                <a:avLst/>
              </a:prstGeom>
              <a:blipFill rotWithShape="1">
                <a:blip r:embed="rId2"/>
                <a:stretch>
                  <a:fillRect t="-25" r="5" b="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7" name="表格 2"/>
          <p:cNvGraphicFramePr>
            <a:graphicFrameLocks noGrp="1"/>
          </p:cNvGraphicFramePr>
          <p:nvPr/>
        </p:nvGraphicFramePr>
        <p:xfrm>
          <a:off x="2450586" y="1680726"/>
          <a:ext cx="842872" cy="827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436"/>
                <a:gridCol w="421436"/>
              </a:tblGrid>
              <a:tr h="413903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13903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1220597" y="1680726"/>
          <a:ext cx="842872" cy="827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436"/>
                <a:gridCol w="421436"/>
              </a:tblGrid>
              <a:tr h="413903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13903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15" name="组合 14"/>
          <p:cNvGrpSpPr/>
          <p:nvPr/>
        </p:nvGrpSpPr>
        <p:grpSpPr>
          <a:xfrm>
            <a:off x="1641383" y="2783661"/>
            <a:ext cx="1223199" cy="668516"/>
            <a:chOff x="1641381" y="2864581"/>
            <a:chExt cx="1223199" cy="668516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" name="文本框 6"/>
                <p:cNvSpPr txBox="1"/>
                <p:nvPr/>
              </p:nvSpPr>
              <p:spPr>
                <a:xfrm>
                  <a:off x="1641381" y="2864581"/>
                  <a:ext cx="413995" cy="6685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000" i="1" smtClean="0">
                                <a:latin typeface="Cambria Math" panose="02040503050406030204"/>
                              </a:rPr>
                            </m:ctrlPr>
                          </m:fPr>
                          <m:num>
                            <m:r>
                              <a:rPr lang="en-US" altLang="zh-CN" sz="20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000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</m:oMath>
                    </m:oMathPara>
                  </a14:m>
                  <a:endParaRPr lang="zh-CN" altLang="en-US" sz="2000" dirty="0"/>
                </a:p>
              </p:txBody>
            </p:sp>
          </mc:Choice>
          <mc:Fallback>
            <p:sp>
              <p:nvSpPr>
                <p:cNvPr id="7" name="文本框 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41381" y="2864581"/>
                  <a:ext cx="413995" cy="668516"/>
                </a:xfrm>
                <a:prstGeom prst="rect">
                  <a:avLst/>
                </a:prstGeom>
                <a:blipFill rotWithShape="1">
                  <a:blip r:embed="rId3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4" name="文本框 23"/>
                <p:cNvSpPr txBox="1"/>
                <p:nvPr/>
              </p:nvSpPr>
              <p:spPr>
                <a:xfrm>
                  <a:off x="2450585" y="2864581"/>
                  <a:ext cx="413995" cy="6685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000" i="1" smtClean="0">
                                <a:latin typeface="Cambria Math" panose="02040503050406030204"/>
                              </a:rPr>
                            </m:ctrlPr>
                          </m:fPr>
                          <m:num>
                            <m:r>
                              <a:rPr lang="en-US" altLang="zh-CN" sz="20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000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</m:oMath>
                    </m:oMathPara>
                  </a14:m>
                  <a:endParaRPr lang="zh-CN" altLang="en-US" sz="2000" dirty="0"/>
                </a:p>
              </p:txBody>
            </p:sp>
          </mc:Choice>
          <mc:Fallback>
            <p:sp>
              <p:nvSpPr>
                <p:cNvPr id="24" name="文本框 2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50585" y="2864581"/>
                  <a:ext cx="413995" cy="668516"/>
                </a:xfrm>
                <a:prstGeom prst="rect">
                  <a:avLst/>
                </a:prstGeom>
                <a:blipFill rotWithShape="1">
                  <a:blip r:embed="rId4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2" name="椭圆 11"/>
            <p:cNvSpPr/>
            <p:nvPr/>
          </p:nvSpPr>
          <p:spPr>
            <a:xfrm>
              <a:off x="2055376" y="3035838"/>
              <a:ext cx="387116" cy="38711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2001194" y="2883726"/>
            <a:ext cx="7040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420" y="3650442"/>
            <a:ext cx="842872" cy="1050946"/>
          </a:xfrm>
          <a:prstGeom prst="rect">
            <a:avLst/>
          </a:prstGeom>
        </p:spPr>
      </p:pic>
      <p:sp>
        <p:nvSpPr>
          <p:cNvPr id="49" name="AutoShape 27"/>
          <p:cNvSpPr>
            <a:spLocks noChangeArrowheads="1"/>
          </p:cNvSpPr>
          <p:nvPr/>
        </p:nvSpPr>
        <p:spPr bwMode="auto">
          <a:xfrm>
            <a:off x="4320357" y="2165452"/>
            <a:ext cx="3060374" cy="986502"/>
          </a:xfrm>
          <a:prstGeom prst="wedgeRoundRectCallout">
            <a:avLst>
              <a:gd name="adj1" fmla="val 60988"/>
              <a:gd name="adj2" fmla="val 22851"/>
              <a:gd name="adj3" fmla="val 16667"/>
            </a:avLst>
          </a:prstGeom>
          <a:solidFill>
            <a:srgbClr val="FCE9D2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画别的图形比比看，也是同样的结果吗？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AutoShape 27"/>
          <p:cNvSpPr>
            <a:spLocks noChangeArrowheads="1"/>
          </p:cNvSpPr>
          <p:nvPr/>
        </p:nvSpPr>
        <p:spPr bwMode="auto">
          <a:xfrm>
            <a:off x="1536074" y="3653089"/>
            <a:ext cx="4080650" cy="900445"/>
          </a:xfrm>
          <a:prstGeom prst="wedgeRoundRectCallout">
            <a:avLst>
              <a:gd name="adj1" fmla="val -62458"/>
              <a:gd name="adj2" fmla="val -3435"/>
              <a:gd name="adj3" fmla="val 16667"/>
            </a:avLst>
          </a:prstGeom>
          <a:solidFill>
            <a:srgbClr val="FCE9D2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都是把正方形平均分成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份，涂的份数越多，这个分数就越大。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7729722" y="2302184"/>
            <a:ext cx="920838" cy="158607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8" grpId="0"/>
      <p:bldP spid="49" grpId="0" animBg="1"/>
      <p:bldP spid="5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不完整圆 46"/>
          <p:cNvSpPr/>
          <p:nvPr/>
        </p:nvSpPr>
        <p:spPr>
          <a:xfrm>
            <a:off x="2296374" y="1963414"/>
            <a:ext cx="880625" cy="880625"/>
          </a:xfrm>
          <a:prstGeom prst="pie">
            <a:avLst>
              <a:gd name="adj1" fmla="val 10799993"/>
              <a:gd name="adj2" fmla="val 1620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不完整圆 26"/>
          <p:cNvSpPr/>
          <p:nvPr/>
        </p:nvSpPr>
        <p:spPr>
          <a:xfrm>
            <a:off x="906833" y="1969219"/>
            <a:ext cx="880625" cy="880625"/>
          </a:xfrm>
          <a:prstGeom prst="p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TextBox 2"/>
          <p:cNvSpPr txBox="1"/>
          <p:nvPr/>
        </p:nvSpPr>
        <p:spPr>
          <a:xfrm>
            <a:off x="253181" y="287198"/>
            <a:ext cx="1429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探究新知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Picture 11"/>
          <p:cNvPicPr>
            <a:picLocks noChangeAspect="1" noChangeArrowheads="1"/>
          </p:cNvPicPr>
          <p:nvPr/>
        </p:nvPicPr>
        <p:blipFill rotWithShape="1">
          <a:blip r:embed="rId1" cstate="email"/>
          <a:srcRect t="-3937"/>
          <a:stretch>
            <a:fillRect/>
          </a:stretch>
        </p:blipFill>
        <p:spPr bwMode="auto">
          <a:xfrm>
            <a:off x="1176034" y="967587"/>
            <a:ext cx="360040" cy="419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/>
              <p:cNvSpPr txBox="1"/>
              <p:nvPr/>
            </p:nvSpPr>
            <p:spPr>
              <a:xfrm>
                <a:off x="1536076" y="748862"/>
                <a:ext cx="5010383" cy="7838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黑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  <a:ea typeface="黑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  <a:ea typeface="黑体" panose="02010609060101010101" pitchFamily="49" charset="-122"/>
                            </a:rPr>
                            <m:t>4</m:t>
                          </m:r>
                        </m:den>
                      </m:f>
                      <m:r>
                        <a:rPr lang="zh-CN" altLang="en-US" sz="2400" b="0" i="1" smtClean="0">
                          <a:latin typeface="Cambria Math" panose="02040503050406030204" pitchFamily="18" charset="0"/>
                          <a:ea typeface="黑体" panose="02010609060101010101" pitchFamily="49" charset="-122"/>
                        </a:rPr>
                        <m:t>和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黑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  <a:ea typeface="黑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  <a:ea typeface="黑体" panose="02010609060101010101" pitchFamily="49" charset="-122"/>
                            </a:rPr>
                            <m:t>4</m:t>
                          </m:r>
                        </m:den>
                      </m:f>
                      <m:r>
                        <a:rPr lang="zh-CN" altLang="en-US" sz="2400" b="0" i="1" smtClean="0">
                          <a:latin typeface="Cambria Math" panose="02040503050406030204" pitchFamily="18" charset="0"/>
                          <a:ea typeface="黑体" panose="02010609060101010101" pitchFamily="49" charset="-122"/>
                        </a:rPr>
                        <m:t>谁大谁小？涂一涂，比一比。</m:t>
                      </m:r>
                    </m:oMath>
                  </m:oMathPara>
                </a14:m>
                <a:endPara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14" name="文本框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6076" y="748862"/>
                <a:ext cx="5010383" cy="783804"/>
              </a:xfrm>
              <a:prstGeom prst="rect">
                <a:avLst/>
              </a:prstGeom>
              <a:blipFill rotWithShape="1">
                <a:blip r:embed="rId2"/>
                <a:stretch>
                  <a:fillRect t="-25" r="5" b="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6" name="组合 25"/>
          <p:cNvGrpSpPr/>
          <p:nvPr/>
        </p:nvGrpSpPr>
        <p:grpSpPr>
          <a:xfrm>
            <a:off x="898738" y="1957610"/>
            <a:ext cx="892234" cy="892234"/>
            <a:chOff x="4644828" y="1679516"/>
            <a:chExt cx="892234" cy="892234"/>
          </a:xfrm>
        </p:grpSpPr>
        <p:sp>
          <p:nvSpPr>
            <p:cNvPr id="16" name="椭圆 15"/>
            <p:cNvSpPr/>
            <p:nvPr/>
          </p:nvSpPr>
          <p:spPr>
            <a:xfrm>
              <a:off x="4644828" y="1679516"/>
              <a:ext cx="892234" cy="89223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5090945" y="1679516"/>
              <a:ext cx="0" cy="89223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4644828" y="2125633"/>
              <a:ext cx="89223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2290568" y="1957610"/>
            <a:ext cx="892234" cy="892234"/>
            <a:chOff x="4644828" y="1679516"/>
            <a:chExt cx="892234" cy="892234"/>
          </a:xfrm>
        </p:grpSpPr>
        <p:sp>
          <p:nvSpPr>
            <p:cNvPr id="37" name="椭圆 36"/>
            <p:cNvSpPr/>
            <p:nvPr/>
          </p:nvSpPr>
          <p:spPr>
            <a:xfrm>
              <a:off x="4644828" y="1679516"/>
              <a:ext cx="892234" cy="89223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5090945" y="1679516"/>
              <a:ext cx="0" cy="89223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4644828" y="2125633"/>
              <a:ext cx="89223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>
          <a:xfrm>
            <a:off x="1513488" y="3061755"/>
            <a:ext cx="1223199" cy="668516"/>
            <a:chOff x="1641381" y="2864581"/>
            <a:chExt cx="1223199" cy="668516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4" name="文本框 43"/>
                <p:cNvSpPr txBox="1"/>
                <p:nvPr/>
              </p:nvSpPr>
              <p:spPr>
                <a:xfrm>
                  <a:off x="1641381" y="2864581"/>
                  <a:ext cx="413995" cy="6685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000" i="1" smtClean="0">
                                <a:latin typeface="Cambria Math" panose="02040503050406030204"/>
                              </a:rPr>
                            </m:ctrlPr>
                          </m:fPr>
                          <m:num>
                            <m:r>
                              <a:rPr lang="en-US" altLang="zh-CN" sz="20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000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</m:oMath>
                    </m:oMathPara>
                  </a14:m>
                  <a:endParaRPr lang="zh-CN" altLang="en-US" sz="2000" dirty="0"/>
                </a:p>
              </p:txBody>
            </p:sp>
          </mc:Choice>
          <mc:Fallback>
            <p:sp>
              <p:nvSpPr>
                <p:cNvPr id="44" name="文本框 4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41381" y="2864581"/>
                  <a:ext cx="413995" cy="668516"/>
                </a:xfrm>
                <a:prstGeom prst="rect">
                  <a:avLst/>
                </a:prstGeom>
                <a:blipFill rotWithShape="1">
                  <a:blip r:embed="rId3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5" name="文本框 44"/>
                <p:cNvSpPr txBox="1"/>
                <p:nvPr/>
              </p:nvSpPr>
              <p:spPr>
                <a:xfrm>
                  <a:off x="2450585" y="2864581"/>
                  <a:ext cx="413995" cy="6685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000" i="1" smtClean="0">
                                <a:latin typeface="Cambria Math" panose="02040503050406030204"/>
                              </a:rPr>
                            </m:ctrlPr>
                          </m:fPr>
                          <m:num>
                            <m:r>
                              <a:rPr lang="en-US" altLang="zh-CN" sz="20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000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</m:oMath>
                    </m:oMathPara>
                  </a14:m>
                  <a:endParaRPr lang="zh-CN" altLang="en-US" sz="2000" dirty="0"/>
                </a:p>
              </p:txBody>
            </p:sp>
          </mc:Choice>
          <mc:Fallback>
            <p:sp>
              <p:nvSpPr>
                <p:cNvPr id="45" name="文本框 4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50585" y="2864581"/>
                  <a:ext cx="413995" cy="668516"/>
                </a:xfrm>
                <a:prstGeom prst="rect">
                  <a:avLst/>
                </a:prstGeom>
                <a:blipFill rotWithShape="1">
                  <a:blip r:embed="rId4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6" name="椭圆 45"/>
            <p:cNvSpPr/>
            <p:nvPr/>
          </p:nvSpPr>
          <p:spPr>
            <a:xfrm>
              <a:off x="2055376" y="3035838"/>
              <a:ext cx="387116" cy="38711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1886845" y="3175366"/>
            <a:ext cx="704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7407890" y="2078499"/>
            <a:ext cx="782513" cy="986502"/>
          </a:xfrm>
          <a:prstGeom prst="rect">
            <a:avLst/>
          </a:prstGeom>
        </p:spPr>
      </p:pic>
      <p:sp>
        <p:nvSpPr>
          <p:cNvPr id="49" name="AutoShape 27"/>
          <p:cNvSpPr>
            <a:spLocks noChangeArrowheads="1"/>
          </p:cNvSpPr>
          <p:nvPr/>
        </p:nvSpPr>
        <p:spPr bwMode="auto">
          <a:xfrm>
            <a:off x="4008420" y="1732724"/>
            <a:ext cx="3060374" cy="986502"/>
          </a:xfrm>
          <a:prstGeom prst="wedgeRoundRectCallout">
            <a:avLst>
              <a:gd name="adj1" fmla="val 60988"/>
              <a:gd name="adj2" fmla="val 22851"/>
              <a:gd name="adj3" fmla="val 16667"/>
            </a:avLst>
          </a:prstGeom>
          <a:solidFill>
            <a:srgbClr val="FCE9D2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这两个分数的分母都是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，分子越大，分数就越大。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AutoShape 27"/>
          <p:cNvSpPr>
            <a:spLocks noChangeArrowheads="1"/>
          </p:cNvSpPr>
          <p:nvPr/>
        </p:nvSpPr>
        <p:spPr bwMode="auto">
          <a:xfrm>
            <a:off x="3776535" y="3263565"/>
            <a:ext cx="3060374" cy="986502"/>
          </a:xfrm>
          <a:prstGeom prst="wedgeRoundRectCallout">
            <a:avLst>
              <a:gd name="adj1" fmla="val 60988"/>
              <a:gd name="adj2" fmla="val 22851"/>
              <a:gd name="adj3" fmla="val 16667"/>
            </a:avLst>
          </a:prstGeom>
          <a:solidFill>
            <a:srgbClr val="FCE9D2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分母相同的分数相比较，分子越大，分数就越大。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7222812" y="3389602"/>
            <a:ext cx="815407" cy="1404473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27" grpId="0" animBg="1"/>
      <p:bldP spid="48" grpId="0"/>
      <p:bldP spid="49" grpId="0" animBg="1"/>
      <p:bldP spid="3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253181" y="287198"/>
            <a:ext cx="1429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探究新知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Picture 11"/>
          <p:cNvPicPr>
            <a:picLocks noChangeAspect="1" noChangeArrowheads="1"/>
          </p:cNvPicPr>
          <p:nvPr/>
        </p:nvPicPr>
        <p:blipFill rotWithShape="1">
          <a:blip r:embed="rId1" cstate="email"/>
          <a:srcRect t="-3937"/>
          <a:stretch>
            <a:fillRect/>
          </a:stretch>
        </p:blipFill>
        <p:spPr bwMode="auto">
          <a:xfrm>
            <a:off x="1176034" y="967587"/>
            <a:ext cx="360040" cy="419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/>
              <p:cNvSpPr txBox="1"/>
              <p:nvPr/>
            </p:nvSpPr>
            <p:spPr>
              <a:xfrm>
                <a:off x="1536076" y="748862"/>
                <a:ext cx="5010383" cy="7838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黑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  <a:ea typeface="黑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  <a:ea typeface="黑体" panose="02010609060101010101" pitchFamily="49" charset="-122"/>
                            </a:rPr>
                            <m:t>4</m:t>
                          </m:r>
                        </m:den>
                      </m:f>
                      <m:r>
                        <a:rPr lang="zh-CN" altLang="en-US" sz="2400" b="0" i="1" smtClean="0">
                          <a:latin typeface="Cambria Math" panose="02040503050406030204" pitchFamily="18" charset="0"/>
                          <a:ea typeface="黑体" panose="02010609060101010101" pitchFamily="49" charset="-122"/>
                        </a:rPr>
                        <m:t>和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黑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  <a:ea typeface="黑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  <a:ea typeface="黑体" panose="02010609060101010101" pitchFamily="49" charset="-122"/>
                            </a:rPr>
                            <m:t>4</m:t>
                          </m:r>
                        </m:den>
                      </m:f>
                      <m:r>
                        <a:rPr lang="zh-CN" altLang="en-US" sz="2400" b="0" i="1" smtClean="0">
                          <a:latin typeface="Cambria Math" panose="02040503050406030204" pitchFamily="18" charset="0"/>
                          <a:ea typeface="黑体" panose="02010609060101010101" pitchFamily="49" charset="-122"/>
                        </a:rPr>
                        <m:t>谁大谁小？涂一涂，比一比。</m:t>
                      </m:r>
                    </m:oMath>
                  </m:oMathPara>
                </a14:m>
                <a:endPara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14" name="文本框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6076" y="748862"/>
                <a:ext cx="5010383" cy="783804"/>
              </a:xfrm>
              <a:prstGeom prst="rect">
                <a:avLst/>
              </a:prstGeom>
              <a:blipFill rotWithShape="1">
                <a:blip r:embed="rId2"/>
                <a:stretch>
                  <a:fillRect t="-25" r="5" b="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AutoShape 27"/>
          <p:cNvSpPr>
            <a:spLocks noChangeArrowheads="1"/>
          </p:cNvSpPr>
          <p:nvPr/>
        </p:nvSpPr>
        <p:spPr bwMode="auto">
          <a:xfrm>
            <a:off x="4995855" y="1529412"/>
            <a:ext cx="2612073" cy="1142444"/>
          </a:xfrm>
          <a:prstGeom prst="wedgeRoundRectCallout">
            <a:avLst>
              <a:gd name="adj1" fmla="val 60988"/>
              <a:gd name="adj2" fmla="val 22851"/>
              <a:gd name="adj3" fmla="val 16667"/>
            </a:avLst>
          </a:prstGeom>
          <a:solidFill>
            <a:srgbClr val="FCE9D2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画图比较分数的大小是常用的比较分数大小的方法。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AutoShape 27"/>
          <p:cNvSpPr>
            <a:spLocks noChangeArrowheads="1"/>
          </p:cNvSpPr>
          <p:nvPr/>
        </p:nvSpPr>
        <p:spPr bwMode="auto">
          <a:xfrm>
            <a:off x="1434712" y="1751390"/>
            <a:ext cx="1956882" cy="892134"/>
          </a:xfrm>
          <a:prstGeom prst="wedgeRoundRectCallout">
            <a:avLst>
              <a:gd name="adj1" fmla="val -65975"/>
              <a:gd name="adj2" fmla="val -2333"/>
              <a:gd name="adj3" fmla="val 16667"/>
            </a:avLst>
          </a:prstGeom>
          <a:solidFill>
            <a:srgbClr val="FCE9D2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我画几个苹果来比一比。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822951" y="2862247"/>
            <a:ext cx="2360808" cy="539128"/>
            <a:chOff x="1822951" y="2862247"/>
            <a:chExt cx="2360808" cy="539128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22951" y="2862248"/>
              <a:ext cx="590202" cy="539127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13153" y="2862247"/>
              <a:ext cx="590202" cy="539127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03355" y="2862247"/>
              <a:ext cx="590202" cy="539127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93557" y="2862247"/>
              <a:ext cx="590202" cy="539127"/>
            </a:xfrm>
            <a:prstGeom prst="rect">
              <a:avLst/>
            </a:prstGeom>
          </p:spPr>
        </p:pic>
      </p:grpSp>
      <p:grpSp>
        <p:nvGrpSpPr>
          <p:cNvPr id="51" name="组合 50"/>
          <p:cNvGrpSpPr/>
          <p:nvPr/>
        </p:nvGrpSpPr>
        <p:grpSpPr>
          <a:xfrm>
            <a:off x="5028267" y="2852415"/>
            <a:ext cx="2360808" cy="539128"/>
            <a:chOff x="1822951" y="2862247"/>
            <a:chExt cx="2360808" cy="539128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22951" y="2862248"/>
              <a:ext cx="590202" cy="539127"/>
            </a:xfrm>
            <a:prstGeom prst="rect">
              <a:avLst/>
            </a:prstGeom>
          </p:spPr>
        </p:pic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13153" y="2862247"/>
              <a:ext cx="590202" cy="539127"/>
            </a:xfrm>
            <a:prstGeom prst="rect">
              <a:avLst/>
            </a:prstGeom>
          </p:spPr>
        </p:pic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03355" y="2862247"/>
              <a:ext cx="590202" cy="539127"/>
            </a:xfrm>
            <a:prstGeom prst="rect">
              <a:avLst/>
            </a:prstGeom>
          </p:spPr>
        </p:pic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93557" y="2862247"/>
              <a:ext cx="590202" cy="539127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822951" y="2772697"/>
            <a:ext cx="1770606" cy="7838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5028267" y="2852415"/>
            <a:ext cx="590202" cy="54895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8" name="文本框 57"/>
              <p:cNvSpPr txBox="1"/>
              <p:nvPr/>
            </p:nvSpPr>
            <p:spPr>
              <a:xfrm>
                <a:off x="3593559" y="3699576"/>
                <a:ext cx="413995" cy="6685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sz="2000" dirty="0"/>
              </a:p>
            </p:txBody>
          </p:sp>
        </mc:Choice>
        <mc:Fallback>
          <p:sp>
            <p:nvSpPr>
              <p:cNvPr id="58" name="文本框 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3559" y="3699576"/>
                <a:ext cx="413995" cy="668516"/>
              </a:xfrm>
              <a:prstGeom prst="rect">
                <a:avLst/>
              </a:prstGeom>
              <a:blipFill rotWithShape="1">
                <a:blip r:embed="rId4"/>
                <a:stretch>
                  <a:fillRect l="-23" t="-10" r="17" b="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9" name="文本框 58"/>
              <p:cNvSpPr txBox="1"/>
              <p:nvPr/>
            </p:nvSpPr>
            <p:spPr>
              <a:xfrm>
                <a:off x="4402763" y="3699576"/>
                <a:ext cx="413995" cy="6685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sz="2000" dirty="0"/>
              </a:p>
            </p:txBody>
          </p:sp>
        </mc:Choice>
        <mc:Fallback>
          <p:sp>
            <p:nvSpPr>
              <p:cNvPr id="59" name="文本框 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02763" y="3699576"/>
                <a:ext cx="413995" cy="668516"/>
              </a:xfrm>
              <a:prstGeom prst="rect">
                <a:avLst/>
              </a:prstGeom>
              <a:blipFill rotWithShape="1">
                <a:blip r:embed="rId5"/>
                <a:stretch>
                  <a:fillRect l="-74" t="-10" r="68" b="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0" name="椭圆 59"/>
          <p:cNvSpPr/>
          <p:nvPr/>
        </p:nvSpPr>
        <p:spPr>
          <a:xfrm>
            <a:off x="4007552" y="3870834"/>
            <a:ext cx="387116" cy="38711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60"/>
          <p:cNvSpPr txBox="1"/>
          <p:nvPr/>
        </p:nvSpPr>
        <p:spPr>
          <a:xfrm>
            <a:off x="3966916" y="3813188"/>
            <a:ext cx="704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2" name="图片 61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flipH="1">
            <a:off x="128056" y="1702161"/>
            <a:ext cx="1028982" cy="1462438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7979279" y="1768584"/>
            <a:ext cx="810497" cy="1396016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5" grpId="0" animBg="1"/>
      <p:bldP spid="56" grpId="0" animBg="1"/>
      <p:bldP spid="58" grpId="0" animBg="1"/>
      <p:bldP spid="59" grpId="0" animBg="1"/>
      <p:bldP spid="60" grpId="0" animBg="1"/>
      <p:bldP spid="6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289438" y="1766759"/>
            <a:ext cx="360040" cy="8143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49478" y="1766759"/>
            <a:ext cx="360040" cy="8143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17425" y="1757439"/>
            <a:ext cx="360040" cy="8143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477465" y="1766759"/>
            <a:ext cx="360040" cy="8143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117425" y="2580525"/>
            <a:ext cx="360040" cy="8143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945412" y="1757439"/>
            <a:ext cx="360040" cy="8143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305452" y="1757439"/>
            <a:ext cx="360040" cy="8143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945412" y="2571750"/>
            <a:ext cx="360040" cy="8143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305452" y="2571750"/>
            <a:ext cx="360040" cy="8143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7639613" y="2571750"/>
            <a:ext cx="360040" cy="8143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61451" y="1757439"/>
            <a:ext cx="360040" cy="8143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2"/>
          <p:cNvSpPr txBox="1"/>
          <p:nvPr/>
        </p:nvSpPr>
        <p:spPr>
          <a:xfrm>
            <a:off x="253181" y="287198"/>
            <a:ext cx="1429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探究新知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0" name="Picture 11"/>
          <p:cNvPicPr>
            <a:picLocks noChangeAspect="1" noChangeArrowheads="1"/>
          </p:cNvPicPr>
          <p:nvPr/>
        </p:nvPicPr>
        <p:blipFill rotWithShape="1">
          <a:blip r:embed="rId1" cstate="email"/>
          <a:srcRect t="-3937"/>
          <a:stretch>
            <a:fillRect/>
          </a:stretch>
        </p:blipFill>
        <p:spPr bwMode="auto">
          <a:xfrm>
            <a:off x="1176034" y="967587"/>
            <a:ext cx="360040" cy="419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1536074" y="925021"/>
            <a:ext cx="72356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借助下图，找一组分母相同的分数，涂一涂，比一比。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1461453" y="1757439"/>
          <a:ext cx="1063263" cy="16286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4421"/>
                <a:gridCol w="354421"/>
                <a:gridCol w="354421"/>
              </a:tblGrid>
              <a:tr h="814312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14312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2"/>
          <p:cNvGraphicFramePr>
            <a:graphicFrameLocks noGrp="1"/>
          </p:cNvGraphicFramePr>
          <p:nvPr/>
        </p:nvGraphicFramePr>
        <p:xfrm>
          <a:off x="3289440" y="1757439"/>
          <a:ext cx="1063263" cy="16286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4421"/>
                <a:gridCol w="354421"/>
                <a:gridCol w="354421"/>
              </a:tblGrid>
              <a:tr h="814312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14312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格 2"/>
          <p:cNvGraphicFramePr>
            <a:graphicFrameLocks noGrp="1"/>
          </p:cNvGraphicFramePr>
          <p:nvPr/>
        </p:nvGraphicFramePr>
        <p:xfrm>
          <a:off x="5117427" y="1766214"/>
          <a:ext cx="1063263" cy="16286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4421"/>
                <a:gridCol w="354421"/>
                <a:gridCol w="354421"/>
              </a:tblGrid>
              <a:tr h="814312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14312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表格 2"/>
          <p:cNvGraphicFramePr>
            <a:graphicFrameLocks noGrp="1"/>
          </p:cNvGraphicFramePr>
          <p:nvPr/>
        </p:nvGraphicFramePr>
        <p:xfrm>
          <a:off x="6945414" y="1757439"/>
          <a:ext cx="1063263" cy="16286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4421"/>
                <a:gridCol w="354421"/>
                <a:gridCol w="354421"/>
              </a:tblGrid>
              <a:tr h="814312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14312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1789711" y="3523418"/>
                <a:ext cx="406745" cy="6705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2000" dirty="0"/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89711" y="3523418"/>
                <a:ext cx="406745" cy="670568"/>
              </a:xfrm>
              <a:prstGeom prst="rect">
                <a:avLst/>
              </a:prstGeom>
              <a:blipFill rotWithShape="1">
                <a:blip r:embed="rId2"/>
                <a:stretch>
                  <a:fillRect l="-69" t="-65" r="154" b="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文本框 22"/>
              <p:cNvSpPr txBox="1"/>
              <p:nvPr/>
            </p:nvSpPr>
            <p:spPr>
              <a:xfrm>
                <a:off x="3469460" y="3532986"/>
                <a:ext cx="406745" cy="6705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2000" dirty="0"/>
              </a:p>
            </p:txBody>
          </p:sp>
        </mc:Choice>
        <mc:Fallback>
          <p:sp>
            <p:nvSpPr>
              <p:cNvPr id="23" name="文本框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69460" y="3532986"/>
                <a:ext cx="406745" cy="670568"/>
              </a:xfrm>
              <a:prstGeom prst="rect">
                <a:avLst/>
              </a:prstGeom>
              <a:blipFill rotWithShape="1">
                <a:blip r:embed="rId3"/>
                <a:stretch>
                  <a:fillRect l="-112" t="-72" r="41" b="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文本框 23"/>
              <p:cNvSpPr txBox="1"/>
              <p:nvPr/>
            </p:nvSpPr>
            <p:spPr>
              <a:xfrm>
                <a:off x="5416283" y="3532986"/>
                <a:ext cx="406745" cy="6705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2000" dirty="0"/>
              </a:p>
            </p:txBody>
          </p:sp>
        </mc:Choice>
        <mc:Fallback>
          <p:sp>
            <p:nvSpPr>
              <p:cNvPr id="24" name="文本框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6283" y="3532986"/>
                <a:ext cx="406745" cy="670568"/>
              </a:xfrm>
              <a:prstGeom prst="rect">
                <a:avLst/>
              </a:prstGeom>
              <a:blipFill rotWithShape="1">
                <a:blip r:embed="rId4"/>
                <a:stretch>
                  <a:fillRect l="-90" t="-72" r="19" b="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文本框 24"/>
              <p:cNvSpPr txBox="1"/>
              <p:nvPr/>
            </p:nvSpPr>
            <p:spPr>
              <a:xfrm>
                <a:off x="7305454" y="3532986"/>
                <a:ext cx="406745" cy="676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2000" dirty="0"/>
              </a:p>
            </p:txBody>
          </p:sp>
        </mc:Choice>
        <mc:Fallback>
          <p:sp>
            <p:nvSpPr>
              <p:cNvPr id="25" name="文本框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05454" y="3532986"/>
                <a:ext cx="406745" cy="676852"/>
              </a:xfrm>
              <a:prstGeom prst="rect">
                <a:avLst/>
              </a:prstGeom>
              <a:blipFill rotWithShape="1">
                <a:blip r:embed="rId5"/>
                <a:stretch>
                  <a:fillRect l="-102" t="-71" r="30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2450645" y="3649685"/>
                <a:ext cx="76462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&lt;</m:t>
                      </m:r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0645" y="3649685"/>
                <a:ext cx="764623" cy="461665"/>
              </a:xfrm>
              <a:prstGeom prst="rect">
                <a:avLst/>
              </a:prstGeom>
              <a:blipFill rotWithShape="1">
                <a:blip r:embed="rId6"/>
                <a:stretch>
                  <a:fillRect l="-24" t="-74" r="34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文本框 25"/>
              <p:cNvSpPr txBox="1"/>
              <p:nvPr/>
            </p:nvSpPr>
            <p:spPr>
              <a:xfrm>
                <a:off x="4189690" y="3649685"/>
                <a:ext cx="76462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&lt;</m:t>
                      </m:r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6" name="文本框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9690" y="3649685"/>
                <a:ext cx="764623" cy="461665"/>
              </a:xfrm>
              <a:prstGeom prst="rect">
                <a:avLst/>
              </a:prstGeom>
              <a:blipFill rotWithShape="1">
                <a:blip r:embed="rId6"/>
                <a:stretch>
                  <a:fillRect l="-78" t="-74" r="6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文本框 26"/>
              <p:cNvSpPr txBox="1"/>
              <p:nvPr/>
            </p:nvSpPr>
            <p:spPr>
              <a:xfrm>
                <a:off x="6180791" y="3649685"/>
                <a:ext cx="76462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&lt;</m:t>
                      </m:r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7" name="文本框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80791" y="3649685"/>
                <a:ext cx="764623" cy="461665"/>
              </a:xfrm>
              <a:prstGeom prst="rect">
                <a:avLst/>
              </a:prstGeom>
              <a:blipFill rotWithShape="1">
                <a:blip r:embed="rId6"/>
                <a:stretch>
                  <a:fillRect l="-44" t="-74" r="55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3" grpId="0" animBg="1"/>
      <p:bldP spid="4" grpId="0" animBg="1"/>
      <p:bldP spid="23" grpId="0" animBg="1"/>
      <p:bldP spid="24" grpId="0" animBg="1"/>
      <p:bldP spid="25" grpId="0" animBg="1"/>
      <p:bldP spid="6" grpId="0" animBg="1"/>
      <p:bldP spid="26" grpId="0" animBg="1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不完整圆 7"/>
          <p:cNvSpPr/>
          <p:nvPr/>
        </p:nvSpPr>
        <p:spPr>
          <a:xfrm>
            <a:off x="1612492" y="2565408"/>
            <a:ext cx="1081497" cy="1092193"/>
          </a:xfrm>
          <a:prstGeom prst="pie">
            <a:avLst>
              <a:gd name="adj1" fmla="val 2721937"/>
              <a:gd name="adj2" fmla="val 1620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" cstate="email"/>
          <a:srcRect l="26261" t="8412" r="26616" b="9100"/>
          <a:stretch>
            <a:fillRect/>
          </a:stretch>
        </p:blipFill>
        <p:spPr>
          <a:xfrm>
            <a:off x="1571039" y="2543025"/>
            <a:ext cx="1180730" cy="1121434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7281284" y="2156692"/>
            <a:ext cx="299389" cy="2915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5830890" y="2156693"/>
            <a:ext cx="609241" cy="2885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010894" y="2563777"/>
            <a:ext cx="1081311" cy="10813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422788" y="1621159"/>
            <a:ext cx="8554064" cy="2985624"/>
            <a:chOff x="1245674" y="1743177"/>
            <a:chExt cx="9772845" cy="3838226"/>
          </a:xfrm>
        </p:grpSpPr>
        <p:sp>
          <p:nvSpPr>
            <p:cNvPr id="14" name="Shape 4556"/>
            <p:cNvSpPr/>
            <p:nvPr/>
          </p:nvSpPr>
          <p:spPr>
            <a:xfrm>
              <a:off x="1245674" y="1743177"/>
              <a:ext cx="9772845" cy="3838226"/>
            </a:xfrm>
            <a:custGeom>
              <a:avLst/>
              <a:gdLst/>
              <a:ahLst/>
              <a:cxnLst/>
              <a:rect l="0" t="0" r="0" b="0"/>
              <a:pathLst>
                <a:path w="5211318" h="1496047">
                  <a:moveTo>
                    <a:pt x="915840" y="39386"/>
                  </a:moveTo>
                  <a:cubicBezTo>
                    <a:pt x="1050468" y="35643"/>
                    <a:pt x="1209745" y="39202"/>
                    <a:pt x="1395146" y="55347"/>
                  </a:cubicBezTo>
                  <a:cubicBezTo>
                    <a:pt x="1655636" y="83058"/>
                    <a:pt x="2623503" y="128054"/>
                    <a:pt x="3382848" y="91135"/>
                  </a:cubicBezTo>
                  <a:cubicBezTo>
                    <a:pt x="3995941" y="63449"/>
                    <a:pt x="4518775" y="0"/>
                    <a:pt x="4895152" y="115519"/>
                  </a:cubicBezTo>
                  <a:cubicBezTo>
                    <a:pt x="5121910" y="225857"/>
                    <a:pt x="5171326" y="275362"/>
                    <a:pt x="5143907" y="584175"/>
                  </a:cubicBezTo>
                  <a:cubicBezTo>
                    <a:pt x="5135588" y="677012"/>
                    <a:pt x="5148225" y="855663"/>
                    <a:pt x="5148225" y="855663"/>
                  </a:cubicBezTo>
                  <a:cubicBezTo>
                    <a:pt x="5211318" y="1043077"/>
                    <a:pt x="5164481" y="1292771"/>
                    <a:pt x="4761522" y="1378953"/>
                  </a:cubicBezTo>
                  <a:cubicBezTo>
                    <a:pt x="4173500" y="1450061"/>
                    <a:pt x="3912185" y="1450759"/>
                    <a:pt x="3510446" y="1429716"/>
                  </a:cubicBezTo>
                  <a:cubicBezTo>
                    <a:pt x="3108719" y="1408646"/>
                    <a:pt x="2304491" y="1393762"/>
                    <a:pt x="1847965" y="1426858"/>
                  </a:cubicBezTo>
                  <a:cubicBezTo>
                    <a:pt x="1391425" y="1459954"/>
                    <a:pt x="679260" y="1496047"/>
                    <a:pt x="301867" y="1300506"/>
                  </a:cubicBezTo>
                  <a:cubicBezTo>
                    <a:pt x="186728" y="1235901"/>
                    <a:pt x="0" y="1141768"/>
                    <a:pt x="40272" y="943013"/>
                  </a:cubicBezTo>
                  <a:cubicBezTo>
                    <a:pt x="101130" y="747459"/>
                    <a:pt x="56020" y="692950"/>
                    <a:pt x="25578" y="495757"/>
                  </a:cubicBezTo>
                  <a:cubicBezTo>
                    <a:pt x="46673" y="296101"/>
                    <a:pt x="93358" y="253797"/>
                    <a:pt x="329921" y="127559"/>
                  </a:cubicBezTo>
                  <a:cubicBezTo>
                    <a:pt x="329921" y="127559"/>
                    <a:pt x="511958" y="50614"/>
                    <a:pt x="915840" y="39386"/>
                  </a:cubicBezTo>
                  <a:close/>
                </a:path>
              </a:pathLst>
            </a:custGeom>
            <a:ln w="76200" cap="flat">
              <a:solidFill>
                <a:srgbClr val="FAC6AC"/>
              </a:solidFill>
              <a:miter lim="127000"/>
            </a:ln>
          </p:spPr>
          <p:style>
            <a:lnRef idx="1">
              <a:srgbClr val="FDD4C0"/>
            </a:lnRef>
            <a:fillRef idx="0">
              <a:srgbClr val="FFFEFD"/>
            </a:fillRef>
            <a:effectRef idx="0">
              <a:scrgbClr r="0" g="0" b="0"/>
            </a:effectRef>
            <a:fontRef idx="none"/>
          </p:style>
        </p:sp>
        <p:sp>
          <p:nvSpPr>
            <p:cNvPr id="15" name="任意多边形: 形状 14"/>
            <p:cNvSpPr/>
            <p:nvPr/>
          </p:nvSpPr>
          <p:spPr>
            <a:xfrm>
              <a:off x="1852551" y="1840292"/>
              <a:ext cx="3550722" cy="226014"/>
            </a:xfrm>
            <a:custGeom>
              <a:avLst/>
              <a:gdLst>
                <a:gd name="connsiteX0" fmla="*/ 0 w 3550722"/>
                <a:gd name="connsiteY0" fmla="*/ 226014 h 226014"/>
                <a:gd name="connsiteX1" fmla="*/ 237506 w 3550722"/>
                <a:gd name="connsiteY1" fmla="*/ 131012 h 226014"/>
                <a:gd name="connsiteX2" fmla="*/ 593766 w 3550722"/>
                <a:gd name="connsiteY2" fmla="*/ 47885 h 226014"/>
                <a:gd name="connsiteX3" fmla="*/ 1021278 w 3550722"/>
                <a:gd name="connsiteY3" fmla="*/ 12259 h 226014"/>
                <a:gd name="connsiteX4" fmla="*/ 1436914 w 3550722"/>
                <a:gd name="connsiteY4" fmla="*/ 383 h 226014"/>
                <a:gd name="connsiteX5" fmla="*/ 1721922 w 3550722"/>
                <a:gd name="connsiteY5" fmla="*/ 24134 h 226014"/>
                <a:gd name="connsiteX6" fmla="*/ 2244436 w 3550722"/>
                <a:gd name="connsiteY6" fmla="*/ 59760 h 226014"/>
                <a:gd name="connsiteX7" fmla="*/ 2636322 w 3550722"/>
                <a:gd name="connsiteY7" fmla="*/ 119137 h 226014"/>
                <a:gd name="connsiteX8" fmla="*/ 3170711 w 3550722"/>
                <a:gd name="connsiteY8" fmla="*/ 119137 h 226014"/>
                <a:gd name="connsiteX9" fmla="*/ 3550722 w 3550722"/>
                <a:gd name="connsiteY9" fmla="*/ 142887 h 226014"/>
                <a:gd name="connsiteX10" fmla="*/ 3550722 w 3550722"/>
                <a:gd name="connsiteY10" fmla="*/ 142887 h 226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50722" h="226014">
                  <a:moveTo>
                    <a:pt x="0" y="226014"/>
                  </a:moveTo>
                  <a:cubicBezTo>
                    <a:pt x="69272" y="193357"/>
                    <a:pt x="138545" y="160700"/>
                    <a:pt x="237506" y="131012"/>
                  </a:cubicBezTo>
                  <a:cubicBezTo>
                    <a:pt x="336467" y="101324"/>
                    <a:pt x="463137" y="67677"/>
                    <a:pt x="593766" y="47885"/>
                  </a:cubicBezTo>
                  <a:cubicBezTo>
                    <a:pt x="724395" y="28093"/>
                    <a:pt x="880753" y="20176"/>
                    <a:pt x="1021278" y="12259"/>
                  </a:cubicBezTo>
                  <a:cubicBezTo>
                    <a:pt x="1161803" y="4342"/>
                    <a:pt x="1320140" y="-1596"/>
                    <a:pt x="1436914" y="383"/>
                  </a:cubicBezTo>
                  <a:cubicBezTo>
                    <a:pt x="1553688" y="2362"/>
                    <a:pt x="1721922" y="24134"/>
                    <a:pt x="1721922" y="24134"/>
                  </a:cubicBezTo>
                  <a:cubicBezTo>
                    <a:pt x="1856509" y="34030"/>
                    <a:pt x="2092036" y="43926"/>
                    <a:pt x="2244436" y="59760"/>
                  </a:cubicBezTo>
                  <a:cubicBezTo>
                    <a:pt x="2396836" y="75594"/>
                    <a:pt x="2481943" y="109241"/>
                    <a:pt x="2636322" y="119137"/>
                  </a:cubicBezTo>
                  <a:cubicBezTo>
                    <a:pt x="2790701" y="129033"/>
                    <a:pt x="3018311" y="115179"/>
                    <a:pt x="3170711" y="119137"/>
                  </a:cubicBezTo>
                  <a:cubicBezTo>
                    <a:pt x="3323111" y="123095"/>
                    <a:pt x="3550722" y="142887"/>
                    <a:pt x="3550722" y="142887"/>
                  </a:cubicBezTo>
                  <a:lnTo>
                    <a:pt x="3550722" y="142887"/>
                  </a:lnTo>
                </a:path>
              </a:pathLst>
            </a:custGeom>
            <a:noFill/>
            <a:ln w="1905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/>
            <p:cNvSpPr/>
            <p:nvPr/>
          </p:nvSpPr>
          <p:spPr>
            <a:xfrm>
              <a:off x="1292046" y="1850654"/>
              <a:ext cx="9657074" cy="3611995"/>
            </a:xfrm>
            <a:custGeom>
              <a:avLst/>
              <a:gdLst>
                <a:gd name="connsiteX0" fmla="*/ 4134977 w 9657074"/>
                <a:gd name="connsiteY0" fmla="*/ 132525 h 3611995"/>
                <a:gd name="connsiteX1" fmla="*/ 4954375 w 9657074"/>
                <a:gd name="connsiteY1" fmla="*/ 156276 h 3611995"/>
                <a:gd name="connsiteX2" fmla="*/ 5785648 w 9657074"/>
                <a:gd name="connsiteY2" fmla="*/ 144401 h 3611995"/>
                <a:gd name="connsiteX3" fmla="*/ 6711923 w 9657074"/>
                <a:gd name="connsiteY3" fmla="*/ 85024 h 3611995"/>
                <a:gd name="connsiteX4" fmla="*/ 6711923 w 9657074"/>
                <a:gd name="connsiteY4" fmla="*/ 85024 h 3611995"/>
                <a:gd name="connsiteX5" fmla="*/ 7804453 w 9657074"/>
                <a:gd name="connsiteY5" fmla="*/ 1897 h 3611995"/>
                <a:gd name="connsiteX6" fmla="*/ 8552598 w 9657074"/>
                <a:gd name="connsiteY6" fmla="*/ 37523 h 3611995"/>
                <a:gd name="connsiteX7" fmla="*/ 9110738 w 9657074"/>
                <a:gd name="connsiteY7" fmla="*/ 156276 h 3611995"/>
                <a:gd name="connsiteX8" fmla="*/ 9348245 w 9657074"/>
                <a:gd name="connsiteY8" fmla="*/ 370032 h 3611995"/>
                <a:gd name="connsiteX9" fmla="*/ 9538250 w 9657074"/>
                <a:gd name="connsiteY9" fmla="*/ 536286 h 3611995"/>
                <a:gd name="connsiteX10" fmla="*/ 9609502 w 9657074"/>
                <a:gd name="connsiteY10" fmla="*/ 738167 h 3611995"/>
                <a:gd name="connsiteX11" fmla="*/ 9621377 w 9657074"/>
                <a:gd name="connsiteY11" fmla="*/ 940047 h 3611995"/>
                <a:gd name="connsiteX12" fmla="*/ 9597627 w 9657074"/>
                <a:gd name="connsiteY12" fmla="*/ 1320058 h 3611995"/>
                <a:gd name="connsiteX13" fmla="*/ 9597627 w 9657074"/>
                <a:gd name="connsiteY13" fmla="*/ 1700068 h 3611995"/>
                <a:gd name="connsiteX14" fmla="*/ 9609502 w 9657074"/>
                <a:gd name="connsiteY14" fmla="*/ 2020702 h 3611995"/>
                <a:gd name="connsiteX15" fmla="*/ 9657003 w 9657074"/>
                <a:gd name="connsiteY15" fmla="*/ 2412588 h 3611995"/>
                <a:gd name="connsiteX16" fmla="*/ 9597627 w 9657074"/>
                <a:gd name="connsiteY16" fmla="*/ 2780723 h 3611995"/>
                <a:gd name="connsiteX17" fmla="*/ 9431372 w 9657074"/>
                <a:gd name="connsiteY17" fmla="*/ 3077606 h 3611995"/>
                <a:gd name="connsiteX18" fmla="*/ 9276993 w 9657074"/>
                <a:gd name="connsiteY18" fmla="*/ 3243860 h 3611995"/>
                <a:gd name="connsiteX19" fmla="*/ 9039486 w 9657074"/>
                <a:gd name="connsiteY19" fmla="*/ 3362614 h 3611995"/>
                <a:gd name="connsiteX20" fmla="*/ 8730728 w 9657074"/>
                <a:gd name="connsiteY20" fmla="*/ 3457616 h 3611995"/>
                <a:gd name="connsiteX21" fmla="*/ 8160712 w 9657074"/>
                <a:gd name="connsiteY21" fmla="*/ 3540743 h 3611995"/>
                <a:gd name="connsiteX22" fmla="*/ 7792577 w 9657074"/>
                <a:gd name="connsiteY22" fmla="*/ 3564494 h 3611995"/>
                <a:gd name="connsiteX23" fmla="*/ 7317564 w 9657074"/>
                <a:gd name="connsiteY23" fmla="*/ 3576369 h 3611995"/>
                <a:gd name="connsiteX24" fmla="*/ 6973180 w 9657074"/>
                <a:gd name="connsiteY24" fmla="*/ 3576369 h 3611995"/>
                <a:gd name="connsiteX25" fmla="*/ 6403164 w 9657074"/>
                <a:gd name="connsiteY25" fmla="*/ 3552619 h 3611995"/>
                <a:gd name="connsiteX26" fmla="*/ 5809398 w 9657074"/>
                <a:gd name="connsiteY26" fmla="*/ 3516993 h 3611995"/>
                <a:gd name="connsiteX27" fmla="*/ 5168131 w 9657074"/>
                <a:gd name="connsiteY27" fmla="*/ 3493242 h 3611995"/>
                <a:gd name="connsiteX28" fmla="*/ 4693118 w 9657074"/>
                <a:gd name="connsiteY28" fmla="*/ 3493242 h 3611995"/>
                <a:gd name="connsiteX29" fmla="*/ 4158728 w 9657074"/>
                <a:gd name="connsiteY29" fmla="*/ 3505117 h 3611995"/>
                <a:gd name="connsiteX30" fmla="*/ 3600588 w 9657074"/>
                <a:gd name="connsiteY30" fmla="*/ 3516993 h 3611995"/>
                <a:gd name="connsiteX31" fmla="*/ 3054323 w 9657074"/>
                <a:gd name="connsiteY31" fmla="*/ 3576369 h 3611995"/>
                <a:gd name="connsiteX32" fmla="*/ 2448681 w 9657074"/>
                <a:gd name="connsiteY32" fmla="*/ 3611995 h 3611995"/>
                <a:gd name="connsiteX33" fmla="*/ 1664910 w 9657074"/>
                <a:gd name="connsiteY33" fmla="*/ 3600120 h 3611995"/>
                <a:gd name="connsiteX34" fmla="*/ 1178022 w 9657074"/>
                <a:gd name="connsiteY34" fmla="*/ 3505117 h 3611995"/>
                <a:gd name="connsiteX35" fmla="*/ 691133 w 9657074"/>
                <a:gd name="connsiteY35" fmla="*/ 3326988 h 3611995"/>
                <a:gd name="connsiteX36" fmla="*/ 334873 w 9657074"/>
                <a:gd name="connsiteY36" fmla="*/ 3065730 h 3611995"/>
                <a:gd name="connsiteX37" fmla="*/ 85492 w 9657074"/>
                <a:gd name="connsiteY37" fmla="*/ 2792598 h 3611995"/>
                <a:gd name="connsiteX38" fmla="*/ 49866 w 9657074"/>
                <a:gd name="connsiteY38" fmla="*/ 2578842 h 3611995"/>
                <a:gd name="connsiteX39" fmla="*/ 14240 w 9657074"/>
                <a:gd name="connsiteY39" fmla="*/ 2353211 h 3611995"/>
                <a:gd name="connsiteX40" fmla="*/ 73616 w 9657074"/>
                <a:gd name="connsiteY40" fmla="*/ 2020702 h 3611995"/>
                <a:gd name="connsiteX41" fmla="*/ 61741 w 9657074"/>
                <a:gd name="connsiteY41" fmla="*/ 1771320 h 3611995"/>
                <a:gd name="connsiteX42" fmla="*/ 26115 w 9657074"/>
                <a:gd name="connsiteY42" fmla="*/ 1403185 h 3611995"/>
                <a:gd name="connsiteX43" fmla="*/ 2364 w 9657074"/>
                <a:gd name="connsiteY43" fmla="*/ 1046925 h 3611995"/>
                <a:gd name="connsiteX44" fmla="*/ 85492 w 9657074"/>
                <a:gd name="connsiteY44" fmla="*/ 726291 h 3611995"/>
                <a:gd name="connsiteX45" fmla="*/ 275497 w 9657074"/>
                <a:gd name="connsiteY45" fmla="*/ 441284 h 3611995"/>
                <a:gd name="connsiteX46" fmla="*/ 536754 w 9657074"/>
                <a:gd name="connsiteY46" fmla="*/ 239403 h 3611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9657074" h="3611995">
                  <a:moveTo>
                    <a:pt x="4134977" y="132525"/>
                  </a:moveTo>
                  <a:cubicBezTo>
                    <a:pt x="4407120" y="143411"/>
                    <a:pt x="4954375" y="156276"/>
                    <a:pt x="4954375" y="156276"/>
                  </a:cubicBezTo>
                  <a:cubicBezTo>
                    <a:pt x="5229487" y="158255"/>
                    <a:pt x="5492723" y="156276"/>
                    <a:pt x="5785648" y="144401"/>
                  </a:cubicBezTo>
                  <a:cubicBezTo>
                    <a:pt x="6078573" y="132526"/>
                    <a:pt x="6711923" y="85024"/>
                    <a:pt x="6711923" y="85024"/>
                  </a:cubicBezTo>
                  <a:lnTo>
                    <a:pt x="6711923" y="85024"/>
                  </a:lnTo>
                  <a:cubicBezTo>
                    <a:pt x="6894011" y="71169"/>
                    <a:pt x="7497674" y="9814"/>
                    <a:pt x="7804453" y="1897"/>
                  </a:cubicBezTo>
                  <a:cubicBezTo>
                    <a:pt x="8111232" y="-6020"/>
                    <a:pt x="8334884" y="11793"/>
                    <a:pt x="8552598" y="37523"/>
                  </a:cubicBezTo>
                  <a:cubicBezTo>
                    <a:pt x="8770312" y="63253"/>
                    <a:pt x="8978130" y="100858"/>
                    <a:pt x="9110738" y="156276"/>
                  </a:cubicBezTo>
                  <a:cubicBezTo>
                    <a:pt x="9243346" y="211694"/>
                    <a:pt x="9276993" y="306697"/>
                    <a:pt x="9348245" y="370032"/>
                  </a:cubicBezTo>
                  <a:cubicBezTo>
                    <a:pt x="9419497" y="433367"/>
                    <a:pt x="9494707" y="474930"/>
                    <a:pt x="9538250" y="536286"/>
                  </a:cubicBezTo>
                  <a:cubicBezTo>
                    <a:pt x="9581793" y="597642"/>
                    <a:pt x="9595648" y="670874"/>
                    <a:pt x="9609502" y="738167"/>
                  </a:cubicBezTo>
                  <a:cubicBezTo>
                    <a:pt x="9623356" y="805460"/>
                    <a:pt x="9623356" y="843065"/>
                    <a:pt x="9621377" y="940047"/>
                  </a:cubicBezTo>
                  <a:cubicBezTo>
                    <a:pt x="9619398" y="1037029"/>
                    <a:pt x="9601585" y="1193388"/>
                    <a:pt x="9597627" y="1320058"/>
                  </a:cubicBezTo>
                  <a:cubicBezTo>
                    <a:pt x="9593669" y="1446728"/>
                    <a:pt x="9595648" y="1583294"/>
                    <a:pt x="9597627" y="1700068"/>
                  </a:cubicBezTo>
                  <a:cubicBezTo>
                    <a:pt x="9599606" y="1816842"/>
                    <a:pt x="9599606" y="1901949"/>
                    <a:pt x="9609502" y="2020702"/>
                  </a:cubicBezTo>
                  <a:cubicBezTo>
                    <a:pt x="9619398" y="2139455"/>
                    <a:pt x="9658982" y="2285918"/>
                    <a:pt x="9657003" y="2412588"/>
                  </a:cubicBezTo>
                  <a:cubicBezTo>
                    <a:pt x="9655024" y="2539258"/>
                    <a:pt x="9635232" y="2669887"/>
                    <a:pt x="9597627" y="2780723"/>
                  </a:cubicBezTo>
                  <a:cubicBezTo>
                    <a:pt x="9560022" y="2891559"/>
                    <a:pt x="9484811" y="3000417"/>
                    <a:pt x="9431372" y="3077606"/>
                  </a:cubicBezTo>
                  <a:cubicBezTo>
                    <a:pt x="9377933" y="3154795"/>
                    <a:pt x="9342307" y="3196359"/>
                    <a:pt x="9276993" y="3243860"/>
                  </a:cubicBezTo>
                  <a:cubicBezTo>
                    <a:pt x="9211679" y="3291361"/>
                    <a:pt x="9130530" y="3326988"/>
                    <a:pt x="9039486" y="3362614"/>
                  </a:cubicBezTo>
                  <a:cubicBezTo>
                    <a:pt x="8948442" y="3398240"/>
                    <a:pt x="8877190" y="3427928"/>
                    <a:pt x="8730728" y="3457616"/>
                  </a:cubicBezTo>
                  <a:cubicBezTo>
                    <a:pt x="8584266" y="3487304"/>
                    <a:pt x="8317070" y="3522930"/>
                    <a:pt x="8160712" y="3540743"/>
                  </a:cubicBezTo>
                  <a:cubicBezTo>
                    <a:pt x="8004354" y="3558556"/>
                    <a:pt x="7933102" y="3558556"/>
                    <a:pt x="7792577" y="3564494"/>
                  </a:cubicBezTo>
                  <a:cubicBezTo>
                    <a:pt x="7652052" y="3570432"/>
                    <a:pt x="7454130" y="3574390"/>
                    <a:pt x="7317564" y="3576369"/>
                  </a:cubicBezTo>
                  <a:cubicBezTo>
                    <a:pt x="7180998" y="3578348"/>
                    <a:pt x="7125580" y="3580327"/>
                    <a:pt x="6973180" y="3576369"/>
                  </a:cubicBezTo>
                  <a:cubicBezTo>
                    <a:pt x="6820780" y="3572411"/>
                    <a:pt x="6403164" y="3552619"/>
                    <a:pt x="6403164" y="3552619"/>
                  </a:cubicBezTo>
                  <a:lnTo>
                    <a:pt x="5809398" y="3516993"/>
                  </a:lnTo>
                  <a:cubicBezTo>
                    <a:pt x="5603559" y="3507097"/>
                    <a:pt x="5354178" y="3497201"/>
                    <a:pt x="5168131" y="3493242"/>
                  </a:cubicBezTo>
                  <a:cubicBezTo>
                    <a:pt x="4982084" y="3489284"/>
                    <a:pt x="4861352" y="3491263"/>
                    <a:pt x="4693118" y="3493242"/>
                  </a:cubicBezTo>
                  <a:cubicBezTo>
                    <a:pt x="4524884" y="3495221"/>
                    <a:pt x="4158728" y="3505117"/>
                    <a:pt x="4158728" y="3505117"/>
                  </a:cubicBezTo>
                  <a:cubicBezTo>
                    <a:pt x="3976640" y="3509076"/>
                    <a:pt x="3784655" y="3505118"/>
                    <a:pt x="3600588" y="3516993"/>
                  </a:cubicBezTo>
                  <a:cubicBezTo>
                    <a:pt x="3416521" y="3528868"/>
                    <a:pt x="3246307" y="3560535"/>
                    <a:pt x="3054323" y="3576369"/>
                  </a:cubicBezTo>
                  <a:cubicBezTo>
                    <a:pt x="2862339" y="3592203"/>
                    <a:pt x="2448681" y="3611995"/>
                    <a:pt x="2448681" y="3611995"/>
                  </a:cubicBezTo>
                  <a:lnTo>
                    <a:pt x="1664910" y="3600120"/>
                  </a:lnTo>
                  <a:cubicBezTo>
                    <a:pt x="1453134" y="3582307"/>
                    <a:pt x="1340318" y="3550639"/>
                    <a:pt x="1178022" y="3505117"/>
                  </a:cubicBezTo>
                  <a:cubicBezTo>
                    <a:pt x="1015726" y="3459595"/>
                    <a:pt x="831658" y="3400219"/>
                    <a:pt x="691133" y="3326988"/>
                  </a:cubicBezTo>
                  <a:cubicBezTo>
                    <a:pt x="550608" y="3253757"/>
                    <a:pt x="435813" y="3154795"/>
                    <a:pt x="334873" y="3065730"/>
                  </a:cubicBezTo>
                  <a:cubicBezTo>
                    <a:pt x="233933" y="2976665"/>
                    <a:pt x="132993" y="2873746"/>
                    <a:pt x="85492" y="2792598"/>
                  </a:cubicBezTo>
                  <a:cubicBezTo>
                    <a:pt x="37991" y="2711450"/>
                    <a:pt x="61741" y="2652073"/>
                    <a:pt x="49866" y="2578842"/>
                  </a:cubicBezTo>
                  <a:cubicBezTo>
                    <a:pt x="37991" y="2505611"/>
                    <a:pt x="10282" y="2446234"/>
                    <a:pt x="14240" y="2353211"/>
                  </a:cubicBezTo>
                  <a:cubicBezTo>
                    <a:pt x="18198" y="2260188"/>
                    <a:pt x="65699" y="2117684"/>
                    <a:pt x="73616" y="2020702"/>
                  </a:cubicBezTo>
                  <a:cubicBezTo>
                    <a:pt x="81533" y="1923720"/>
                    <a:pt x="69658" y="1874239"/>
                    <a:pt x="61741" y="1771320"/>
                  </a:cubicBezTo>
                  <a:cubicBezTo>
                    <a:pt x="53824" y="1668401"/>
                    <a:pt x="36011" y="1523917"/>
                    <a:pt x="26115" y="1403185"/>
                  </a:cubicBezTo>
                  <a:cubicBezTo>
                    <a:pt x="16219" y="1282453"/>
                    <a:pt x="-7532" y="1159741"/>
                    <a:pt x="2364" y="1046925"/>
                  </a:cubicBezTo>
                  <a:cubicBezTo>
                    <a:pt x="12260" y="934109"/>
                    <a:pt x="39970" y="827231"/>
                    <a:pt x="85492" y="726291"/>
                  </a:cubicBezTo>
                  <a:cubicBezTo>
                    <a:pt x="131014" y="625351"/>
                    <a:pt x="200287" y="522432"/>
                    <a:pt x="275497" y="441284"/>
                  </a:cubicBezTo>
                  <a:cubicBezTo>
                    <a:pt x="350707" y="360136"/>
                    <a:pt x="443730" y="299769"/>
                    <a:pt x="536754" y="239403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TextBox 2"/>
          <p:cNvSpPr txBox="1"/>
          <p:nvPr/>
        </p:nvSpPr>
        <p:spPr>
          <a:xfrm>
            <a:off x="253181" y="287198"/>
            <a:ext cx="1429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探究新知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0" name="Picture 11"/>
          <p:cNvPicPr>
            <a:picLocks noChangeAspect="1" noChangeArrowheads="1"/>
          </p:cNvPicPr>
          <p:nvPr/>
        </p:nvPicPr>
        <p:blipFill rotWithShape="1">
          <a:blip r:embed="rId2" cstate="email"/>
          <a:srcRect t="-3937"/>
          <a:stretch>
            <a:fillRect/>
          </a:stretch>
        </p:blipFill>
        <p:spPr bwMode="auto">
          <a:xfrm>
            <a:off x="1176034" y="967587"/>
            <a:ext cx="360040" cy="419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1536076" y="925021"/>
            <a:ext cx="2317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我出题你来比。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771" y="2413103"/>
            <a:ext cx="703446" cy="100676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46390" y="1621159"/>
            <a:ext cx="908484" cy="117007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3983449" y="2776422"/>
            <a:ext cx="908484" cy="104294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95352" y="3352117"/>
            <a:ext cx="781757" cy="90287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" cstate="email"/>
          <a:srcRect l="26261" t="8412" r="26616" b="9100"/>
          <a:stretch>
            <a:fillRect/>
          </a:stretch>
        </p:blipFill>
        <p:spPr>
          <a:xfrm>
            <a:off x="2962313" y="2543025"/>
            <a:ext cx="1180730" cy="112143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" name="AutoShape 27"/>
              <p:cNvSpPr>
                <a:spLocks noChangeArrowheads="1"/>
              </p:cNvSpPr>
              <p:nvPr/>
            </p:nvSpPr>
            <p:spPr bwMode="auto">
              <a:xfrm>
                <a:off x="1461219" y="1562843"/>
                <a:ext cx="1288289" cy="804024"/>
              </a:xfrm>
              <a:prstGeom prst="wedgeRoundRectCallout">
                <a:avLst>
                  <a:gd name="adj1" fmla="val -54826"/>
                  <a:gd name="adj2" fmla="val 88281"/>
                  <a:gd name="adj3" fmla="val 16667"/>
                </a:avLst>
              </a:prstGeom>
              <a:solidFill>
                <a:srgbClr val="FCE9D2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8</m:t>
                          </m:r>
                        </m:den>
                      </m:f>
                      <m:r>
                        <a:rPr lang="zh-CN" altLang="en-US" sz="2000" b="0" i="1" smtClean="0"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和</m:t>
                      </m:r>
                      <m:f>
                        <m:fPr>
                          <m:ctrlPr>
                            <a:rPr lang="en-US" altLang="zh-CN" sz="2000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8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8</m:t>
                          </m:r>
                        </m:den>
                      </m:f>
                      <m:r>
                        <a:rPr lang="zh-CN" altLang="en-US" sz="2000" b="0" i="1" smtClean="0"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。</m:t>
                      </m:r>
                    </m:oMath>
                  </m:oMathPara>
                </a14:m>
                <a:endPara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" name="AutoShap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61219" y="1562843"/>
                <a:ext cx="1288289" cy="804024"/>
              </a:xfrm>
              <a:prstGeom prst="wedgeRoundRectCallout">
                <a:avLst>
                  <a:gd name="adj1" fmla="val -54826"/>
                  <a:gd name="adj2" fmla="val 88281"/>
                  <a:gd name="adj3" fmla="val 16667"/>
                </a:avLst>
              </a:prstGeom>
              <a:blipFill rotWithShape="1">
                <a:blip r:embed="rId7"/>
                <a:stretch>
                  <a:fillRect l="-8090" t="-1198" r="-693" b="-42225"/>
                </a:stretch>
              </a:blip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AutoShape 27"/>
          <p:cNvSpPr>
            <a:spLocks noChangeArrowheads="1"/>
          </p:cNvSpPr>
          <p:nvPr/>
        </p:nvSpPr>
        <p:spPr bwMode="auto">
          <a:xfrm>
            <a:off x="5255363" y="3518479"/>
            <a:ext cx="2376561" cy="846348"/>
          </a:xfrm>
          <a:prstGeom prst="wedgeRoundRectCallout">
            <a:avLst>
              <a:gd name="adj1" fmla="val 67608"/>
              <a:gd name="adj2" fmla="val -13163"/>
              <a:gd name="adj3" fmla="val 16667"/>
            </a:avLst>
          </a:prstGeom>
          <a:solidFill>
            <a:srgbClr val="FCE9D2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用画图的方法比一比就知道谁大谁小。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161406" y="3760485"/>
            <a:ext cx="1223199" cy="676852"/>
            <a:chOff x="1641381" y="2864581"/>
            <a:chExt cx="1223199" cy="676852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0" name="文本框 19"/>
                <p:cNvSpPr txBox="1"/>
                <p:nvPr/>
              </p:nvSpPr>
              <p:spPr>
                <a:xfrm>
                  <a:off x="1641381" y="2864581"/>
                  <a:ext cx="413995" cy="67685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000" i="1" smtClean="0">
                                <a:latin typeface="Cambria Math" panose="02040503050406030204"/>
                              </a:rPr>
                            </m:ctrlPr>
                          </m:fPr>
                          <m:num>
                            <m:r>
                              <a:rPr lang="en-US" altLang="zh-CN" sz="2000" b="0" i="1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000" b="0" i="1" smtClean="0">
                                <a:latin typeface="Cambria Math" panose="02040503050406030204" pitchFamily="18" charset="0"/>
                              </a:rPr>
                              <m:t>8</m:t>
                            </m:r>
                          </m:den>
                        </m:f>
                      </m:oMath>
                    </m:oMathPara>
                  </a14:m>
                  <a:endParaRPr lang="zh-CN" altLang="en-US" sz="2000" dirty="0"/>
                </a:p>
              </p:txBody>
            </p:sp>
          </mc:Choice>
          <mc:Fallback>
            <p:sp>
              <p:nvSpPr>
                <p:cNvPr id="20" name="文本框 1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41381" y="2864581"/>
                  <a:ext cx="413995" cy="676852"/>
                </a:xfrm>
                <a:prstGeom prst="rect">
                  <a:avLst/>
                </a:prstGeom>
                <a:blipFill rotWithShape="1">
                  <a:blip r:embed="rId8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1" name="文本框 20"/>
                <p:cNvSpPr txBox="1"/>
                <p:nvPr/>
              </p:nvSpPr>
              <p:spPr>
                <a:xfrm>
                  <a:off x="2450585" y="2864581"/>
                  <a:ext cx="413995" cy="67056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000" i="1" smtClean="0">
                                <a:latin typeface="Cambria Math" panose="02040503050406030204"/>
                              </a:rPr>
                            </m:ctrlPr>
                          </m:fPr>
                          <m:num>
                            <m:r>
                              <a:rPr lang="en-US" altLang="zh-CN" sz="2000" b="0" i="1" smtClean="0">
                                <a:latin typeface="Cambria Math" panose="02040503050406030204" pitchFamily="18" charset="0"/>
                              </a:rPr>
                              <m:t>8</m:t>
                            </m:r>
                          </m:num>
                          <m:den>
                            <m:r>
                              <a:rPr lang="en-US" altLang="zh-CN" sz="2000" b="0" i="1" smtClean="0">
                                <a:latin typeface="Cambria Math" panose="02040503050406030204" pitchFamily="18" charset="0"/>
                              </a:rPr>
                              <m:t>8</m:t>
                            </m:r>
                          </m:den>
                        </m:f>
                      </m:oMath>
                    </m:oMathPara>
                  </a14:m>
                  <a:endParaRPr lang="zh-CN" altLang="en-US" sz="2000" dirty="0"/>
                </a:p>
              </p:txBody>
            </p:sp>
          </mc:Choice>
          <mc:Fallback>
            <p:sp>
              <p:nvSpPr>
                <p:cNvPr id="21" name="文本框 2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50585" y="2864581"/>
                  <a:ext cx="413995" cy="670568"/>
                </a:xfrm>
                <a:prstGeom prst="rect">
                  <a:avLst/>
                </a:prstGeom>
                <a:blipFill rotWithShape="1">
                  <a:blip r:embed="rId9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2" name="椭圆 21"/>
            <p:cNvSpPr/>
            <p:nvPr/>
          </p:nvSpPr>
          <p:spPr>
            <a:xfrm>
              <a:off x="2055376" y="3035838"/>
              <a:ext cx="387116" cy="38711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AutoShape 27"/>
              <p:cNvSpPr>
                <a:spLocks noChangeArrowheads="1"/>
              </p:cNvSpPr>
              <p:nvPr/>
            </p:nvSpPr>
            <p:spPr bwMode="auto">
              <a:xfrm>
                <a:off x="5845753" y="866602"/>
                <a:ext cx="1288289" cy="804024"/>
              </a:xfrm>
              <a:prstGeom prst="wedgeRoundRectCallout">
                <a:avLst>
                  <a:gd name="adj1" fmla="val -54826"/>
                  <a:gd name="adj2" fmla="val 88281"/>
                  <a:gd name="adj3" fmla="val 16667"/>
                </a:avLst>
              </a:prstGeom>
              <a:solidFill>
                <a:srgbClr val="FCE9D2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2</m:t>
                          </m:r>
                        </m:den>
                      </m:f>
                      <m:r>
                        <a:rPr lang="zh-CN" altLang="en-US" sz="2000" b="0" i="1" smtClean="0"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和</m:t>
                      </m:r>
                      <m:f>
                        <m:fPr>
                          <m:ctrlPr>
                            <a:rPr lang="en-US" altLang="zh-CN" sz="2000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4</m:t>
                          </m:r>
                        </m:den>
                      </m:f>
                      <m:r>
                        <a:rPr lang="zh-CN" altLang="en-US" sz="2000" b="0" i="1" smtClean="0"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。</m:t>
                      </m:r>
                    </m:oMath>
                  </m:oMathPara>
                </a14:m>
                <a:endPara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3" name="AutoShap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845753" y="866602"/>
                <a:ext cx="1288289" cy="804024"/>
              </a:xfrm>
              <a:prstGeom prst="wedgeRoundRectCallout">
                <a:avLst>
                  <a:gd name="adj1" fmla="val -54826"/>
                  <a:gd name="adj2" fmla="val 88281"/>
                  <a:gd name="adj3" fmla="val 16667"/>
                </a:avLst>
              </a:prstGeom>
              <a:blipFill rotWithShape="1">
                <a:blip r:embed="rId10"/>
                <a:stretch>
                  <a:fillRect l="-8079" t="-1242" r="-704" b="-42260"/>
                </a:stretch>
              </a:blip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4" name="组合 23"/>
          <p:cNvGrpSpPr/>
          <p:nvPr/>
        </p:nvGrpSpPr>
        <p:grpSpPr>
          <a:xfrm>
            <a:off x="6140259" y="2734800"/>
            <a:ext cx="1223199" cy="668516"/>
            <a:chOff x="1641381" y="2864581"/>
            <a:chExt cx="1223199" cy="668516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5" name="文本框 24"/>
                <p:cNvSpPr txBox="1"/>
                <p:nvPr/>
              </p:nvSpPr>
              <p:spPr>
                <a:xfrm>
                  <a:off x="1641381" y="2864581"/>
                  <a:ext cx="413995" cy="6685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000" i="1" smtClean="0">
                                <a:latin typeface="Cambria Math" panose="02040503050406030204"/>
                              </a:rPr>
                            </m:ctrlPr>
                          </m:fPr>
                          <m:num>
                            <m:r>
                              <a:rPr lang="en-US" altLang="zh-CN" sz="20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oMath>
                    </m:oMathPara>
                  </a14:m>
                  <a:endParaRPr lang="zh-CN" altLang="en-US" sz="2000" dirty="0"/>
                </a:p>
              </p:txBody>
            </p:sp>
          </mc:Choice>
          <mc:Fallback>
            <p:sp>
              <p:nvSpPr>
                <p:cNvPr id="25" name="文本框 2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41381" y="2864581"/>
                  <a:ext cx="413995" cy="668516"/>
                </a:xfrm>
                <a:prstGeom prst="rect">
                  <a:avLst/>
                </a:prstGeom>
                <a:blipFill rotWithShape="1">
                  <a:blip r:embed="rId11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6" name="文本框 25"/>
                <p:cNvSpPr txBox="1"/>
                <p:nvPr/>
              </p:nvSpPr>
              <p:spPr>
                <a:xfrm>
                  <a:off x="2450585" y="2864581"/>
                  <a:ext cx="413995" cy="6685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000" i="1" smtClean="0">
                                <a:latin typeface="Cambria Math" panose="02040503050406030204"/>
                              </a:rPr>
                            </m:ctrlPr>
                          </m:fPr>
                          <m:num>
                            <m:r>
                              <a:rPr lang="en-US" altLang="zh-CN" sz="20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000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</m:oMath>
                    </m:oMathPara>
                  </a14:m>
                  <a:endParaRPr lang="zh-CN" altLang="en-US" sz="2000" dirty="0"/>
                </a:p>
              </p:txBody>
            </p:sp>
          </mc:Choice>
          <mc:Fallback>
            <p:sp>
              <p:nvSpPr>
                <p:cNvPr id="26" name="文本框 2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50585" y="2864581"/>
                  <a:ext cx="413995" cy="668516"/>
                </a:xfrm>
                <a:prstGeom prst="rect">
                  <a:avLst/>
                </a:prstGeom>
                <a:blipFill rotWithShape="1">
                  <a:blip r:embed="rId12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8" name="椭圆 27"/>
            <p:cNvSpPr/>
            <p:nvPr/>
          </p:nvSpPr>
          <p:spPr>
            <a:xfrm>
              <a:off x="2055376" y="3035838"/>
              <a:ext cx="387116" cy="38711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2" name="表格 5"/>
          <p:cNvGraphicFramePr>
            <a:graphicFrameLocks noGrp="1"/>
          </p:cNvGraphicFramePr>
          <p:nvPr/>
        </p:nvGraphicFramePr>
        <p:xfrm>
          <a:off x="5830888" y="2156692"/>
          <a:ext cx="1225506" cy="30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2753"/>
                <a:gridCol w="612753"/>
              </a:tblGrid>
              <a:tr h="297180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29" name="表格 5"/>
          <p:cNvGraphicFramePr>
            <a:graphicFrameLocks noGrp="1"/>
          </p:cNvGraphicFramePr>
          <p:nvPr/>
        </p:nvGraphicFramePr>
        <p:xfrm>
          <a:off x="7281282" y="2148079"/>
          <a:ext cx="1225508" cy="30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6377"/>
                <a:gridCol w="306377"/>
                <a:gridCol w="306377"/>
                <a:gridCol w="306377"/>
              </a:tblGrid>
              <a:tr h="297180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2370618" y="3844724"/>
                <a:ext cx="76462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&lt;</m:t>
                      </m:r>
                    </m:oMath>
                  </m:oMathPara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0618" y="3844724"/>
                <a:ext cx="764623" cy="523220"/>
              </a:xfrm>
              <a:prstGeom prst="rect">
                <a:avLst/>
              </a:prstGeom>
              <a:blipFill rotWithShape="1">
                <a:blip r:embed="rId13"/>
                <a:stretch>
                  <a:fillRect l="-21" t="-83" r="32" b="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4" name="文本框 33"/>
              <p:cNvSpPr txBox="1"/>
              <p:nvPr/>
            </p:nvSpPr>
            <p:spPr>
              <a:xfrm>
                <a:off x="6391836" y="2804984"/>
                <a:ext cx="76462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&gt;</m:t>
                      </m:r>
                    </m:oMath>
                  </m:oMathPara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4" name="文本框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91836" y="2804984"/>
                <a:ext cx="764623" cy="523220"/>
              </a:xfrm>
              <a:prstGeom prst="rect">
                <a:avLst/>
              </a:prstGeom>
              <a:blipFill rotWithShape="1">
                <a:blip r:embed="rId14"/>
                <a:stretch>
                  <a:fillRect l="-73" t="-36" r="1" b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5" name="直接连接符 34"/>
          <p:cNvCxnSpPr>
            <a:endCxn id="16" idx="27"/>
          </p:cNvCxnSpPr>
          <p:nvPr/>
        </p:nvCxnSpPr>
        <p:spPr>
          <a:xfrm>
            <a:off x="4946392" y="1872511"/>
            <a:ext cx="40595" cy="25495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2" grpId="0" animBg="1"/>
      <p:bldP spid="30" grpId="0" animBg="1"/>
      <p:bldP spid="10" grpId="0" animBg="1"/>
      <p:bldP spid="11" grpId="0" animBg="1"/>
      <p:bldP spid="18" grpId="0" animBg="1"/>
      <p:bldP spid="23" grpId="0" animBg="1"/>
      <p:bldP spid="31" grpId="0" animBg="1"/>
      <p:bldP spid="3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253181" y="287198"/>
            <a:ext cx="1429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探究新知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AutoShape 27"/>
              <p:cNvSpPr>
                <a:spLocks noChangeArrowheads="1"/>
              </p:cNvSpPr>
              <p:nvPr/>
            </p:nvSpPr>
            <p:spPr bwMode="auto">
              <a:xfrm>
                <a:off x="1962064" y="770137"/>
                <a:ext cx="2609937" cy="1229034"/>
              </a:xfrm>
              <a:prstGeom prst="wedgeRoundRectCallout">
                <a:avLst>
                  <a:gd name="adj1" fmla="val -67779"/>
                  <a:gd name="adj2" fmla="val 34396"/>
                  <a:gd name="adj3" fmla="val 16667"/>
                </a:avLst>
              </a:prstGeom>
              <a:solidFill>
                <a:srgbClr val="FCE9D2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3</m:t>
                          </m:r>
                        </m:den>
                      </m:f>
                      <m:r>
                        <a:rPr lang="zh-CN" alt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和</m:t>
                      </m:r>
                      <m:f>
                        <m:fPr>
                          <m:ctrlPr>
                            <a:rPr lang="en-US" altLang="zh-CN" sz="2000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5</m:t>
                          </m:r>
                        </m:den>
                      </m:f>
                      <m:r>
                        <a:rPr lang="zh-CN" alt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谁大谁小呢？</m:t>
                      </m:r>
                    </m:oMath>
                  </m:oMathPara>
                </a14:m>
                <a:endParaRPr lang="en-US" altLang="zh-CN" sz="2000" b="0" i="1" dirty="0">
                  <a:solidFill>
                    <a:schemeClr val="tx1"/>
                  </a:solidFill>
                  <a:latin typeface="Cambria Math" panose="02040503050406030204" pitchFamily="18" charset="0"/>
                  <a:ea typeface="楷体" panose="02010609060101010101" pitchFamily="49" charset="-122"/>
                </a:endParaRPr>
              </a:p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zh-CN" alt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我也画图试试</m:t>
                      </m:r>
                      <m:r>
                        <a:rPr lang="en-US" altLang="zh-CN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!</m:t>
                      </m:r>
                    </m:oMath>
                  </m:oMathPara>
                </a14:m>
                <a:endParaRPr lang="en-US" altLang="zh-CN" sz="20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" name="AutoShap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962064" y="770137"/>
                <a:ext cx="2609937" cy="1229034"/>
              </a:xfrm>
              <a:prstGeom prst="wedgeRoundRectCallout">
                <a:avLst>
                  <a:gd name="adj1" fmla="val -67779"/>
                  <a:gd name="adj2" fmla="val 34396"/>
                  <a:gd name="adj3" fmla="val 16667"/>
                </a:avLst>
              </a:prstGeom>
              <a:blipFill rotWithShape="1">
                <a:blip r:embed="rId1"/>
                <a:stretch>
                  <a:fillRect l="-19023" t="-817" r="-365" b="-759"/>
                </a:stretch>
              </a:blip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484588" y="1227247"/>
            <a:ext cx="966498" cy="1664715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1511889" y="2317137"/>
            <a:ext cx="1536841" cy="574825"/>
            <a:chOff x="1511887" y="2317136"/>
            <a:chExt cx="1536841" cy="574825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11887" y="2317136"/>
              <a:ext cx="512932" cy="563763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24819" y="2322667"/>
              <a:ext cx="512932" cy="563763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35796" y="2328198"/>
              <a:ext cx="512932" cy="563763"/>
            </a:xfrm>
            <a:prstGeom prst="rect">
              <a:avLst/>
            </a:prstGeom>
          </p:spPr>
        </p:pic>
      </p:grpSp>
      <p:grpSp>
        <p:nvGrpSpPr>
          <p:cNvPr id="72" name="组合 71"/>
          <p:cNvGrpSpPr/>
          <p:nvPr/>
        </p:nvGrpSpPr>
        <p:grpSpPr>
          <a:xfrm>
            <a:off x="1488786" y="3251135"/>
            <a:ext cx="2481440" cy="578127"/>
            <a:chOff x="1488786" y="3251135"/>
            <a:chExt cx="2481440" cy="578127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8786" y="3265499"/>
              <a:ext cx="512932" cy="563763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99763" y="3265499"/>
              <a:ext cx="512932" cy="563763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73040" y="3251135"/>
              <a:ext cx="512932" cy="563763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23672" y="3265499"/>
              <a:ext cx="512932" cy="563763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57294" y="3265499"/>
              <a:ext cx="512932" cy="563763"/>
            </a:xfrm>
            <a:prstGeom prst="rect">
              <a:avLst/>
            </a:prstGeom>
          </p:spPr>
        </p:pic>
      </p:grpSp>
      <p:sp>
        <p:nvSpPr>
          <p:cNvPr id="4" name="矩形 3"/>
          <p:cNvSpPr/>
          <p:nvPr/>
        </p:nvSpPr>
        <p:spPr>
          <a:xfrm>
            <a:off x="1488786" y="2220861"/>
            <a:ext cx="1047010" cy="6711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475894" y="3243734"/>
            <a:ext cx="1510078" cy="6711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3970226" y="2297051"/>
                <a:ext cx="599768" cy="6705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000" dirty="0"/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0226" y="2297051"/>
                <a:ext cx="599768" cy="670568"/>
              </a:xfrm>
              <a:prstGeom prst="rect">
                <a:avLst/>
              </a:prstGeom>
              <a:blipFill rotWithShape="1">
                <a:blip r:embed="rId4"/>
                <a:stretch>
                  <a:fillRect l="-34" t="-38" r="89" b="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3989564" y="3144330"/>
                <a:ext cx="599768" cy="6705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000" dirty="0"/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9564" y="3144330"/>
                <a:ext cx="599768" cy="670505"/>
              </a:xfrm>
              <a:prstGeom prst="rect">
                <a:avLst/>
              </a:prstGeom>
              <a:blipFill rotWithShape="1">
                <a:blip r:embed="rId5"/>
                <a:stretch>
                  <a:fillRect l="-82" t="-66" r="31" b="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2" name="文本框 31"/>
              <p:cNvSpPr txBox="1"/>
              <p:nvPr/>
            </p:nvSpPr>
            <p:spPr>
              <a:xfrm>
                <a:off x="2206001" y="3942026"/>
                <a:ext cx="1112700" cy="6705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altLang="zh-CN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&lt;</m:t>
                      </m:r>
                      <m:f>
                        <m:fPr>
                          <m:ctrlPr>
                            <a:rPr lang="en-US" altLang="zh-CN" sz="2000" i="1" smtClean="0">
                              <a:latin typeface="Cambria Math" panose="02040503050406030204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000" dirty="0"/>
              </a:p>
            </p:txBody>
          </p:sp>
        </mc:Choice>
        <mc:Fallback>
          <p:sp>
            <p:nvSpPr>
              <p:cNvPr id="32" name="文本框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6001" y="3942026"/>
                <a:ext cx="1112700" cy="670568"/>
              </a:xfrm>
              <a:prstGeom prst="rect">
                <a:avLst/>
              </a:prstGeom>
              <a:blipFill rotWithShape="1">
                <a:blip r:embed="rId6"/>
                <a:stretch>
                  <a:fillRect l="-1" t="-87" r="17" b="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" name="直接连接符 15"/>
          <p:cNvCxnSpPr/>
          <p:nvPr/>
        </p:nvCxnSpPr>
        <p:spPr>
          <a:xfrm flipH="1">
            <a:off x="4679940" y="1915502"/>
            <a:ext cx="25848" cy="2908963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组合 72"/>
          <p:cNvGrpSpPr/>
          <p:nvPr/>
        </p:nvGrpSpPr>
        <p:grpSpPr>
          <a:xfrm>
            <a:off x="4912482" y="1971755"/>
            <a:ext cx="1560039" cy="2590335"/>
            <a:chOff x="4912480" y="1971754"/>
            <a:chExt cx="1560039" cy="259033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78560" y="1980948"/>
              <a:ext cx="512932" cy="563763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30715" y="1980947"/>
              <a:ext cx="512932" cy="563763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81459" y="1971754"/>
              <a:ext cx="512932" cy="563763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31496" y="2512888"/>
              <a:ext cx="512932" cy="563763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28709" y="2494141"/>
              <a:ext cx="512932" cy="563763"/>
            </a:xfrm>
            <a:prstGeom prst="rect">
              <a:avLst/>
            </a:prstGeom>
          </p:spPr>
        </p:pic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81459" y="2494141"/>
              <a:ext cx="512932" cy="563763"/>
            </a:xfrm>
            <a:prstGeom prst="rect">
              <a:avLst/>
            </a:prstGeom>
          </p:spPr>
        </p:pic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12480" y="2962746"/>
              <a:ext cx="512932" cy="563763"/>
            </a:xfrm>
            <a:prstGeom prst="rect">
              <a:avLst/>
            </a:prstGeom>
          </p:spPr>
        </p:pic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63444" y="3007334"/>
              <a:ext cx="512932" cy="563763"/>
            </a:xfrm>
            <a:prstGeom prst="rect">
              <a:avLst/>
            </a:prstGeom>
          </p:spPr>
        </p:pic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47215" y="3475939"/>
              <a:ext cx="512932" cy="563763"/>
            </a:xfrm>
            <a:prstGeom prst="rect">
              <a:avLst/>
            </a:prstGeom>
          </p:spPr>
        </p:pic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68607" y="3529721"/>
              <a:ext cx="512932" cy="563763"/>
            </a:xfrm>
            <a:prstGeom prst="rect">
              <a:avLst/>
            </a:prstGeom>
          </p:spPr>
        </p:pic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52378" y="3998326"/>
              <a:ext cx="512932" cy="563763"/>
            </a:xfrm>
            <a:prstGeom prst="rect">
              <a:avLst/>
            </a:prstGeom>
          </p:spPr>
        </p:pic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15459" y="2983617"/>
              <a:ext cx="512932" cy="563763"/>
            </a:xfrm>
            <a:prstGeom prst="rect">
              <a:avLst/>
            </a:prstGeom>
          </p:spPr>
        </p:pic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50194" y="3496810"/>
              <a:ext cx="512932" cy="563763"/>
            </a:xfrm>
            <a:prstGeom prst="rect">
              <a:avLst/>
            </a:prstGeom>
          </p:spPr>
        </p:pic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59587" y="3974417"/>
              <a:ext cx="512932" cy="563763"/>
            </a:xfrm>
            <a:prstGeom prst="rect">
              <a:avLst/>
            </a:prstGeom>
          </p:spPr>
        </p:pic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38195" y="3962382"/>
              <a:ext cx="512932" cy="563763"/>
            </a:xfrm>
            <a:prstGeom prst="rect">
              <a:avLst/>
            </a:prstGeom>
          </p:spPr>
        </p:pic>
      </p:grpSp>
      <p:sp>
        <p:nvSpPr>
          <p:cNvPr id="28" name="矩形 27"/>
          <p:cNvSpPr/>
          <p:nvPr/>
        </p:nvSpPr>
        <p:spPr>
          <a:xfrm>
            <a:off x="5461207" y="1953475"/>
            <a:ext cx="956844" cy="260861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4" name="文本框 53"/>
              <p:cNvSpPr txBox="1"/>
              <p:nvPr/>
            </p:nvSpPr>
            <p:spPr>
              <a:xfrm>
                <a:off x="6028809" y="1268461"/>
                <a:ext cx="599768" cy="6705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000" dirty="0"/>
              </a:p>
            </p:txBody>
          </p:sp>
        </mc:Choice>
        <mc:Fallback>
          <p:sp>
            <p:nvSpPr>
              <p:cNvPr id="54" name="文本框 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8809" y="1268461"/>
                <a:ext cx="599768" cy="670568"/>
              </a:xfrm>
              <a:prstGeom prst="rect">
                <a:avLst/>
              </a:prstGeom>
              <a:blipFill rotWithShape="1">
                <a:blip r:embed="rId4"/>
                <a:stretch>
                  <a:fillRect l="-20" t="-55" r="75" b="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4" name="组合 73"/>
          <p:cNvGrpSpPr/>
          <p:nvPr/>
        </p:nvGrpSpPr>
        <p:grpSpPr>
          <a:xfrm>
            <a:off x="7025687" y="1938980"/>
            <a:ext cx="1560039" cy="2590335"/>
            <a:chOff x="7025687" y="1938979"/>
            <a:chExt cx="1560039" cy="259033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91767" y="1948173"/>
              <a:ext cx="512932" cy="563763"/>
            </a:xfrm>
            <a:prstGeom prst="rect">
              <a:avLst/>
            </a:prstGeom>
          </p:spPr>
        </p:pic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43922" y="1948172"/>
              <a:ext cx="512932" cy="563763"/>
            </a:xfrm>
            <a:prstGeom prst="rect">
              <a:avLst/>
            </a:prstGeom>
          </p:spPr>
        </p:pic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94666" y="1938979"/>
              <a:ext cx="512932" cy="563763"/>
            </a:xfrm>
            <a:prstGeom prst="rect">
              <a:avLst/>
            </a:prstGeom>
          </p:spPr>
        </p:pic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44703" y="2480113"/>
              <a:ext cx="512932" cy="563763"/>
            </a:xfrm>
            <a:prstGeom prst="rect">
              <a:avLst/>
            </a:prstGeom>
          </p:spPr>
        </p:pic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41916" y="2461366"/>
              <a:ext cx="512932" cy="563763"/>
            </a:xfrm>
            <a:prstGeom prst="rect">
              <a:avLst/>
            </a:prstGeom>
          </p:spPr>
        </p:pic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94666" y="2461366"/>
              <a:ext cx="512932" cy="563763"/>
            </a:xfrm>
            <a:prstGeom prst="rect">
              <a:avLst/>
            </a:prstGeom>
          </p:spPr>
        </p:pic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25687" y="2929971"/>
              <a:ext cx="512932" cy="563763"/>
            </a:xfrm>
            <a:prstGeom prst="rect">
              <a:avLst/>
            </a:prstGeom>
          </p:spPr>
        </p:pic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76651" y="2974559"/>
              <a:ext cx="512932" cy="563763"/>
            </a:xfrm>
            <a:prstGeom prst="rect">
              <a:avLst/>
            </a:prstGeom>
          </p:spPr>
        </p:pic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60422" y="3443164"/>
              <a:ext cx="512932" cy="563763"/>
            </a:xfrm>
            <a:prstGeom prst="rect">
              <a:avLst/>
            </a:prstGeom>
          </p:spPr>
        </p:pic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81814" y="3496946"/>
              <a:ext cx="512932" cy="563763"/>
            </a:xfrm>
            <a:prstGeom prst="rect">
              <a:avLst/>
            </a:prstGeom>
          </p:spPr>
        </p:pic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65585" y="3965551"/>
              <a:ext cx="512932" cy="563763"/>
            </a:xfrm>
            <a:prstGeom prst="rect">
              <a:avLst/>
            </a:prstGeom>
          </p:spPr>
        </p:pic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28666" y="2950842"/>
              <a:ext cx="512932" cy="563763"/>
            </a:xfrm>
            <a:prstGeom prst="rect">
              <a:avLst/>
            </a:prstGeom>
          </p:spPr>
        </p:pic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63401" y="3464035"/>
              <a:ext cx="512932" cy="563763"/>
            </a:xfrm>
            <a:prstGeom prst="rect">
              <a:avLst/>
            </a:prstGeom>
          </p:spPr>
        </p:pic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72794" y="3941642"/>
              <a:ext cx="512932" cy="563763"/>
            </a:xfrm>
            <a:prstGeom prst="rect">
              <a:avLst/>
            </a:prstGeom>
          </p:spPr>
        </p:pic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51402" y="3929607"/>
              <a:ext cx="512932" cy="563763"/>
            </a:xfrm>
            <a:prstGeom prst="rect">
              <a:avLst/>
            </a:prstGeom>
          </p:spPr>
        </p:pic>
      </p:grpSp>
      <p:sp>
        <p:nvSpPr>
          <p:cNvPr id="70" name="矩形 69"/>
          <p:cNvSpPr/>
          <p:nvPr/>
        </p:nvSpPr>
        <p:spPr>
          <a:xfrm>
            <a:off x="7092506" y="1894712"/>
            <a:ext cx="1415092" cy="159323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1" name="文本框 70"/>
              <p:cNvSpPr txBox="1"/>
              <p:nvPr/>
            </p:nvSpPr>
            <p:spPr>
              <a:xfrm>
                <a:off x="6882053" y="1218451"/>
                <a:ext cx="599768" cy="6705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000" dirty="0"/>
              </a:p>
            </p:txBody>
          </p:sp>
        </mc:Choice>
        <mc:Fallback>
          <p:sp>
            <p:nvSpPr>
              <p:cNvPr id="71" name="文本框 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82053" y="1218451"/>
                <a:ext cx="599768" cy="670505"/>
              </a:xfrm>
              <a:prstGeom prst="rect">
                <a:avLst/>
              </a:prstGeom>
              <a:blipFill rotWithShape="1">
                <a:blip r:embed="rId5"/>
                <a:stretch>
                  <a:fillRect l="-93" t="-78" r="42" b="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0" name="文本框 29"/>
              <p:cNvSpPr txBox="1"/>
              <p:nvPr/>
            </p:nvSpPr>
            <p:spPr>
              <a:xfrm>
                <a:off x="6529334" y="1403690"/>
                <a:ext cx="44245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&gt;</m:t>
                      </m:r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0" name="文本框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29334" y="1403690"/>
                <a:ext cx="442451" cy="400110"/>
              </a:xfrm>
              <a:prstGeom prst="rect">
                <a:avLst/>
              </a:prstGeom>
              <a:blipFill rotWithShape="1">
                <a:blip r:embed="rId7"/>
                <a:stretch>
                  <a:fillRect l="-60" t="-85" r="27" b="1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4" grpId="0" animBg="1"/>
      <p:bldP spid="29" grpId="0" animBg="1"/>
      <p:bldP spid="7" grpId="0" animBg="1"/>
      <p:bldP spid="31" grpId="0" animBg="1"/>
      <p:bldP spid="32" grpId="0" animBg="1"/>
      <p:bldP spid="28" grpId="0" animBg="1"/>
      <p:bldP spid="54" grpId="0" animBg="1"/>
      <p:bldP spid="70" grpId="0" animBg="1"/>
      <p:bldP spid="71" grpId="0" animBg="1"/>
      <p:bldP spid="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253181" y="287198"/>
            <a:ext cx="1429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探究新知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AutoShape 27"/>
          <p:cNvSpPr>
            <a:spLocks noChangeArrowheads="1"/>
          </p:cNvSpPr>
          <p:nvPr/>
        </p:nvSpPr>
        <p:spPr bwMode="auto">
          <a:xfrm>
            <a:off x="1951613" y="622903"/>
            <a:ext cx="3423577" cy="1229034"/>
          </a:xfrm>
          <a:prstGeom prst="wedgeRoundRectCallout">
            <a:avLst>
              <a:gd name="adj1" fmla="val -64333"/>
              <a:gd name="adj2" fmla="val 34396"/>
              <a:gd name="adj3" fmla="val 16667"/>
            </a:avLst>
          </a:prstGeom>
          <a:solidFill>
            <a:srgbClr val="FCE9D2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比较的对象要相同，如果比较的对象不同，它的部分也会不同，也就不能比了。</a:t>
            </a:r>
            <a:endParaRPr lang="en-US" altLang="zh-CN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484588" y="1227247"/>
            <a:ext cx="966498" cy="166471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887" y="2317136"/>
            <a:ext cx="512932" cy="56376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24819" y="2322668"/>
            <a:ext cx="512932" cy="56376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35796" y="2328199"/>
            <a:ext cx="512932" cy="563763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8786" y="3265499"/>
            <a:ext cx="512932" cy="563763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9763" y="3265499"/>
            <a:ext cx="512932" cy="563763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73040" y="3251135"/>
            <a:ext cx="512932" cy="563763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23672" y="3265499"/>
            <a:ext cx="512932" cy="563763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57294" y="3265499"/>
            <a:ext cx="512932" cy="56376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8786" y="2220861"/>
            <a:ext cx="1047010" cy="6711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475894" y="3243734"/>
            <a:ext cx="1510078" cy="6711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3970226" y="2297051"/>
                <a:ext cx="599768" cy="6705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000" dirty="0"/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0226" y="2297051"/>
                <a:ext cx="599768" cy="670568"/>
              </a:xfrm>
              <a:prstGeom prst="rect">
                <a:avLst/>
              </a:prstGeom>
              <a:blipFill rotWithShape="1">
                <a:blip r:embed="rId3"/>
                <a:stretch>
                  <a:fillRect l="-34" t="-38" r="89" b="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3989564" y="3144330"/>
                <a:ext cx="599768" cy="6705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000" dirty="0"/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9564" y="3144330"/>
                <a:ext cx="599768" cy="670505"/>
              </a:xfrm>
              <a:prstGeom prst="rect">
                <a:avLst/>
              </a:prstGeom>
              <a:blipFill rotWithShape="1">
                <a:blip r:embed="rId4"/>
                <a:stretch>
                  <a:fillRect l="-82" t="-66" r="31" b="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2" name="文本框 31"/>
              <p:cNvSpPr txBox="1"/>
              <p:nvPr/>
            </p:nvSpPr>
            <p:spPr>
              <a:xfrm>
                <a:off x="2206001" y="3942026"/>
                <a:ext cx="1112700" cy="6705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altLang="zh-CN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&lt;</m:t>
                      </m:r>
                      <m:f>
                        <m:fPr>
                          <m:ctrlPr>
                            <a:rPr lang="en-US" altLang="zh-CN" sz="2000" i="1" smtClean="0">
                              <a:latin typeface="Cambria Math" panose="02040503050406030204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000" dirty="0"/>
              </a:p>
            </p:txBody>
          </p:sp>
        </mc:Choice>
        <mc:Fallback>
          <p:sp>
            <p:nvSpPr>
              <p:cNvPr id="32" name="文本框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6001" y="3942026"/>
                <a:ext cx="1112700" cy="670568"/>
              </a:xfrm>
              <a:prstGeom prst="rect">
                <a:avLst/>
              </a:prstGeom>
              <a:blipFill rotWithShape="1">
                <a:blip r:embed="rId5"/>
                <a:stretch>
                  <a:fillRect l="-1" t="-87" r="17" b="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5" name="图片 34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78560" y="1980949"/>
            <a:ext cx="512932" cy="563763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30715" y="1980947"/>
            <a:ext cx="512932" cy="563763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81459" y="1971755"/>
            <a:ext cx="512932" cy="563763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1496" y="2512889"/>
            <a:ext cx="512932" cy="563763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28709" y="2494142"/>
            <a:ext cx="512932" cy="563763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81459" y="2494142"/>
            <a:ext cx="512932" cy="563763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12480" y="2962747"/>
            <a:ext cx="512932" cy="563763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63444" y="3007334"/>
            <a:ext cx="512932" cy="563763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47215" y="3475940"/>
            <a:ext cx="512932" cy="563763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68607" y="3529721"/>
            <a:ext cx="512932" cy="563763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52378" y="3998327"/>
            <a:ext cx="512932" cy="563763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5459" y="2983618"/>
            <a:ext cx="512932" cy="563763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50194" y="3496811"/>
            <a:ext cx="512932" cy="563763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59587" y="3974417"/>
            <a:ext cx="512932" cy="563763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38195" y="3962383"/>
            <a:ext cx="512932" cy="563763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5461207" y="1953475"/>
            <a:ext cx="956844" cy="260861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4" name="文本框 53"/>
              <p:cNvSpPr txBox="1"/>
              <p:nvPr/>
            </p:nvSpPr>
            <p:spPr>
              <a:xfrm>
                <a:off x="6028809" y="1268461"/>
                <a:ext cx="599768" cy="6705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000" dirty="0"/>
              </a:p>
            </p:txBody>
          </p:sp>
        </mc:Choice>
        <mc:Fallback>
          <p:sp>
            <p:nvSpPr>
              <p:cNvPr id="54" name="文本框 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8809" y="1268461"/>
                <a:ext cx="599768" cy="670568"/>
              </a:xfrm>
              <a:prstGeom prst="rect">
                <a:avLst/>
              </a:prstGeom>
              <a:blipFill rotWithShape="1">
                <a:blip r:embed="rId3"/>
                <a:stretch>
                  <a:fillRect l="-20" t="-55" r="75" b="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5" name="图片 54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91767" y="1948174"/>
            <a:ext cx="512932" cy="563763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3922" y="1948172"/>
            <a:ext cx="512932" cy="563763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94666" y="1938980"/>
            <a:ext cx="512932" cy="563763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44703" y="2480114"/>
            <a:ext cx="512932" cy="563763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1916" y="2461367"/>
            <a:ext cx="512932" cy="563763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94666" y="2461367"/>
            <a:ext cx="512932" cy="563763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25687" y="2929972"/>
            <a:ext cx="512932" cy="563763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6651" y="2974559"/>
            <a:ext cx="512932" cy="563763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60422" y="3443165"/>
            <a:ext cx="512932" cy="563763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81814" y="3496946"/>
            <a:ext cx="512932" cy="563763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65585" y="3965552"/>
            <a:ext cx="512932" cy="563763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8666" y="2950843"/>
            <a:ext cx="512932" cy="563763"/>
          </a:xfrm>
          <a:prstGeom prst="rect">
            <a:avLst/>
          </a:prstGeom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63401" y="3464036"/>
            <a:ext cx="512932" cy="563763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72794" y="3941642"/>
            <a:ext cx="512932" cy="563763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1402" y="3929608"/>
            <a:ext cx="512932" cy="563763"/>
          </a:xfrm>
          <a:prstGeom prst="rect">
            <a:avLst/>
          </a:prstGeom>
        </p:spPr>
      </p:pic>
      <p:sp>
        <p:nvSpPr>
          <p:cNvPr id="70" name="矩形 69"/>
          <p:cNvSpPr/>
          <p:nvPr/>
        </p:nvSpPr>
        <p:spPr>
          <a:xfrm>
            <a:off x="7092506" y="1894712"/>
            <a:ext cx="1415092" cy="159323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1" name="文本框 70"/>
              <p:cNvSpPr txBox="1"/>
              <p:nvPr/>
            </p:nvSpPr>
            <p:spPr>
              <a:xfrm>
                <a:off x="6882053" y="1218451"/>
                <a:ext cx="599768" cy="6705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000" dirty="0"/>
              </a:p>
            </p:txBody>
          </p:sp>
        </mc:Choice>
        <mc:Fallback>
          <p:sp>
            <p:nvSpPr>
              <p:cNvPr id="71" name="文本框 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82053" y="1218451"/>
                <a:ext cx="599768" cy="670505"/>
              </a:xfrm>
              <a:prstGeom prst="rect">
                <a:avLst/>
              </a:prstGeom>
              <a:blipFill rotWithShape="1">
                <a:blip r:embed="rId4"/>
                <a:stretch>
                  <a:fillRect l="-93" t="-78" r="42" b="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0" name="文本框 29"/>
              <p:cNvSpPr txBox="1"/>
              <p:nvPr/>
            </p:nvSpPr>
            <p:spPr>
              <a:xfrm>
                <a:off x="6529334" y="1403690"/>
                <a:ext cx="44245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&gt;</m:t>
                      </m:r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0" name="文本框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29334" y="1403690"/>
                <a:ext cx="442451" cy="400110"/>
              </a:xfrm>
              <a:prstGeom prst="rect">
                <a:avLst/>
              </a:prstGeom>
              <a:blipFill rotWithShape="1">
                <a:blip r:embed="rId6"/>
                <a:stretch>
                  <a:fillRect l="-60" t="-85" r="27" b="1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2" name="直接连接符 71"/>
          <p:cNvCxnSpPr/>
          <p:nvPr/>
        </p:nvCxnSpPr>
        <p:spPr>
          <a:xfrm flipH="1">
            <a:off x="4679940" y="1915502"/>
            <a:ext cx="25848" cy="2908963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4" grpId="0" animBg="1"/>
      <p:bldP spid="29" grpId="0" animBg="1"/>
      <p:bldP spid="7" grpId="0" animBg="1"/>
      <p:bldP spid="31" grpId="0" animBg="1"/>
      <p:bldP spid="32" grpId="0" animBg="1"/>
    </p:bldLst>
  </p:timing>
</p:sld>
</file>

<file path=ppt/tags/tag1.xml><?xml version="1.0" encoding="utf-8"?>
<p:tagLst xmlns:p="http://schemas.openxmlformats.org/presentationml/2006/main">
  <p:tag name="ISPRING_PRESENTATION_TITLE" val="PowerPoint 演示文稿"/>
  <p:tag name="KSO_WPP_MARK_KEY" val="c89d5ff5-acc6-4ef4-ac11-150babfd631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1472</Words>
  <Application>WPS 演示</Application>
  <PresentationFormat>全屏显示(16:9)</PresentationFormat>
  <Paragraphs>365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7" baseType="lpstr">
      <vt:lpstr>Arial</vt:lpstr>
      <vt:lpstr>宋体</vt:lpstr>
      <vt:lpstr>Wingdings</vt:lpstr>
      <vt:lpstr>黑体</vt:lpstr>
      <vt:lpstr>微软雅黑</vt:lpstr>
      <vt:lpstr>Cambria Math</vt:lpstr>
      <vt:lpstr>Cambria Math</vt:lpstr>
      <vt:lpstr>Calibri</vt:lpstr>
      <vt:lpstr>楷体</vt:lpstr>
      <vt:lpstr>Arial Unicode MS</vt:lpstr>
      <vt:lpstr>等线 Light</vt:lpstr>
      <vt:lpstr>Calibri Light</vt:lpstr>
      <vt:lpstr>等线</vt:lpstr>
      <vt:lpstr>Calibri</vt:lpstr>
      <vt:lpstr>字体管家方萌 (非商业使用)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441</cp:revision>
  <dcterms:created xsi:type="dcterms:W3CDTF">2018-08-14T03:17:00Z</dcterms:created>
  <dcterms:modified xsi:type="dcterms:W3CDTF">2023-02-03T07:39:13Z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1B4C5E71C7C6409A9139270CD6DDEBEA</vt:lpwstr>
  </property>
  <property fmtid="{D5CDD505-2E9C-101B-9397-08002B2CF9AE}" pid="3" name="KSOProductBuildVer">
    <vt:lpwstr>2052-11.1.0.13703</vt:lpwstr>
  </property>
</Properties>
</file>