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0" r:id="rId3"/>
    <p:sldId id="510" r:id="rId4"/>
    <p:sldId id="472" r:id="rId5"/>
    <p:sldId id="544" r:id="rId7"/>
    <p:sldId id="545" r:id="rId8"/>
    <p:sldId id="527" r:id="rId9"/>
    <p:sldId id="542" r:id="rId10"/>
    <p:sldId id="546" r:id="rId11"/>
    <p:sldId id="547" r:id="rId12"/>
    <p:sldId id="548" r:id="rId13"/>
    <p:sldId id="532" r:id="rId14"/>
    <p:sldId id="549" r:id="rId15"/>
    <p:sldId id="507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幼圆" panose="02010509060101010101" pitchFamily="49" charset="-122"/>
      <p:regular r:id="rId29"/>
    </p:embeddedFont>
    <p:embeddedFont>
      <p:font typeface="楷体_GB2312" panose="02010609030101010101" pitchFamily="49" charset="-122"/>
      <p:regular r:id="rId30"/>
    </p:embeddedFont>
    <p:embeddedFont>
      <p:font typeface="Arial Unicode MS" panose="020B0604020202020204" pitchFamily="34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9139" autoAdjust="0"/>
  </p:normalViewPr>
  <p:slideViewPr>
    <p:cSldViewPr>
      <p:cViewPr varScale="1">
        <p:scale>
          <a:sx n="153" d="100"/>
          <a:sy n="153" d="100"/>
        </p:scale>
        <p:origin x="-414" y="-96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11.fntdata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两位数乘两位数 乘数末尾有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的乘法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image" Target="../media/image2.emf"/><Relationship Id="rId4" Type="http://schemas.openxmlformats.org/officeDocument/2006/relationships/slide" Target="slide2.xml"/><Relationship Id="rId3" Type="http://schemas.openxmlformats.org/officeDocument/2006/relationships/slide" Target="slide3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2.xml"/><Relationship Id="rId11" Type="http://schemas.openxmlformats.org/officeDocument/2006/relationships/slide" Target="slide1.xml"/><Relationship Id="rId10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2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3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4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9144000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乘数末尾有</a:t>
            </a:r>
            <a:r>
              <a:rPr lang="en-US" altLang="zh-CN" sz="4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0</a:t>
            </a:r>
            <a:r>
              <a:rPr lang="zh-CN" altLang="en-US" sz="4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的乘法</a:t>
            </a:r>
            <a:endParaRPr lang="zh-CN" altLang="en-US" sz="4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1663" y="629457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两位数乘两位数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611560" y="483518"/>
            <a:ext cx="3188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比一比，算一算。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84557" y="1323231"/>
            <a:ext cx="2475275" cy="11701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TextBox 38"/>
          <p:cNvSpPr txBox="1"/>
          <p:nvPr/>
        </p:nvSpPr>
        <p:spPr>
          <a:xfrm>
            <a:off x="693077" y="1323231"/>
            <a:ext cx="16658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42×4×5=</a:t>
            </a:r>
            <a:endParaRPr lang="en-US" altLang="zh-CN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endParaRPr lang="en-US" altLang="zh-CN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42×20=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221167" y="1306801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840</a:t>
            </a:r>
            <a:endParaRPr lang="zh-CN" altLang="en-US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934707" y="2043311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840</a:t>
            </a:r>
            <a:endParaRPr lang="zh-CN" altLang="en-US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84857" y="1323231"/>
            <a:ext cx="2475275" cy="11701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0" name="TextBox 59"/>
          <p:cNvSpPr txBox="1"/>
          <p:nvPr/>
        </p:nvSpPr>
        <p:spPr>
          <a:xfrm>
            <a:off x="3303367" y="1278226"/>
            <a:ext cx="18373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32×15×2=</a:t>
            </a:r>
            <a:endParaRPr lang="en-US" altLang="zh-CN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endParaRPr lang="en-US" altLang="zh-CN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32×30=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995047" y="1275606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960</a:t>
            </a:r>
            <a:endParaRPr lang="zh-CN" altLang="en-US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535472" y="2017356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960</a:t>
            </a:r>
            <a:endParaRPr lang="zh-CN" altLang="en-US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985157" y="1329612"/>
            <a:ext cx="2475275" cy="11701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4" name="TextBox 63"/>
          <p:cNvSpPr txBox="1"/>
          <p:nvPr/>
        </p:nvSpPr>
        <p:spPr>
          <a:xfrm>
            <a:off x="5984617" y="1280846"/>
            <a:ext cx="16658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12×5×8=</a:t>
            </a:r>
            <a:endParaRPr lang="en-US" altLang="zh-CN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endParaRPr lang="en-US" altLang="zh-CN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12×40=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515327" y="1278226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480</a:t>
            </a:r>
            <a:endParaRPr lang="zh-CN" altLang="en-US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226247" y="2010451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480</a:t>
            </a:r>
            <a:endParaRPr lang="zh-CN" altLang="en-US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7" name="AutoShape 12"/>
          <p:cNvSpPr>
            <a:spLocks noChangeArrowheads="1"/>
          </p:cNvSpPr>
          <p:nvPr/>
        </p:nvSpPr>
        <p:spPr bwMode="auto">
          <a:xfrm>
            <a:off x="2358918" y="2994592"/>
            <a:ext cx="5420781" cy="858440"/>
          </a:xfrm>
          <a:prstGeom prst="wedgeRoundRectCallout">
            <a:avLst>
              <a:gd name="adj1" fmla="val -55127"/>
              <a:gd name="adj2" fmla="val 33438"/>
              <a:gd name="adj3" fmla="val 16667"/>
            </a:avLst>
          </a:prstGeom>
          <a:noFill/>
          <a:ln w="9525">
            <a:solidFill>
              <a:srgbClr val="FF990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乘的算式可以先把相乘的结果是整十数的两个数先相乘，使计算简便。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1" cstate="email"/>
          <a:srcRect l="16013" t="20549" r="20790" b="7460"/>
          <a:stretch>
            <a:fillRect/>
          </a:stretch>
        </p:blipFill>
        <p:spPr bwMode="auto">
          <a:xfrm flipH="1">
            <a:off x="978614" y="2994592"/>
            <a:ext cx="1118445" cy="101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7" grpId="0"/>
      <p:bldP spid="39" grpId="0"/>
      <p:bldP spid="44" grpId="0"/>
      <p:bldP spid="46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987822" y="3015701"/>
            <a:ext cx="3617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18×30=540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文本框 10245"/>
          <p:cNvSpPr txBox="1">
            <a:spLocks noChangeArrowheads="1"/>
          </p:cNvSpPr>
          <p:nvPr/>
        </p:nvSpPr>
        <p:spPr bwMode="auto">
          <a:xfrm>
            <a:off x="2771800" y="3787175"/>
            <a:ext cx="419382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答：一共挤了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540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889" y="410198"/>
            <a:ext cx="5118977" cy="2275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3563888" y="195486"/>
            <a:ext cx="2160240" cy="955558"/>
            <a:chOff x="5022050" y="816555"/>
            <a:chExt cx="2160240" cy="1080120"/>
          </a:xfrm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5022050" y="816555"/>
              <a:ext cx="2160240" cy="1080120"/>
            </a:xfrm>
            <a:prstGeom prst="cloudCallout">
              <a:avLst>
                <a:gd name="adj1" fmla="val -58622"/>
                <a:gd name="adj2" fmla="val 18295"/>
              </a:avLst>
            </a:prstGeom>
            <a:noFill/>
            <a:ln w="9525">
              <a:solidFill>
                <a:srgbClr val="CC00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10245"/>
            <p:cNvSpPr txBox="1">
              <a:spLocks noChangeArrowheads="1"/>
            </p:cNvSpPr>
            <p:nvPr/>
          </p:nvSpPr>
          <p:spPr bwMode="auto">
            <a:xfrm>
              <a:off x="5220072" y="880899"/>
              <a:ext cx="1890210" cy="830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每桶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千克，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挤了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桶。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5884334" y="1736844"/>
            <a:ext cx="20284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一共挤了多少千克牛奶？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5436096" y="1738121"/>
            <a:ext cx="2880320" cy="833629"/>
          </a:xfrm>
          <a:prstGeom prst="cloudCallout">
            <a:avLst>
              <a:gd name="adj1" fmla="val -68278"/>
              <a:gd name="adj2" fmla="val -5857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j_p10_12.png"/>
          <p:cNvPicPr>
            <a:picLocks noChangeAspect="1"/>
          </p:cNvPicPr>
          <p:nvPr/>
        </p:nvPicPr>
        <p:blipFill rotWithShape="1">
          <a:blip r:embed="rId1" cstate="email"/>
          <a:srcRect t="18958" b="19793"/>
          <a:stretch>
            <a:fillRect/>
          </a:stretch>
        </p:blipFill>
        <p:spPr>
          <a:xfrm>
            <a:off x="611560" y="339503"/>
            <a:ext cx="4565442" cy="214223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83568" y="2782390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20×15=300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341530" y="3579862"/>
            <a:ext cx="42124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答：一共有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千克苹果。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3" name="Picture 2" descr="C:\Users\jinse\Desktop\课件样例\人物图\47.jpg"/>
          <p:cNvPicPr>
            <a:picLocks noChangeAspect="1" noChangeArrowheads="1"/>
          </p:cNvPicPr>
          <p:nvPr/>
        </p:nvPicPr>
        <p:blipFill rotWithShape="1">
          <a:blip r:embed="rId2" cstate="email"/>
          <a:srcRect l="30593" t="16375" r="31072" b="26946"/>
          <a:stretch>
            <a:fillRect/>
          </a:stretch>
        </p:blipFill>
        <p:spPr bwMode="auto">
          <a:xfrm flipH="1">
            <a:off x="7524328" y="2341472"/>
            <a:ext cx="1038053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5004048" y="2499742"/>
            <a:ext cx="2399273" cy="879795"/>
            <a:chOff x="5136144" y="3336835"/>
            <a:chExt cx="2880320" cy="480371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5202070" y="3336835"/>
              <a:ext cx="2700300" cy="475892"/>
            </a:xfrm>
            <a:prstGeom prst="wedgeRoundRectCallout">
              <a:avLst>
                <a:gd name="adj1" fmla="val 60451"/>
                <a:gd name="adj2" fmla="val 4466"/>
                <a:gd name="adj3" fmla="val 16667"/>
              </a:avLst>
            </a:prstGeom>
            <a:noFill/>
            <a:ln w="9525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10245"/>
            <p:cNvSpPr txBox="1">
              <a:spLocks noChangeArrowheads="1"/>
            </p:cNvSpPr>
            <p:nvPr/>
          </p:nvSpPr>
          <p:spPr bwMode="auto">
            <a:xfrm>
              <a:off x="5136144" y="3363479"/>
              <a:ext cx="2880320" cy="4537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你还能提出什么问题？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148064" y="372387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苹果一共多少元？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1104" y="682699"/>
            <a:ext cx="34353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每箱苹果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千克，共有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。一共有多少千克苹果？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7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03648" y="2427734"/>
            <a:ext cx="5904825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乘数末尾有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的乘法，可以简便计算，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可以不参加计算。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91880" y="1213321"/>
            <a:ext cx="3456384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对应练习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27585" y="1419622"/>
            <a:ext cx="2304255" cy="1149323"/>
            <a:chOff x="539552" y="1453529"/>
            <a:chExt cx="3351645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31239"/>
                <a:gd name="adj2" fmla="val 73621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53767" y="1568861"/>
              <a:ext cx="2497005" cy="11273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能快速口算吗？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51"/>
          <p:cNvSpPr txBox="1">
            <a:spLocks noChangeArrowheads="1"/>
          </p:cNvSpPr>
          <p:nvPr/>
        </p:nvSpPr>
        <p:spPr bwMode="auto">
          <a:xfrm>
            <a:off x="3669541" y="1527547"/>
            <a:ext cx="17859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30×40=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6099681" y="1527547"/>
            <a:ext cx="17859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35×10=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51"/>
          <p:cNvSpPr txBox="1">
            <a:spLocks noChangeArrowheads="1"/>
          </p:cNvSpPr>
          <p:nvPr/>
        </p:nvSpPr>
        <p:spPr bwMode="auto">
          <a:xfrm>
            <a:off x="3635896" y="2778869"/>
            <a:ext cx="17859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50×90=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51"/>
          <p:cNvSpPr txBox="1">
            <a:spLocks noChangeArrowheads="1"/>
          </p:cNvSpPr>
          <p:nvPr/>
        </p:nvSpPr>
        <p:spPr bwMode="auto">
          <a:xfrm>
            <a:off x="4933359" y="1527304"/>
            <a:ext cx="9302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51"/>
          <p:cNvSpPr txBox="1">
            <a:spLocks noChangeArrowheads="1"/>
          </p:cNvSpPr>
          <p:nvPr/>
        </p:nvSpPr>
        <p:spPr bwMode="auto">
          <a:xfrm>
            <a:off x="7369214" y="1510794"/>
            <a:ext cx="9563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51"/>
          <p:cNvSpPr txBox="1">
            <a:spLocks noChangeArrowheads="1"/>
          </p:cNvSpPr>
          <p:nvPr/>
        </p:nvSpPr>
        <p:spPr bwMode="auto">
          <a:xfrm>
            <a:off x="4932040" y="2778626"/>
            <a:ext cx="995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4500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51"/>
          <p:cNvSpPr txBox="1">
            <a:spLocks noChangeArrowheads="1"/>
          </p:cNvSpPr>
          <p:nvPr/>
        </p:nvSpPr>
        <p:spPr bwMode="auto">
          <a:xfrm>
            <a:off x="3669541" y="2094602"/>
            <a:ext cx="17859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60×60=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51"/>
          <p:cNvSpPr txBox="1">
            <a:spLocks noChangeArrowheads="1"/>
          </p:cNvSpPr>
          <p:nvPr/>
        </p:nvSpPr>
        <p:spPr bwMode="auto">
          <a:xfrm>
            <a:off x="6106666" y="2094602"/>
            <a:ext cx="17859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80×50=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51"/>
          <p:cNvSpPr txBox="1">
            <a:spLocks noChangeArrowheads="1"/>
          </p:cNvSpPr>
          <p:nvPr/>
        </p:nvSpPr>
        <p:spPr bwMode="auto">
          <a:xfrm>
            <a:off x="3635896" y="3345924"/>
            <a:ext cx="17859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6×12=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51"/>
          <p:cNvSpPr txBox="1">
            <a:spLocks noChangeArrowheads="1"/>
          </p:cNvSpPr>
          <p:nvPr/>
        </p:nvSpPr>
        <p:spPr bwMode="auto">
          <a:xfrm>
            <a:off x="4915579" y="2094359"/>
            <a:ext cx="9658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3600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51"/>
          <p:cNvSpPr txBox="1">
            <a:spLocks noChangeArrowheads="1"/>
          </p:cNvSpPr>
          <p:nvPr/>
        </p:nvSpPr>
        <p:spPr bwMode="auto">
          <a:xfrm>
            <a:off x="7369214" y="2094359"/>
            <a:ext cx="9296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4000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51"/>
          <p:cNvSpPr txBox="1">
            <a:spLocks noChangeArrowheads="1"/>
          </p:cNvSpPr>
          <p:nvPr/>
        </p:nvSpPr>
        <p:spPr bwMode="auto">
          <a:xfrm>
            <a:off x="4753664" y="3345681"/>
            <a:ext cx="9271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51"/>
          <p:cNvSpPr txBox="1">
            <a:spLocks noChangeArrowheads="1"/>
          </p:cNvSpPr>
          <p:nvPr/>
        </p:nvSpPr>
        <p:spPr bwMode="auto">
          <a:xfrm>
            <a:off x="6132076" y="2762359"/>
            <a:ext cx="17859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9×4+5=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51"/>
          <p:cNvSpPr txBox="1">
            <a:spLocks noChangeArrowheads="1"/>
          </p:cNvSpPr>
          <p:nvPr/>
        </p:nvSpPr>
        <p:spPr bwMode="auto">
          <a:xfrm>
            <a:off x="7424752" y="2744445"/>
            <a:ext cx="9163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51"/>
          <p:cNvSpPr txBox="1">
            <a:spLocks noChangeArrowheads="1"/>
          </p:cNvSpPr>
          <p:nvPr/>
        </p:nvSpPr>
        <p:spPr bwMode="auto">
          <a:xfrm>
            <a:off x="6132076" y="3329414"/>
            <a:ext cx="17859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4×7+3=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51"/>
          <p:cNvSpPr txBox="1">
            <a:spLocks noChangeArrowheads="1"/>
          </p:cNvSpPr>
          <p:nvPr/>
        </p:nvSpPr>
        <p:spPr bwMode="auto">
          <a:xfrm>
            <a:off x="7413957" y="3311500"/>
            <a:ext cx="9271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5515" y="2455151"/>
            <a:ext cx="1126831" cy="1614828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13" descr="C:\Users\jinse\Desktop\课件样例\人物图\69.jpg"/>
          <p:cNvPicPr>
            <a:picLocks noChangeAspect="1" noChangeArrowheads="1"/>
          </p:cNvPicPr>
          <p:nvPr/>
        </p:nvPicPr>
        <p:blipFill rotWithShape="1">
          <a:blip r:embed="rId1" cstate="email"/>
          <a:srcRect l="27025" t="14005" r="29458" b="21484"/>
          <a:stretch>
            <a:fillRect/>
          </a:stretch>
        </p:blipFill>
        <p:spPr bwMode="auto">
          <a:xfrm>
            <a:off x="3563888" y="3611002"/>
            <a:ext cx="709847" cy="84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3086260" y="2723929"/>
            <a:ext cx="2277829" cy="830997"/>
            <a:chOff x="4966456" y="816555"/>
            <a:chExt cx="1875859" cy="830997"/>
          </a:xfrm>
          <a:noFill/>
        </p:grpSpPr>
        <p:sp>
          <p:nvSpPr>
            <p:cNvPr id="46" name="AutoShape 12"/>
            <p:cNvSpPr>
              <a:spLocks noChangeArrowheads="1"/>
            </p:cNvSpPr>
            <p:nvPr/>
          </p:nvSpPr>
          <p:spPr bwMode="auto">
            <a:xfrm>
              <a:off x="5040582" y="838225"/>
              <a:ext cx="1363386" cy="702696"/>
            </a:xfrm>
            <a:prstGeom prst="wedgeRoundRectCallout">
              <a:avLst>
                <a:gd name="adj1" fmla="val 2009"/>
                <a:gd name="adj2" fmla="val 76295"/>
                <a:gd name="adj3" fmla="val 16667"/>
              </a:avLst>
            </a:prstGeom>
            <a:grpFill/>
            <a:ln w="9525">
              <a:solidFill>
                <a:srgbClr val="FF99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dirty="0">
                <a:solidFill>
                  <a:srgbClr val="FFFF00"/>
                </a:solidFill>
              </a:endParaRPr>
            </a:p>
          </p:txBody>
        </p:sp>
        <p:sp>
          <p:nvSpPr>
            <p:cNvPr id="47" name="文本框 10245"/>
            <p:cNvSpPr txBox="1">
              <a:spLocks noChangeArrowheads="1"/>
            </p:cNvSpPr>
            <p:nvPr/>
          </p:nvSpPr>
          <p:spPr bwMode="auto">
            <a:xfrm>
              <a:off x="4966456" y="816555"/>
              <a:ext cx="1875859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先算出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32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乘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3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220072" y="627534"/>
            <a:ext cx="2565285" cy="900409"/>
            <a:chOff x="5101561" y="1761660"/>
            <a:chExt cx="2565285" cy="1117927"/>
          </a:xfrm>
          <a:noFill/>
        </p:grpSpPr>
        <p:sp>
          <p:nvSpPr>
            <p:cNvPr id="58" name="AutoShape 12"/>
            <p:cNvSpPr>
              <a:spLocks noChangeArrowheads="1"/>
            </p:cNvSpPr>
            <p:nvPr/>
          </p:nvSpPr>
          <p:spPr bwMode="auto">
            <a:xfrm>
              <a:off x="5157065" y="1761660"/>
              <a:ext cx="2475275" cy="1117927"/>
            </a:xfrm>
            <a:prstGeom prst="wedgeRoundRectCallout">
              <a:avLst>
                <a:gd name="adj1" fmla="val 58844"/>
                <a:gd name="adj2" fmla="val -13132"/>
                <a:gd name="adj3" fmla="val 16667"/>
              </a:avLst>
            </a:prstGeom>
            <a:grpFill/>
            <a:ln w="9525">
              <a:solidFill>
                <a:srgbClr val="FF99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 b="1" dirty="0">
                <a:solidFill>
                  <a:srgbClr val="FFFF00"/>
                </a:solidFill>
              </a:endParaRPr>
            </a:p>
          </p:txBody>
        </p:sp>
        <p:sp>
          <p:nvSpPr>
            <p:cNvPr id="59" name="文本框 10245"/>
            <p:cNvSpPr txBox="1">
              <a:spLocks noChangeArrowheads="1"/>
            </p:cNvSpPr>
            <p:nvPr/>
          </p:nvSpPr>
          <p:spPr bwMode="auto">
            <a:xfrm>
              <a:off x="5101561" y="1761660"/>
              <a:ext cx="2565285" cy="103174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个这样的足球要用多少元？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70442" y="647480"/>
            <a:ext cx="2232248" cy="111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19872" y="1884727"/>
            <a:ext cx="2169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×30=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868144" y="2345540"/>
            <a:ext cx="2295255" cy="2106200"/>
            <a:chOff x="5778135" y="2661760"/>
            <a:chExt cx="2295255" cy="2106200"/>
          </a:xfrm>
        </p:grpSpPr>
        <p:grpSp>
          <p:nvGrpSpPr>
            <p:cNvPr id="56" name="组合 55"/>
            <p:cNvGrpSpPr/>
            <p:nvPr/>
          </p:nvGrpSpPr>
          <p:grpSpPr>
            <a:xfrm>
              <a:off x="5778135" y="2661760"/>
              <a:ext cx="2295255" cy="495055"/>
              <a:chOff x="1457655" y="1806665"/>
              <a:chExt cx="2295255" cy="495055"/>
            </a:xfrm>
          </p:grpSpPr>
          <p:sp>
            <p:nvSpPr>
              <p:cNvPr id="61" name="AutoShape 12"/>
              <p:cNvSpPr>
                <a:spLocks noChangeArrowheads="1"/>
              </p:cNvSpPr>
              <p:nvPr/>
            </p:nvSpPr>
            <p:spPr bwMode="auto">
              <a:xfrm>
                <a:off x="1466655" y="1806665"/>
                <a:ext cx="2115235" cy="495055"/>
              </a:xfrm>
              <a:prstGeom prst="wedgeRoundRectCallout">
                <a:avLst>
                  <a:gd name="adj1" fmla="val -35083"/>
                  <a:gd name="adj2" fmla="val 68880"/>
                  <a:gd name="adj3" fmla="val 16667"/>
                </a:avLst>
              </a:prstGeom>
              <a:noFill/>
              <a:ln w="9525">
                <a:solidFill>
                  <a:srgbClr val="0070C0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文本框 10245"/>
              <p:cNvSpPr txBox="1">
                <a:spLocks noChangeArrowheads="1"/>
              </p:cNvSpPr>
              <p:nvPr/>
            </p:nvSpPr>
            <p:spPr bwMode="auto">
              <a:xfrm>
                <a:off x="1457655" y="1806665"/>
                <a:ext cx="2295255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我用竖式计算。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847261" y="3201820"/>
              <a:ext cx="821083" cy="1566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4" name="Picture 2" descr="C:\Users\jinse\Desktop\课件样例\人物图\33.jpg"/>
          <p:cNvPicPr>
            <a:picLocks noChangeAspect="1" noChangeArrowheads="1"/>
          </p:cNvPicPr>
          <p:nvPr/>
        </p:nvPicPr>
        <p:blipFill rotWithShape="1">
          <a:blip r:embed="rId5" cstate="email"/>
          <a:srcRect l="32073" t="10732" r="27591" b="21484"/>
          <a:stretch>
            <a:fillRect/>
          </a:stretch>
        </p:blipFill>
        <p:spPr bwMode="auto">
          <a:xfrm flipH="1">
            <a:off x="389468" y="3291830"/>
            <a:ext cx="649653" cy="87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6" cstate="email"/>
          <a:srcRect l="20121" t="17277" r="31326" b="8395"/>
          <a:stretch>
            <a:fillRect/>
          </a:stretch>
        </p:blipFill>
        <p:spPr bwMode="auto">
          <a:xfrm flipH="1">
            <a:off x="5642157" y="2942868"/>
            <a:ext cx="874059" cy="106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flipH="1">
            <a:off x="7493101" y="514568"/>
            <a:ext cx="977572" cy="140092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115616" y="2715766"/>
            <a:ext cx="1594976" cy="830997"/>
            <a:chOff x="5791105" y="3253730"/>
            <a:chExt cx="2580109" cy="830997"/>
          </a:xfrm>
          <a:noFill/>
        </p:grpSpPr>
        <p:sp>
          <p:nvSpPr>
            <p:cNvPr id="43" name="AutoShape 12"/>
            <p:cNvSpPr>
              <a:spLocks noChangeArrowheads="1"/>
            </p:cNvSpPr>
            <p:nvPr/>
          </p:nvSpPr>
          <p:spPr bwMode="auto">
            <a:xfrm>
              <a:off x="5791105" y="3291830"/>
              <a:ext cx="2475276" cy="702696"/>
            </a:xfrm>
            <a:prstGeom prst="wedgeRoundRectCallout">
              <a:avLst>
                <a:gd name="adj1" fmla="val -59131"/>
                <a:gd name="adj2" fmla="val 45093"/>
                <a:gd name="adj3" fmla="val 16667"/>
              </a:avLst>
            </a:prstGeom>
            <a:grpFill/>
            <a:ln w="9525">
              <a:solidFill>
                <a:srgbClr val="9933FF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文本框 10245"/>
            <p:cNvSpPr txBox="1">
              <a:spLocks noChangeArrowheads="1"/>
            </p:cNvSpPr>
            <p:nvPr/>
          </p:nvSpPr>
          <p:spPr bwMode="auto">
            <a:xfrm>
              <a:off x="5940946" y="3253730"/>
              <a:ext cx="2430268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32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看成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30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/>
          <p:cNvSpPr/>
          <p:nvPr/>
        </p:nvSpPr>
        <p:spPr>
          <a:xfrm>
            <a:off x="3013138" y="1813912"/>
            <a:ext cx="2999022" cy="469806"/>
          </a:xfrm>
          <a:prstGeom prst="flowChartAlternateProcess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单价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数量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总价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5595" y="439823"/>
            <a:ext cx="2844317" cy="1332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03848" y="2499742"/>
            <a:ext cx="2169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×30=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329183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竖式可以这样写：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4572000" y="3018314"/>
            <a:ext cx="0" cy="1260140"/>
          </a:xfrm>
          <a:prstGeom prst="line">
            <a:avLst/>
          </a:prstGeom>
          <a:ln w="28575">
            <a:solidFill>
              <a:srgbClr val="FF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标题 3"/>
          <p:cNvSpPr>
            <a:spLocks noGrp="1" noChangeArrowheads="1"/>
          </p:cNvSpPr>
          <p:nvPr/>
        </p:nvSpPr>
        <p:spPr bwMode="auto">
          <a:xfrm>
            <a:off x="3214945" y="3738394"/>
            <a:ext cx="211523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9 6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1" name="标题 3"/>
          <p:cNvSpPr>
            <a:spLocks noGrp="1" noChangeArrowheads="1"/>
          </p:cNvSpPr>
          <p:nvPr/>
        </p:nvSpPr>
        <p:spPr bwMode="auto">
          <a:xfrm>
            <a:off x="3610465" y="3738394"/>
            <a:ext cx="211523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581889" y="3018314"/>
            <a:ext cx="1665185" cy="1569660"/>
            <a:chOff x="3581889" y="2616755"/>
            <a:chExt cx="1665185" cy="1569660"/>
          </a:xfrm>
        </p:grpSpPr>
        <p:grpSp>
          <p:nvGrpSpPr>
            <p:cNvPr id="73" name="组合 72"/>
            <p:cNvGrpSpPr/>
            <p:nvPr/>
          </p:nvGrpSpPr>
          <p:grpSpPr>
            <a:xfrm>
              <a:off x="3581889" y="2616755"/>
              <a:ext cx="1665185" cy="1569660"/>
              <a:chOff x="3581889" y="2616755"/>
              <a:chExt cx="1665185" cy="1569660"/>
            </a:xfrm>
          </p:grpSpPr>
          <p:sp>
            <p:nvSpPr>
              <p:cNvPr id="78" name="TextBox 77"/>
              <p:cNvSpPr txBox="1"/>
              <p:nvPr/>
            </p:nvSpPr>
            <p:spPr>
              <a:xfrm>
                <a:off x="3581889" y="2616755"/>
                <a:ext cx="1665185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    3 2</a:t>
                </a:r>
                <a:endParaRPr lang="en-US" altLang="zh-CN" sz="2400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r>
                  <a:rPr lang="en-US" altLang="zh-CN" sz="2400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       3 0</a:t>
                </a:r>
                <a:endParaRPr lang="en-US" altLang="zh-CN" sz="2400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en-US" altLang="zh-CN" sz="2400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zh-CN" altLang="en-US" sz="2400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  <p:cxnSp>
            <p:nvCxnSpPr>
              <p:cNvPr id="79" name="直接连接符 78"/>
              <p:cNvCxnSpPr>
                <a:stCxn id="78" idx="1"/>
              </p:cNvCxnSpPr>
              <p:nvPr/>
            </p:nvCxnSpPr>
            <p:spPr>
              <a:xfrm>
                <a:off x="3581889" y="3401585"/>
                <a:ext cx="1255225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TextBox 76"/>
            <p:cNvSpPr txBox="1"/>
            <p:nvPr/>
          </p:nvSpPr>
          <p:spPr>
            <a:xfrm>
              <a:off x="3626895" y="2988940"/>
              <a:ext cx="4940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</a:t>
              </a:r>
              <a:endPara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742133" y="2499742"/>
            <a:ext cx="1967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960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10245"/>
          <p:cNvSpPr txBox="1">
            <a:spLocks noChangeArrowheads="1"/>
          </p:cNvSpPr>
          <p:nvPr/>
        </p:nvSpPr>
        <p:spPr bwMode="auto">
          <a:xfrm>
            <a:off x="2096725" y="4198317"/>
            <a:ext cx="485153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个这样的足球要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10245"/>
          <p:cNvSpPr txBox="1">
            <a:spLocks noChangeArrowheads="1"/>
          </p:cNvSpPr>
          <p:nvPr/>
        </p:nvSpPr>
        <p:spPr bwMode="auto">
          <a:xfrm>
            <a:off x="4468453" y="483518"/>
            <a:ext cx="348792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个这样的足球要用多少元？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2" grpId="0"/>
      <p:bldP spid="70" grpId="0"/>
      <p:bldP spid="71" grpId="0"/>
      <p:bldP spid="14" grpId="0"/>
      <p:bldP spid="80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4139952" y="771550"/>
            <a:ext cx="2853317" cy="1265813"/>
            <a:chOff x="5101561" y="1761660"/>
            <a:chExt cx="2565285" cy="1571604"/>
          </a:xfrm>
          <a:noFill/>
        </p:grpSpPr>
        <p:sp>
          <p:nvSpPr>
            <p:cNvPr id="58" name="AutoShape 12"/>
            <p:cNvSpPr>
              <a:spLocks noChangeArrowheads="1"/>
            </p:cNvSpPr>
            <p:nvPr/>
          </p:nvSpPr>
          <p:spPr bwMode="auto">
            <a:xfrm>
              <a:off x="5157065" y="1761660"/>
              <a:ext cx="2475275" cy="1117927"/>
            </a:xfrm>
            <a:prstGeom prst="wedgeRoundRectCallout">
              <a:avLst>
                <a:gd name="adj1" fmla="val 58495"/>
                <a:gd name="adj2" fmla="val 40519"/>
                <a:gd name="adj3" fmla="val 16667"/>
              </a:avLst>
            </a:prstGeom>
            <a:grpFill/>
            <a:ln w="9525">
              <a:solidFill>
                <a:srgbClr val="FF99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dirty="0">
                <a:solidFill>
                  <a:srgbClr val="FFFF00"/>
                </a:solidFill>
              </a:endParaRPr>
            </a:p>
          </p:txBody>
        </p:sp>
        <p:sp>
          <p:nvSpPr>
            <p:cNvPr id="59" name="文本框 10245"/>
            <p:cNvSpPr txBox="1">
              <a:spLocks noChangeArrowheads="1"/>
            </p:cNvSpPr>
            <p:nvPr/>
          </p:nvSpPr>
          <p:spPr bwMode="auto">
            <a:xfrm>
              <a:off x="5101561" y="1842963"/>
              <a:ext cx="2565285" cy="149030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乘数末尾有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的乘法怎样算比较简便？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971600" y="1059582"/>
            <a:ext cx="2169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×53=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2315207" y="1779662"/>
            <a:ext cx="0" cy="1260140"/>
          </a:xfrm>
          <a:prstGeom prst="line">
            <a:avLst/>
          </a:prstGeom>
          <a:ln w="28575">
            <a:solidFill>
              <a:srgbClr val="FF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标题 3"/>
          <p:cNvSpPr>
            <a:spLocks noGrp="1" noChangeArrowheads="1"/>
          </p:cNvSpPr>
          <p:nvPr/>
        </p:nvSpPr>
        <p:spPr bwMode="auto">
          <a:xfrm>
            <a:off x="986371" y="2495554"/>
            <a:ext cx="143063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2 1 2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1" name="标题 3"/>
          <p:cNvSpPr>
            <a:spLocks noGrp="1" noChangeArrowheads="1"/>
          </p:cNvSpPr>
          <p:nvPr/>
        </p:nvSpPr>
        <p:spPr bwMode="auto">
          <a:xfrm>
            <a:off x="1353672" y="2499742"/>
            <a:ext cx="211523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331640" y="1779662"/>
            <a:ext cx="1665185" cy="1569660"/>
            <a:chOff x="3581889" y="2616755"/>
            <a:chExt cx="1665185" cy="1569660"/>
          </a:xfrm>
        </p:grpSpPr>
        <p:grpSp>
          <p:nvGrpSpPr>
            <p:cNvPr id="73" name="组合 72"/>
            <p:cNvGrpSpPr/>
            <p:nvPr/>
          </p:nvGrpSpPr>
          <p:grpSpPr>
            <a:xfrm>
              <a:off x="3581889" y="2616755"/>
              <a:ext cx="1665185" cy="1569660"/>
              <a:chOff x="3581889" y="2616755"/>
              <a:chExt cx="1665185" cy="1569660"/>
            </a:xfrm>
          </p:grpSpPr>
          <p:sp>
            <p:nvSpPr>
              <p:cNvPr id="78" name="TextBox 77"/>
              <p:cNvSpPr txBox="1"/>
              <p:nvPr/>
            </p:nvSpPr>
            <p:spPr>
              <a:xfrm>
                <a:off x="3581889" y="2616755"/>
                <a:ext cx="1665185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    5 3</a:t>
                </a:r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       4 0</a:t>
                </a:r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  <p:cxnSp>
            <p:nvCxnSpPr>
              <p:cNvPr id="79" name="直接连接符 78"/>
              <p:cNvCxnSpPr>
                <a:stCxn id="78" idx="1"/>
              </p:cNvCxnSpPr>
              <p:nvPr/>
            </p:nvCxnSpPr>
            <p:spPr>
              <a:xfrm>
                <a:off x="3581889" y="3401585"/>
                <a:ext cx="1255225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TextBox 76"/>
            <p:cNvSpPr txBox="1"/>
            <p:nvPr/>
          </p:nvSpPr>
          <p:spPr>
            <a:xfrm>
              <a:off x="3626895" y="2988940"/>
              <a:ext cx="4940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</a:t>
              </a:r>
              <a:endPara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509885" y="1059582"/>
            <a:ext cx="1247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2120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12"/>
          <p:cNvSpPr>
            <a:spLocks noChangeArrowheads="1"/>
          </p:cNvSpPr>
          <p:nvPr/>
        </p:nvSpPr>
        <p:spPr bwMode="auto">
          <a:xfrm>
            <a:off x="4743682" y="2518700"/>
            <a:ext cx="3005750" cy="943352"/>
          </a:xfrm>
          <a:prstGeom prst="wedgeRoundRectCallout">
            <a:avLst>
              <a:gd name="adj1" fmla="val -58254"/>
              <a:gd name="adj2" fmla="val 41477"/>
              <a:gd name="adj3" fmla="val 16667"/>
            </a:avLst>
          </a:prstGeom>
          <a:noFill/>
          <a:ln w="9525">
            <a:solidFill>
              <a:srgbClr val="FF990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乘数末尾的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不参加计算，最后再添上。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1" cstate="email"/>
          <a:srcRect l="16013" t="20549" r="20790" b="7460"/>
          <a:stretch>
            <a:fillRect/>
          </a:stretch>
        </p:blipFill>
        <p:spPr bwMode="auto">
          <a:xfrm flipH="1">
            <a:off x="3419872" y="2849983"/>
            <a:ext cx="1118445" cy="101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958763" y="837034"/>
            <a:ext cx="977572" cy="140092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0" grpId="0"/>
      <p:bldP spid="71" grpId="0"/>
      <p:bldP spid="14" grpId="0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884874" y="1491630"/>
            <a:ext cx="7143510" cy="2304256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3391" y="1563638"/>
            <a:ext cx="66869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列竖式时，要注意对齐，不参加计算的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不看时，要像两位数乘一位数一样对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齐列竖式，再写上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931790"/>
            <a:ext cx="613473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计算时，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不参加计算，最后再添上。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51"/>
          <p:cNvSpPr txBox="1">
            <a:spLocks noChangeArrowheads="1"/>
          </p:cNvSpPr>
          <p:nvPr/>
        </p:nvSpPr>
        <p:spPr bwMode="auto">
          <a:xfrm>
            <a:off x="647563" y="627534"/>
            <a:ext cx="73808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乘数末尾有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乘法竖式简便计算要注意什么？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814258" y="948410"/>
            <a:ext cx="1813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47"/>
          <p:cNvGrpSpPr/>
          <p:nvPr/>
        </p:nvGrpSpPr>
        <p:grpSpPr>
          <a:xfrm>
            <a:off x="1115616" y="1707654"/>
            <a:ext cx="1530170" cy="1569660"/>
            <a:chOff x="-1560825" y="1785675"/>
            <a:chExt cx="1530170" cy="1569660"/>
          </a:xfrm>
        </p:grpSpPr>
        <p:sp>
          <p:nvSpPr>
            <p:cNvPr id="22" name="TextBox 21"/>
            <p:cNvSpPr txBox="1"/>
            <p:nvPr/>
          </p:nvSpPr>
          <p:spPr>
            <a:xfrm>
              <a:off x="-1470815" y="1785675"/>
              <a:ext cx="14401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   1  7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r>
                <a:rPr lang="en-US" altLang="zh-CN" sz="2400" b="1" dirty="0" smtClean="0">
                  <a:latin typeface="Arial" panose="020B0604020202020204" pitchFamily="34" charset="0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  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6  0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-1560825" y="2595765"/>
              <a:ext cx="1357055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1205626" y="2472739"/>
            <a:ext cx="1494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1 0  2  0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9" name="组合 47"/>
          <p:cNvGrpSpPr/>
          <p:nvPr/>
        </p:nvGrpSpPr>
        <p:grpSpPr>
          <a:xfrm>
            <a:off x="3563888" y="1707654"/>
            <a:ext cx="1532790" cy="1569660"/>
            <a:chOff x="-1563445" y="1785675"/>
            <a:chExt cx="1532790" cy="1569660"/>
          </a:xfrm>
        </p:grpSpPr>
        <p:sp>
          <p:nvSpPr>
            <p:cNvPr id="30" name="TextBox 29"/>
            <p:cNvSpPr txBox="1"/>
            <p:nvPr/>
          </p:nvSpPr>
          <p:spPr>
            <a:xfrm>
              <a:off x="-1470815" y="1785675"/>
              <a:ext cx="14401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   3  6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r>
                <a:rPr lang="en-US" altLang="zh-CN" sz="2400" b="1" dirty="0" smtClean="0">
                  <a:latin typeface="Arial" panose="020B0604020202020204" pitchFamily="34" charset="0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  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5  0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-1563445" y="2595765"/>
              <a:ext cx="1359675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47"/>
          <p:cNvGrpSpPr/>
          <p:nvPr/>
        </p:nvGrpSpPr>
        <p:grpSpPr>
          <a:xfrm>
            <a:off x="6003159" y="1707654"/>
            <a:ext cx="1665185" cy="1569660"/>
            <a:chOff x="-1605830" y="1785675"/>
            <a:chExt cx="1665185" cy="1569660"/>
          </a:xfrm>
        </p:grpSpPr>
        <p:sp>
          <p:nvSpPr>
            <p:cNvPr id="39" name="TextBox 38"/>
            <p:cNvSpPr txBox="1"/>
            <p:nvPr/>
          </p:nvSpPr>
          <p:spPr>
            <a:xfrm>
              <a:off x="-1470815" y="1785675"/>
              <a:ext cx="153017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   4  8  0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r>
                <a:rPr lang="en-US" altLang="zh-CN" sz="2400" b="1" dirty="0" smtClean="0">
                  <a:latin typeface="Arial" panose="020B0604020202020204" pitchFamily="34" charset="0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</a:t>
              </a:r>
              <a:r>
                <a:rPr lang="en-US" altLang="zh-CN" sz="2400" b="1" dirty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 6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-1605830" y="2595765"/>
              <a:ext cx="1402060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6173654" y="2472739"/>
            <a:ext cx="1494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</a:t>
            </a:r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8  8  0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689902" y="2472738"/>
            <a:ext cx="1494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1 8  0  0</a:t>
            </a:r>
            <a:endParaRPr lang="zh-CN" altLang="en-US" sz="2400" b="1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0" name="AutoShape 12"/>
          <p:cNvSpPr>
            <a:spLocks noChangeArrowheads="1"/>
          </p:cNvSpPr>
          <p:nvPr/>
        </p:nvSpPr>
        <p:spPr bwMode="auto">
          <a:xfrm>
            <a:off x="2882133" y="3369494"/>
            <a:ext cx="4138139" cy="858440"/>
          </a:xfrm>
          <a:prstGeom prst="wedgeRoundRectCallout">
            <a:avLst>
              <a:gd name="adj1" fmla="val -55127"/>
              <a:gd name="adj2" fmla="val 33438"/>
              <a:gd name="adj3" fmla="val 16667"/>
            </a:avLst>
          </a:prstGeom>
          <a:noFill/>
          <a:ln w="9525">
            <a:solidFill>
              <a:srgbClr val="FF990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都可以当作是两位数乘一位数，再在积的末尾添上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1" cstate="email"/>
          <a:srcRect l="16013" t="20549" r="20790" b="7460"/>
          <a:stretch>
            <a:fillRect/>
          </a:stretch>
        </p:blipFill>
        <p:spPr bwMode="auto">
          <a:xfrm flipH="1">
            <a:off x="1479870" y="3369494"/>
            <a:ext cx="1118445" cy="101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4" grpId="0"/>
      <p:bldP spid="46" grpId="0"/>
      <p:bldP spid="59" grpId="0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717344" y="543121"/>
            <a:ext cx="59788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下面的计算对吗？把不对的改正。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47"/>
          <p:cNvGrpSpPr/>
          <p:nvPr/>
        </p:nvGrpSpPr>
        <p:grpSpPr>
          <a:xfrm>
            <a:off x="1691680" y="1203598"/>
            <a:ext cx="1530170" cy="1569660"/>
            <a:chOff x="-1560825" y="1785675"/>
            <a:chExt cx="1530170" cy="1569660"/>
          </a:xfrm>
        </p:grpSpPr>
        <p:sp>
          <p:nvSpPr>
            <p:cNvPr id="22" name="TextBox 21"/>
            <p:cNvSpPr txBox="1"/>
            <p:nvPr/>
          </p:nvSpPr>
          <p:spPr>
            <a:xfrm>
              <a:off x="-1470815" y="1785675"/>
              <a:ext cx="14401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    3  8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r>
                <a:rPr lang="en-US" altLang="zh-CN" sz="2400" b="1" dirty="0" smtClean="0">
                  <a:latin typeface="Arial" panose="020B0604020202020204" pitchFamily="34" charset="0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×  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7  0</a:t>
              </a:r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  <a:p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-1560825" y="2595765"/>
              <a:ext cx="1357055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1781690" y="1968683"/>
            <a:ext cx="1494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2 6  6  </a:t>
            </a:r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0" name="AutoShape 12"/>
          <p:cNvSpPr>
            <a:spLocks noChangeArrowheads="1"/>
          </p:cNvSpPr>
          <p:nvPr/>
        </p:nvSpPr>
        <p:spPr bwMode="auto">
          <a:xfrm>
            <a:off x="1431150" y="2643758"/>
            <a:ext cx="3689411" cy="501228"/>
          </a:xfrm>
          <a:prstGeom prst="wedgeRoundRectCallout">
            <a:avLst>
              <a:gd name="adj1" fmla="val -55127"/>
              <a:gd name="adj2" fmla="val 33438"/>
              <a:gd name="adj3" fmla="val 16667"/>
            </a:avLst>
          </a:prstGeom>
          <a:noFill/>
          <a:ln w="9525">
            <a:solidFill>
              <a:srgbClr val="FF990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题末尾的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忘记添上了。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1" cstate="email"/>
          <a:srcRect l="16013" t="20549" r="20790" b="7460"/>
          <a:stretch>
            <a:fillRect/>
          </a:stretch>
        </p:blipFill>
        <p:spPr bwMode="auto">
          <a:xfrm flipH="1">
            <a:off x="400040" y="3147882"/>
            <a:ext cx="1118445" cy="101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843808" y="2053178"/>
            <a:ext cx="234026" cy="357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5" name="组合 4"/>
          <p:cNvGrpSpPr/>
          <p:nvPr/>
        </p:nvGrpSpPr>
        <p:grpSpPr>
          <a:xfrm>
            <a:off x="5544108" y="1203598"/>
            <a:ext cx="1620180" cy="1569660"/>
            <a:chOff x="5544108" y="1938194"/>
            <a:chExt cx="1620180" cy="1569660"/>
          </a:xfrm>
        </p:grpSpPr>
        <p:grpSp>
          <p:nvGrpSpPr>
            <p:cNvPr id="29" name="组合 47"/>
            <p:cNvGrpSpPr/>
            <p:nvPr/>
          </p:nvGrpSpPr>
          <p:grpSpPr>
            <a:xfrm>
              <a:off x="5544108" y="1938194"/>
              <a:ext cx="1532790" cy="1569660"/>
              <a:chOff x="-1563445" y="1785675"/>
              <a:chExt cx="1532790" cy="1569660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-1470815" y="1785675"/>
                <a:ext cx="144016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    8  5</a:t>
                </a:r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r>
                  <a:rPr lang="en-US" altLang="zh-CN" sz="2400" b="1" dirty="0" smtClean="0">
                    <a:latin typeface="Arial" panose="020B0604020202020204" pitchFamily="34" charset="0"/>
                    <a:ea typeface="楷体_GB2312" panose="0201060903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楷体_GB2312" panose="02010609030101010101" pitchFamily="49" charset="-122"/>
                    <a:ea typeface="楷体_GB2312" panose="0201060903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×</a:t>
                </a:r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4  0</a:t>
                </a:r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-1563445" y="2635255"/>
                <a:ext cx="1359675" cy="0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/>
            <p:cNvSpPr txBox="1"/>
            <p:nvPr/>
          </p:nvSpPr>
          <p:spPr>
            <a:xfrm>
              <a:off x="5796136" y="2830165"/>
              <a:ext cx="136815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3 4  0</a:t>
              </a:r>
              <a:endParaRPr lang="zh-CN" altLang="en-US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5742130" y="2095569"/>
            <a:ext cx="149416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3 4  0  0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84168" y="1549122"/>
            <a:ext cx="12241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4  0</a:t>
            </a:r>
            <a:endParaRPr lang="zh-CN" altLang="en-US" sz="2400" b="1" dirty="0" smtClean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3" name="AutoShape 12"/>
          <p:cNvSpPr>
            <a:spLocks noChangeArrowheads="1"/>
          </p:cNvSpPr>
          <p:nvPr/>
        </p:nvSpPr>
        <p:spPr bwMode="auto">
          <a:xfrm>
            <a:off x="2547204" y="3422350"/>
            <a:ext cx="4304099" cy="858540"/>
          </a:xfrm>
          <a:prstGeom prst="wedgeRoundRectCallout">
            <a:avLst>
              <a:gd name="adj1" fmla="val 55234"/>
              <a:gd name="adj2" fmla="val -30241"/>
              <a:gd name="adj3" fmla="val 16667"/>
            </a:avLst>
          </a:prstGeom>
          <a:noFill/>
          <a:ln w="9525">
            <a:solidFill>
              <a:srgbClr val="FF990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题简便计算对齐错了，积的末尾漏了一个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2" cstate="email"/>
          <a:srcRect l="21242" t="20082" r="22361" b="15874"/>
          <a:stretch>
            <a:fillRect/>
          </a:stretch>
        </p:blipFill>
        <p:spPr bwMode="auto">
          <a:xfrm>
            <a:off x="7118990" y="3144986"/>
            <a:ext cx="1049897" cy="95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4" grpId="0"/>
      <p:bldP spid="60" grpId="0" animBg="1"/>
      <p:bldP spid="2" grpId="0" animBg="1"/>
      <p:bldP spid="59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467544" y="542214"/>
            <a:ext cx="20718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7584" y="1542150"/>
            <a:ext cx="1837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15×60×6=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74259" y="1536910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5400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7" name="组合 105"/>
          <p:cNvGrpSpPr/>
          <p:nvPr/>
        </p:nvGrpSpPr>
        <p:grpSpPr>
          <a:xfrm>
            <a:off x="944089" y="2082210"/>
            <a:ext cx="1665185" cy="1569660"/>
            <a:chOff x="161510" y="2211710"/>
            <a:chExt cx="1665185" cy="1569660"/>
          </a:xfrm>
        </p:grpSpPr>
        <p:grpSp>
          <p:nvGrpSpPr>
            <p:cNvPr id="28" name="组合 103"/>
            <p:cNvGrpSpPr/>
            <p:nvPr/>
          </p:nvGrpSpPr>
          <p:grpSpPr>
            <a:xfrm>
              <a:off x="161510" y="2211710"/>
              <a:ext cx="1665185" cy="1569660"/>
              <a:chOff x="177940" y="2195280"/>
              <a:chExt cx="1665185" cy="1569660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177940" y="2195280"/>
                <a:ext cx="1665185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    1 5</a:t>
                </a:r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r>
                  <a:rPr lang="en-US" altLang="zh-CN" sz="2400" b="1" dirty="0" smtClean="0">
                    <a:latin typeface="Arial" panose="020B0604020202020204" pitchFamily="34" charset="0"/>
                    <a:ea typeface="楷体_GB2312" panose="0201060903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楷体_GB2312" panose="02010609030101010101" pitchFamily="49" charset="-122"/>
                    <a:ea typeface="楷体_GB2312" panose="0201060903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×  </a:t>
                </a:r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6 0</a:t>
                </a:r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  <p:cxnSp>
            <p:nvCxnSpPr>
              <p:cNvPr id="34" name="直接连接符 33"/>
              <p:cNvCxnSpPr>
                <a:stCxn id="33" idx="1"/>
              </p:cNvCxnSpPr>
              <p:nvPr/>
            </p:nvCxnSpPr>
            <p:spPr>
              <a:xfrm flipV="1">
                <a:off x="177940" y="2960365"/>
                <a:ext cx="1530171" cy="1974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Box 31"/>
            <p:cNvSpPr txBox="1"/>
            <p:nvPr/>
          </p:nvSpPr>
          <p:spPr>
            <a:xfrm>
              <a:off x="566555" y="2976795"/>
              <a:ext cx="8691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9 0 0</a:t>
              </a:r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437874" y="1508341"/>
            <a:ext cx="1837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12×50×7=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84549" y="1503101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4200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47" name="组合 105"/>
          <p:cNvGrpSpPr/>
          <p:nvPr/>
        </p:nvGrpSpPr>
        <p:grpSpPr>
          <a:xfrm>
            <a:off x="3554379" y="2037205"/>
            <a:ext cx="1665185" cy="1569660"/>
            <a:chOff x="161510" y="2211710"/>
            <a:chExt cx="1665185" cy="1569660"/>
          </a:xfrm>
        </p:grpSpPr>
        <p:grpSp>
          <p:nvGrpSpPr>
            <p:cNvPr id="48" name="组合 103"/>
            <p:cNvGrpSpPr/>
            <p:nvPr/>
          </p:nvGrpSpPr>
          <p:grpSpPr>
            <a:xfrm>
              <a:off x="161510" y="2211710"/>
              <a:ext cx="1665185" cy="1569660"/>
              <a:chOff x="177940" y="2195280"/>
              <a:chExt cx="1665185" cy="1569660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177940" y="2195280"/>
                <a:ext cx="1665185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    1 2</a:t>
                </a:r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r>
                  <a:rPr lang="en-US" altLang="zh-CN" sz="2400" b="1" dirty="0" smtClean="0">
                    <a:latin typeface="Arial" panose="020B0604020202020204" pitchFamily="34" charset="0"/>
                    <a:ea typeface="楷体_GB2312" panose="0201060903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楷体_GB2312" panose="02010609030101010101" pitchFamily="49" charset="-122"/>
                    <a:ea typeface="楷体_GB2312" panose="0201060903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×  </a:t>
                </a:r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5 0</a:t>
                </a:r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  <p:cxnSp>
            <p:nvCxnSpPr>
              <p:cNvPr id="51" name="直接连接符 50"/>
              <p:cNvCxnSpPr>
                <a:stCxn id="50" idx="1"/>
              </p:cNvCxnSpPr>
              <p:nvPr/>
            </p:nvCxnSpPr>
            <p:spPr>
              <a:xfrm flipV="1">
                <a:off x="177940" y="2960365"/>
                <a:ext cx="1530171" cy="1974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extBox 48"/>
            <p:cNvSpPr txBox="1"/>
            <p:nvPr/>
          </p:nvSpPr>
          <p:spPr>
            <a:xfrm>
              <a:off x="566555" y="2976795"/>
              <a:ext cx="8691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6 0 0</a:t>
              </a:r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119124" y="1508341"/>
            <a:ext cx="1837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16×5×14=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765799" y="1503101"/>
            <a:ext cx="847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1120</a:t>
            </a:r>
            <a:endParaRPr lang="zh-CN" altLang="en-US" sz="24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4" name="组合 105"/>
          <p:cNvGrpSpPr/>
          <p:nvPr/>
        </p:nvGrpSpPr>
        <p:grpSpPr>
          <a:xfrm>
            <a:off x="6235629" y="2011250"/>
            <a:ext cx="1665185" cy="1569660"/>
            <a:chOff x="161510" y="2211710"/>
            <a:chExt cx="1665185" cy="1569660"/>
          </a:xfrm>
        </p:grpSpPr>
        <p:grpSp>
          <p:nvGrpSpPr>
            <p:cNvPr id="55" name="组合 103"/>
            <p:cNvGrpSpPr/>
            <p:nvPr/>
          </p:nvGrpSpPr>
          <p:grpSpPr>
            <a:xfrm>
              <a:off x="161510" y="2211710"/>
              <a:ext cx="1665185" cy="1569660"/>
              <a:chOff x="177940" y="2195280"/>
              <a:chExt cx="1665185" cy="1569660"/>
            </a:xfrm>
          </p:grpSpPr>
          <p:sp>
            <p:nvSpPr>
              <p:cNvPr id="57" name="TextBox 56"/>
              <p:cNvSpPr txBox="1"/>
              <p:nvPr/>
            </p:nvSpPr>
            <p:spPr>
              <a:xfrm>
                <a:off x="177940" y="2195280"/>
                <a:ext cx="1665185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    1 4</a:t>
                </a:r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r>
                  <a:rPr lang="en-US" altLang="zh-CN" sz="2400" b="1" dirty="0" smtClean="0">
                    <a:latin typeface="Arial" panose="020B0604020202020204" pitchFamily="34" charset="0"/>
                    <a:ea typeface="楷体_GB2312" panose="0201060903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 </a:t>
                </a:r>
                <a:r>
                  <a:rPr lang="en-US" altLang="zh-CN" sz="2400" b="1" dirty="0" smtClean="0">
                    <a:latin typeface="楷体_GB2312" panose="02010609030101010101" pitchFamily="49" charset="-122"/>
                    <a:ea typeface="楷体_GB2312" panose="0201060903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×  </a:t>
                </a:r>
                <a:r>
                  <a:rPr lang="en-US" altLang="zh-CN" sz="2400" b="1" dirty="0" smtClean="0">
                    <a:latin typeface="Arial" panose="020B0604020202020204" pitchFamily="34" charset="0"/>
                    <a:ea typeface="楷体" panose="02010609060101010101" pitchFamily="49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8 0</a:t>
                </a:r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  <a:p>
                <a:endPara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  <p:cxnSp>
            <p:nvCxnSpPr>
              <p:cNvPr id="58" name="直接连接符 57"/>
              <p:cNvCxnSpPr>
                <a:stCxn id="57" idx="1"/>
              </p:cNvCxnSpPr>
              <p:nvPr/>
            </p:nvCxnSpPr>
            <p:spPr>
              <a:xfrm flipV="1">
                <a:off x="177940" y="2960365"/>
                <a:ext cx="1530171" cy="1974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55"/>
            <p:cNvSpPr txBox="1"/>
            <p:nvPr/>
          </p:nvSpPr>
          <p:spPr>
            <a:xfrm>
              <a:off x="360580" y="2976795"/>
              <a:ext cx="12238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 </a:t>
              </a:r>
              <a:r>
                <a:rPr lang="en-US" altLang="zh-CN" sz="2400" b="1" dirty="0" err="1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 2 0</a:t>
              </a:r>
              <a:endParaRPr lang="zh-CN" altLang="en-US" sz="2400" b="1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5" grpId="0"/>
      <p:bldP spid="26" grpId="0"/>
      <p:bldP spid="35" grpId="0"/>
      <p:bldP spid="36" grpId="0"/>
      <p:bldP spid="52" grpId="0"/>
      <p:bldP spid="53" grpId="0"/>
    </p:bldLst>
  </p:timing>
</p:sld>
</file>

<file path=ppt/tags/tag1.xml><?xml version="1.0" encoding="utf-8"?>
<p:tagLst xmlns:p="http://schemas.openxmlformats.org/presentationml/2006/main">
  <p:tag name="KSO_WPP_MARK_KEY" val="a911f945-dd13-4756-b7cf-b190b288c44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1126</Words>
  <Application>WPS 演示</Application>
  <PresentationFormat>全屏显示(16:9)</PresentationFormat>
  <Paragraphs>299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Times New Roman</vt:lpstr>
      <vt:lpstr>幼圆</vt:lpstr>
      <vt:lpstr>楷体_GB2312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2023-02-03T07:44:11Z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FBEEBB55AB5246CDB6BBAF46D995BD8F</vt:lpwstr>
  </property>
</Properties>
</file>