
<file path=[Content_Types].xml><?xml version="1.0" encoding="utf-8"?>
<Types xmlns="http://schemas.openxmlformats.org/package/2006/content-types">
  <Default Extension="jpeg" ContentType="image/jpeg"/>
  <Default Extension="JPG" ContentType="image/.jpg"/>
  <Default Extension="emf" ContentType="image/x-emf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78" r:id="rId4"/>
    <p:sldId id="280" r:id="rId5"/>
    <p:sldId id="367" r:id="rId6"/>
    <p:sldId id="301" r:id="rId7"/>
    <p:sldId id="302" r:id="rId8"/>
    <p:sldId id="265" r:id="rId9"/>
    <p:sldId id="368" r:id="rId10"/>
    <p:sldId id="369" r:id="rId11"/>
    <p:sldId id="370" r:id="rId12"/>
    <p:sldId id="266" r:id="rId13"/>
    <p:sldId id="371" r:id="rId14"/>
    <p:sldId id="343" r:id="rId15"/>
    <p:sldId id="328" r:id="rId16"/>
    <p:sldId id="271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22" userDrawn="1">
          <p15:clr>
            <a:srgbClr val="A4A3A4"/>
          </p15:clr>
        </p15:guide>
        <p15:guide id="2" pos="284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 showGuides="1">
      <p:cViewPr>
        <p:scale>
          <a:sx n="120" d="100"/>
          <a:sy n="120" d="100"/>
        </p:scale>
        <p:origin x="-1560" y="-654"/>
      </p:cViewPr>
      <p:guideLst>
        <p:guide orient="horz" pos="1922"/>
        <p:guide pos="284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1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21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80"/>
            <a:ext cx="2057400" cy="4388644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80"/>
            <a:ext cx="6019800" cy="4388644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785" y="2914650"/>
            <a:ext cx="6400443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42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685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287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145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057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003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30" y="1151335"/>
            <a:ext cx="4041775" cy="47982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30" y="1631156"/>
            <a:ext cx="4041775" cy="2963466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5" y="204787"/>
            <a:ext cx="3008313" cy="8715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90"/>
            <a:ext cx="5111750" cy="438983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5" y="1076328"/>
            <a:ext cx="3008313" cy="351829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1"/>
            <a:ext cx="5486400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5"/>
            <a:ext cx="5486400" cy="60364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457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4767264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6553200" y="4767264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.xml"/><Relationship Id="rId7" Type="http://schemas.openxmlformats.org/officeDocument/2006/relationships/image" Target="../media/image2.png"/><Relationship Id="rId6" Type="http://schemas.openxmlformats.org/officeDocument/2006/relationships/slide" Target="slide7.xml"/><Relationship Id="rId5" Type="http://schemas.openxmlformats.org/officeDocument/2006/relationships/slide" Target="slide16.xml"/><Relationship Id="rId4" Type="http://schemas.openxmlformats.org/officeDocument/2006/relationships/slide" Target="slide15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1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5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7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424168"/>
            <a:chOff x="0" y="0"/>
            <a:chExt cx="3491880" cy="424168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276999"/>
              <a:chOff x="0" y="51470"/>
              <a:chExt cx="3275856" cy="276999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185214" cy="27699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</a:rPr>
                  <a:t>苏教版  数学  三年级  上册</a:t>
                </a:r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0" y="1563640"/>
            <a:ext cx="9152668" cy="992579"/>
          </a:xfrm>
          <a:prstGeom prst="rect">
            <a:avLst/>
          </a:prstGeom>
          <a:noFill/>
          <a:effectLst>
            <a:softEdge rad="0"/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6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列 表</a:t>
            </a:r>
            <a:endParaRPr lang="zh-CN" altLang="en-US" sz="6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8" y="4457280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课前导入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029063" y="598897"/>
            <a:ext cx="3011081" cy="56169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pPr algn="l"/>
            <a:r>
              <a:rPr lang="zh-CN" altLang="en-US" sz="3200" dirty="0">
                <a:solidFill>
                  <a:srgbClr val="0050AA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解决问题的策略</a:t>
            </a:r>
            <a:endParaRPr lang="zh-CN" altLang="en-US" sz="3200" dirty="0">
              <a:solidFill>
                <a:srgbClr val="0050AA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7986" cy="578882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51" y="4413689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23" name="组合 22"/>
          <p:cNvGrpSpPr/>
          <p:nvPr/>
        </p:nvGrpSpPr>
        <p:grpSpPr>
          <a:xfrm>
            <a:off x="231787" y="555526"/>
            <a:ext cx="654821" cy="648000"/>
            <a:chOff x="1306635" y="1440417"/>
            <a:chExt cx="654821" cy="64800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25" name="文本框 10"/>
            <p:cNvSpPr txBox="1"/>
            <p:nvPr/>
          </p:nvSpPr>
          <p:spPr>
            <a:xfrm>
              <a:off x="1419258" y="1449674"/>
              <a:ext cx="43473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5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245"/>
          <p:cNvSpPr txBox="1"/>
          <p:nvPr/>
        </p:nvSpPr>
        <p:spPr>
          <a:xfrm>
            <a:off x="889639" y="2755900"/>
            <a:ext cx="4330437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buNone/>
            </a:pPr>
            <a:r>
              <a:rPr sz="2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圆珠笔一共有多少支？</a:t>
            </a:r>
            <a:endParaRPr sz="2800" b="1" dirty="0">
              <a:solidFill>
                <a:srgbClr val="00B05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10245"/>
          <p:cNvSpPr txBox="1"/>
          <p:nvPr/>
        </p:nvSpPr>
        <p:spPr>
          <a:xfrm>
            <a:off x="448314" y="981710"/>
            <a:ext cx="81730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根据已知条件提出不同的问题，并说说怎样解答。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198" name="矩形 16"/>
          <p:cNvSpPr/>
          <p:nvPr/>
        </p:nvSpPr>
        <p:spPr>
          <a:xfrm>
            <a:off x="663578" y="1647825"/>
            <a:ext cx="72327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(2)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2954659" y="3668395"/>
            <a:ext cx="28073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30+18=48（支）</a:t>
            </a:r>
            <a:endParaRPr kumimoji="0" lang="zh-CN" altLang="en-US" sz="28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83005" y="1668782"/>
            <a:ext cx="70192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买了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盒钢笔，每盒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支，买的圆珠笔比钢笔多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支。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0245"/>
          <p:cNvSpPr txBox="1"/>
          <p:nvPr/>
        </p:nvSpPr>
        <p:spPr>
          <a:xfrm>
            <a:off x="494983" y="770575"/>
            <a:ext cx="8139112" cy="138499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2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.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一个皮球从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16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米的高处落下，如果</a:t>
            </a:r>
            <a:r>
              <a:rPr lang="zh-CN" altLang="en-US" sz="2800" b="1" dirty="0">
                <a:solidFill>
                  <a:srgbClr val="008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每次弹起的高度总是它下落高度的一半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，第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次弹起多少米？第</a:t>
            </a:r>
            <a:r>
              <a:rPr lang="en-US" altLang="zh-CN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次呢？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（算一算，填一填）</a:t>
            </a:r>
            <a:endParaRPr lang="en-US" altLang="zh-CN" sz="2800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graphicFrame>
        <p:nvGraphicFramePr>
          <p:cNvPr id="10244" name="表格 10243"/>
          <p:cNvGraphicFramePr/>
          <p:nvPr/>
        </p:nvGraphicFramePr>
        <p:xfrm>
          <a:off x="1050290" y="2457452"/>
          <a:ext cx="6934200" cy="2011680"/>
        </p:xfrm>
        <a:graphic>
          <a:graphicData uri="http://schemas.openxmlformats.org/drawingml/2006/table">
            <a:tbl>
              <a:tblPr/>
              <a:tblGrid>
                <a:gridCol w="1387475"/>
                <a:gridCol w="1385888"/>
                <a:gridCol w="1387475"/>
                <a:gridCol w="1385887"/>
                <a:gridCol w="1387475"/>
              </a:tblGrid>
              <a:tr h="1188720">
                <a:tc>
                  <a:txBody>
                    <a:bodyPr/>
                    <a:lstStyle/>
                    <a:p>
                      <a:pPr marL="0" lvl="0" indent="0" algn="ctr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开始落下时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次弹起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次弹起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次弹起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</a:t>
                      </a:r>
                      <a:r>
                        <a:rPr lang="en-US" altLang="zh-CN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4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次弹起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822960">
                <a:tc>
                  <a:txBody>
                    <a:bodyPr/>
                    <a:lstStyle/>
                    <a:p>
                      <a:pPr marL="0" lvl="0" indent="0" algn="ctr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4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16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米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）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米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）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米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）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米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4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）</a:t>
                      </a:r>
                      <a:r>
                        <a:rPr lang="zh-CN" altLang="en-US" sz="24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米</a:t>
                      </a:r>
                      <a:endParaRPr lang="zh-CN" altLang="en-US" sz="24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Rectangle 3"/>
          <p:cNvSpPr/>
          <p:nvPr/>
        </p:nvSpPr>
        <p:spPr>
          <a:xfrm>
            <a:off x="2730500" y="763905"/>
            <a:ext cx="5228590" cy="142192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3600" b="1" dirty="0">
                <a:solidFill>
                  <a:srgbClr val="F907A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    </a:t>
            </a:r>
            <a:r>
              <a:rPr lang="zh-CN" altLang="en-US" sz="3600" b="1" dirty="0">
                <a:solidFill>
                  <a:srgbClr val="F907A3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如果每次弹起的高度总是它下落高度的一半</a:t>
            </a:r>
            <a:endParaRPr lang="zh-CN" altLang="en-US" sz="3600" b="1" dirty="0">
              <a:solidFill>
                <a:srgbClr val="F907A3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3" name="Group 7"/>
          <p:cNvGrpSpPr/>
          <p:nvPr/>
        </p:nvGrpSpPr>
        <p:grpSpPr>
          <a:xfrm>
            <a:off x="1155700" y="545467"/>
            <a:ext cx="398780" cy="4414520"/>
            <a:chOff x="3288" y="119"/>
            <a:chExt cx="408" cy="4201"/>
          </a:xfrm>
        </p:grpSpPr>
        <p:sp>
          <p:nvSpPr>
            <p:cNvPr id="4" name="Rectangle 8"/>
            <p:cNvSpPr/>
            <p:nvPr/>
          </p:nvSpPr>
          <p:spPr>
            <a:xfrm>
              <a:off x="3288" y="119"/>
              <a:ext cx="408" cy="4201"/>
            </a:xfrm>
            <a:prstGeom prst="rect">
              <a:avLst/>
            </a:prstGeom>
            <a:solidFill>
              <a:schemeClr val="accent1">
                <a:alpha val="0"/>
              </a:schemeClr>
            </a:solidFill>
            <a:ln w="190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endParaRPr lang="zh-CN" altLang="en-US" dirty="0">
                <a:latin typeface="Verdana" panose="020B0604030504040204" pitchFamily="34" charset="0"/>
                <a:ea typeface="宋体" panose="02010600030101010101" pitchFamily="2" charset="-122"/>
              </a:endParaRPr>
            </a:p>
          </p:txBody>
        </p:sp>
        <p:grpSp>
          <p:nvGrpSpPr>
            <p:cNvPr id="5" name="Group 9"/>
            <p:cNvGrpSpPr/>
            <p:nvPr/>
          </p:nvGrpSpPr>
          <p:grpSpPr>
            <a:xfrm>
              <a:off x="3288" y="366"/>
              <a:ext cx="408" cy="3682"/>
              <a:chOff x="385" y="247"/>
              <a:chExt cx="318" cy="3682"/>
            </a:xfrm>
          </p:grpSpPr>
          <p:sp>
            <p:nvSpPr>
              <p:cNvPr id="6" name="Line 10"/>
              <p:cNvSpPr/>
              <p:nvPr/>
            </p:nvSpPr>
            <p:spPr>
              <a:xfrm>
                <a:off x="385" y="247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7" name="Line 11"/>
              <p:cNvSpPr/>
              <p:nvPr/>
            </p:nvSpPr>
            <p:spPr>
              <a:xfrm>
                <a:off x="385" y="492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8" name="Line 12"/>
              <p:cNvSpPr/>
              <p:nvPr/>
            </p:nvSpPr>
            <p:spPr>
              <a:xfrm>
                <a:off x="385" y="782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9" name="Line 13"/>
              <p:cNvSpPr/>
              <p:nvPr/>
            </p:nvSpPr>
            <p:spPr>
              <a:xfrm>
                <a:off x="385" y="1026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0" name="Line 14"/>
              <p:cNvSpPr/>
              <p:nvPr/>
            </p:nvSpPr>
            <p:spPr>
              <a:xfrm>
                <a:off x="385" y="1285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1" name="Line 15"/>
              <p:cNvSpPr/>
              <p:nvPr/>
            </p:nvSpPr>
            <p:spPr>
              <a:xfrm>
                <a:off x="385" y="1562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2" name="Line 16"/>
              <p:cNvSpPr/>
              <p:nvPr/>
            </p:nvSpPr>
            <p:spPr>
              <a:xfrm>
                <a:off x="385" y="2591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3" name="Line 17"/>
              <p:cNvSpPr/>
              <p:nvPr/>
            </p:nvSpPr>
            <p:spPr>
              <a:xfrm>
                <a:off x="385" y="2072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4" name="Line 18"/>
              <p:cNvSpPr/>
              <p:nvPr/>
            </p:nvSpPr>
            <p:spPr>
              <a:xfrm>
                <a:off x="385" y="3929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5" name="Line 19"/>
              <p:cNvSpPr/>
              <p:nvPr/>
            </p:nvSpPr>
            <p:spPr>
              <a:xfrm>
                <a:off x="385" y="1803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6" name="Line 20"/>
              <p:cNvSpPr/>
              <p:nvPr/>
            </p:nvSpPr>
            <p:spPr>
              <a:xfrm>
                <a:off x="385" y="2342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7" name="Line 21"/>
              <p:cNvSpPr/>
              <p:nvPr/>
            </p:nvSpPr>
            <p:spPr>
              <a:xfrm>
                <a:off x="385" y="2840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8" name="Line 22"/>
              <p:cNvSpPr/>
              <p:nvPr/>
            </p:nvSpPr>
            <p:spPr>
              <a:xfrm>
                <a:off x="385" y="3385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19" name="Line 23"/>
              <p:cNvSpPr/>
              <p:nvPr/>
            </p:nvSpPr>
            <p:spPr>
              <a:xfrm>
                <a:off x="385" y="3113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  <p:sp>
            <p:nvSpPr>
              <p:cNvPr id="20" name="Line 24"/>
              <p:cNvSpPr/>
              <p:nvPr/>
            </p:nvSpPr>
            <p:spPr>
              <a:xfrm>
                <a:off x="385" y="3657"/>
                <a:ext cx="318" cy="0"/>
              </a:xfrm>
              <a:prstGeom prst="line">
                <a:avLst/>
              </a:prstGeom>
              <a:ln w="9525" cap="flat" cmpd="sng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anchor="t"/>
              <a:lstStyle/>
              <a:p>
                <a:pPr eaLnBrk="0" hangingPunct="0"/>
                <a:endParaRPr lang="zh-CN" altLang="en-US">
                  <a:latin typeface="Verdana" panose="020B0604030504040204" pitchFamily="34" charset="0"/>
                  <a:ea typeface="宋体" panose="02010600030101010101" pitchFamily="2" charset="-122"/>
                </a:endParaRPr>
              </a:p>
            </p:txBody>
          </p:sp>
        </p:grpSp>
      </p:grpSp>
      <p:sp>
        <p:nvSpPr>
          <p:cNvPr id="184" name=" 184"/>
          <p:cNvSpPr/>
          <p:nvPr/>
        </p:nvSpPr>
        <p:spPr>
          <a:xfrm>
            <a:off x="1247144" y="350522"/>
            <a:ext cx="194945" cy="194945"/>
          </a:xfrm>
          <a:prstGeom prst="ellipse">
            <a:avLst/>
          </a:prstGeom>
          <a:gradFill>
            <a:gsLst>
              <a:gs pos="0">
                <a:srgbClr val="E30000"/>
              </a:gs>
              <a:gs pos="100000">
                <a:srgbClr val="760303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21" name="Text Box 6"/>
          <p:cNvSpPr txBox="1"/>
          <p:nvPr/>
        </p:nvSpPr>
        <p:spPr>
          <a:xfrm>
            <a:off x="633000" y="396559"/>
            <a:ext cx="704310" cy="4708981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16m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15m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14m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13m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12m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11m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10m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9m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8m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7m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6m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5m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4m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3m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2m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1m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1200" b="1" dirty="0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0m</a:t>
            </a:r>
            <a:endParaRPr lang="en-US" altLang="zh-CN" sz="1200" b="1" dirty="0">
              <a:solidFill>
                <a:schemeClr val="tx2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aphicFrame>
        <p:nvGraphicFramePr>
          <p:cNvPr id="22" name="表格 21"/>
          <p:cNvGraphicFramePr/>
          <p:nvPr/>
        </p:nvGraphicFramePr>
        <p:xfrm>
          <a:off x="1898654" y="2816227"/>
          <a:ext cx="7018655" cy="1417320"/>
        </p:xfrm>
        <a:graphic>
          <a:graphicData uri="http://schemas.openxmlformats.org/drawingml/2006/table">
            <a:tbl>
              <a:tblPr/>
              <a:tblGrid>
                <a:gridCol w="1471930"/>
                <a:gridCol w="1385888"/>
                <a:gridCol w="1387475"/>
                <a:gridCol w="1385887"/>
                <a:gridCol w="1387475"/>
              </a:tblGrid>
              <a:tr h="708660">
                <a:tc>
                  <a:txBody>
                    <a:bodyPr/>
                    <a:lstStyle/>
                    <a:p>
                      <a:pPr marL="0" lvl="0" indent="0" algn="ctr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开始落下时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次弹起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2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次弹起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次弹起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algn="ctr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第</a:t>
                      </a:r>
                      <a:r>
                        <a:rPr lang="en-US" altLang="zh-CN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4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次弹起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708660">
                <a:tc>
                  <a:txBody>
                    <a:bodyPr/>
                    <a:lstStyle/>
                    <a:p>
                      <a:pPr marL="0" lvl="0" indent="0" algn="ctr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en-US" altLang="zh-CN" sz="200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16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米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 ）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米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 ）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米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 ）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米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  <a:tc>
                  <a:txBody>
                    <a:bodyPr/>
                    <a:lstStyle/>
                    <a:p>
                      <a:pPr marL="0" lvl="0" indent="0" defTabSz="815975" eaLnBrk="1" hangingPunct="1">
                        <a:spcBef>
                          <a:spcPct val="0"/>
                        </a:spcBef>
                        <a:buNone/>
                      </a:pPr>
                      <a:r>
                        <a:rPr lang="zh-CN" altLang="en-US" sz="2000" dirty="0">
                          <a:solidFill>
                            <a:srgbClr val="000000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（  ）</a:t>
                      </a:r>
                      <a:r>
                        <a:rPr lang="zh-CN" altLang="en-US" sz="2000" b="1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米</a:t>
                      </a:r>
                      <a:endParaRPr lang="zh-CN" altLang="en-US" sz="2000" b="1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bg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</a:tbl>
          </a:graphicData>
        </a:graphic>
      </p:graphicFrame>
      <p:sp>
        <p:nvSpPr>
          <p:cNvPr id="23" name="Text Box 49"/>
          <p:cNvSpPr txBox="1"/>
          <p:nvPr/>
        </p:nvSpPr>
        <p:spPr>
          <a:xfrm>
            <a:off x="3707765" y="3330575"/>
            <a:ext cx="355600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49"/>
          <p:cNvSpPr txBox="1"/>
          <p:nvPr/>
        </p:nvSpPr>
        <p:spPr>
          <a:xfrm>
            <a:off x="5046980" y="3330575"/>
            <a:ext cx="355600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Text Box 49"/>
          <p:cNvSpPr txBox="1"/>
          <p:nvPr/>
        </p:nvSpPr>
        <p:spPr>
          <a:xfrm>
            <a:off x="6439535" y="3330575"/>
            <a:ext cx="355600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Text Box 49"/>
          <p:cNvSpPr txBox="1"/>
          <p:nvPr/>
        </p:nvSpPr>
        <p:spPr>
          <a:xfrm>
            <a:off x="7832090" y="3330575"/>
            <a:ext cx="355600" cy="40011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0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endParaRPr lang="en-US" altLang="zh-CN" sz="20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37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0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000 0.000000 L -0.002500 0.863210 " pathEditMode="relative" rAng="0" ptsTypes="">
                                      <p:cBhvr>
                                        <p:cTn id="24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0" presetClass="path" presetSubtype="0" accel="50000" decel="5000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569 0.863210 L -0.001319 0.427037 " pathEditMode="relative" rAng="0" ptsTypes="">
                                      <p:cBhvr>
                                        <p:cTn id="27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" y="-22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0" presetClass="path" presetSubtype="0" accel="50000" decel="5000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19 0.427037 L -0.001319 0.860988 " pathEditMode="relative" ptsTypes="">
                                      <p:cBhvr>
                                        <p:cTn id="35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000"/>
                            </p:stCondLst>
                            <p:childTnLst>
                              <p:par>
                                <p:cTn id="37" presetID="0" presetClass="path" presetSubtype="0" accel="50000" decel="50000" fill="hold" grpId="4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319 0.860988 L -0.001319 0.637037 " pathEditMode="relative" ptsTypes="">
                                      <p:cBhvr>
                                        <p:cTn id="38" dur="2000" fill="hold"/>
                                        <p:tgtEl>
                                          <p:spTgt spid="1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793" grpId="0"/>
      <p:bldP spid="184" grpId="0" bldLvl="0" animBg="1"/>
      <p:bldP spid="184" grpId="1" bldLvl="0" animBg="1"/>
      <p:bldP spid="184" grpId="2" bldLvl="0" animBg="1"/>
      <p:bldP spid="184" grpId="3" animBg="1"/>
      <p:bldP spid="184" grpId="4" animBg="1"/>
      <p:bldP spid="21" grpId="0"/>
      <p:bldP spid="23" grpId="0"/>
      <p:bldP spid="26" grpId="0"/>
      <p:bldP spid="27" grpId="0"/>
      <p:bldP spid="2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0245"/>
          <p:cNvSpPr txBox="1"/>
          <p:nvPr/>
        </p:nvSpPr>
        <p:spPr>
          <a:xfrm>
            <a:off x="566738" y="985840"/>
            <a:ext cx="7650162" cy="1200329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.18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个小朋友站成一排。从左往右数，芳芳排在第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；从右往左数，兵兵排在第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4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。芳芳和兵兵之间有多少人？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  <a:p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（先在图中标出两人的位置，再解答）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11842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15398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18954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22510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26066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4" name="椭圆 43"/>
          <p:cNvSpPr/>
          <p:nvPr/>
        </p:nvSpPr>
        <p:spPr>
          <a:xfrm>
            <a:off x="29622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5" name="椭圆 44"/>
          <p:cNvSpPr/>
          <p:nvPr/>
        </p:nvSpPr>
        <p:spPr>
          <a:xfrm>
            <a:off x="33178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7" name="椭圆 46"/>
          <p:cNvSpPr/>
          <p:nvPr/>
        </p:nvSpPr>
        <p:spPr>
          <a:xfrm>
            <a:off x="40290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8" name="椭圆 47"/>
          <p:cNvSpPr/>
          <p:nvPr/>
        </p:nvSpPr>
        <p:spPr>
          <a:xfrm>
            <a:off x="43846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49" name="椭圆 48"/>
          <p:cNvSpPr/>
          <p:nvPr/>
        </p:nvSpPr>
        <p:spPr>
          <a:xfrm>
            <a:off x="47402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0" name="椭圆 49"/>
          <p:cNvSpPr/>
          <p:nvPr/>
        </p:nvSpPr>
        <p:spPr>
          <a:xfrm>
            <a:off x="50958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1" name="椭圆 50"/>
          <p:cNvSpPr/>
          <p:nvPr/>
        </p:nvSpPr>
        <p:spPr>
          <a:xfrm>
            <a:off x="54514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2" name="椭圆 51"/>
          <p:cNvSpPr/>
          <p:nvPr/>
        </p:nvSpPr>
        <p:spPr>
          <a:xfrm>
            <a:off x="58070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4" name="椭圆 53"/>
          <p:cNvSpPr/>
          <p:nvPr/>
        </p:nvSpPr>
        <p:spPr>
          <a:xfrm>
            <a:off x="65182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5" name="椭圆 54"/>
          <p:cNvSpPr/>
          <p:nvPr/>
        </p:nvSpPr>
        <p:spPr>
          <a:xfrm>
            <a:off x="68738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56" name="椭圆 55"/>
          <p:cNvSpPr/>
          <p:nvPr/>
        </p:nvSpPr>
        <p:spPr>
          <a:xfrm>
            <a:off x="72294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grpSp>
        <p:nvGrpSpPr>
          <p:cNvPr id="2" name="组合 23"/>
          <p:cNvGrpSpPr/>
          <p:nvPr/>
        </p:nvGrpSpPr>
        <p:grpSpPr>
          <a:xfrm>
            <a:off x="3540125" y="2568569"/>
            <a:ext cx="755650" cy="680736"/>
            <a:chOff x="3149600" y="2927350"/>
            <a:chExt cx="755650" cy="680180"/>
          </a:xfrm>
        </p:grpSpPr>
        <p:sp>
          <p:nvSpPr>
            <p:cNvPr id="46" name="椭圆 45"/>
            <p:cNvSpPr/>
            <p:nvPr/>
          </p:nvSpPr>
          <p:spPr>
            <a:xfrm>
              <a:off x="3282950" y="2927350"/>
              <a:ext cx="355600" cy="355310"/>
            </a:xfrm>
            <a:prstGeom prst="ellipse">
              <a:avLst/>
            </a:prstGeom>
            <a:solidFill>
              <a:srgbClr val="FFC000"/>
            </a:solidFill>
            <a:ln>
              <a:solidFill>
                <a:srgbClr val="DE2E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1292" name="TextBox 21"/>
            <p:cNvSpPr txBox="1"/>
            <p:nvPr/>
          </p:nvSpPr>
          <p:spPr>
            <a:xfrm>
              <a:off x="3149600" y="3238500"/>
              <a:ext cx="755650" cy="369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芳芳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13" name="组合 24"/>
          <p:cNvGrpSpPr/>
          <p:nvPr/>
        </p:nvGrpSpPr>
        <p:grpSpPr>
          <a:xfrm>
            <a:off x="6029325" y="2568569"/>
            <a:ext cx="755650" cy="680736"/>
            <a:chOff x="5638800" y="2927350"/>
            <a:chExt cx="755650" cy="680180"/>
          </a:xfrm>
        </p:grpSpPr>
        <p:sp>
          <p:nvSpPr>
            <p:cNvPr id="53" name="椭圆 52"/>
            <p:cNvSpPr/>
            <p:nvPr/>
          </p:nvSpPr>
          <p:spPr>
            <a:xfrm>
              <a:off x="5772150" y="2927350"/>
              <a:ext cx="355600" cy="355310"/>
            </a:xfrm>
            <a:prstGeom prst="ellipse">
              <a:avLst/>
            </a:prstGeom>
            <a:solidFill>
              <a:srgbClr val="0070C0"/>
            </a:solidFill>
            <a:ln>
              <a:solidFill>
                <a:srgbClr val="DE2E5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endParaRPr>
            </a:p>
          </p:txBody>
        </p:sp>
        <p:sp>
          <p:nvSpPr>
            <p:cNvPr id="11290" name="TextBox 22"/>
            <p:cNvSpPr txBox="1"/>
            <p:nvPr/>
          </p:nvSpPr>
          <p:spPr>
            <a:xfrm>
              <a:off x="5638800" y="3238500"/>
              <a:ext cx="755650" cy="369030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兵兵</a:t>
              </a:r>
              <a:endParaRPr lang="zh-CN" altLang="en-US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36734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6162675" y="2568576"/>
            <a:ext cx="355600" cy="355600"/>
          </a:xfrm>
          <a:prstGeom prst="ellipse">
            <a:avLst/>
          </a:prstGeom>
          <a:noFill/>
          <a:ln>
            <a:solidFill>
              <a:srgbClr val="DE2E5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2486028" y="3543302"/>
            <a:ext cx="4052713" cy="461665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答：芳芳和兵兵之间有</a:t>
            </a:r>
            <a:r>
              <a:rPr lang="en-US" altLang="zh-CN" sz="24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人。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 bldLvl="0" animBg="1"/>
      <p:bldP spid="38" grpId="0" bldLvl="0" animBg="1"/>
      <p:bldP spid="41" grpId="0" bldLvl="0" animBg="1"/>
      <p:bldP spid="42" grpId="0" bldLvl="0" animBg="1"/>
      <p:bldP spid="43" grpId="0" bldLvl="0" animBg="1"/>
      <p:bldP spid="44" grpId="0" bldLvl="0" animBg="1"/>
      <p:bldP spid="45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4" grpId="0" bldLvl="0" animBg="1"/>
      <p:bldP spid="55" grpId="0" bldLvl="0" animBg="1"/>
      <p:bldP spid="56" grpId="0" bldLvl="0" animBg="1"/>
      <p:bldP spid="26" grpId="0" bldLvl="0" animBg="1"/>
      <p:bldP spid="27" grpId="0" bldLvl="0" animBg="1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10245"/>
          <p:cNvSpPr txBox="1"/>
          <p:nvPr/>
        </p:nvSpPr>
        <p:spPr>
          <a:xfrm>
            <a:off x="642054" y="483520"/>
            <a:ext cx="806069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用地砖铺成一块长方形活动场地，其中白地砖有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8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行，每行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15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块。花地砖比白地砖少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70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块。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6146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905579" y="1525238"/>
            <a:ext cx="2844800" cy="176847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圆角矩形标注 27"/>
          <p:cNvSpPr/>
          <p:nvPr/>
        </p:nvSpPr>
        <p:spPr>
          <a:xfrm>
            <a:off x="2108904" y="2422174"/>
            <a:ext cx="2400300" cy="444500"/>
          </a:xfrm>
          <a:prstGeom prst="wedgeRoundRectCallout">
            <a:avLst>
              <a:gd name="adj1" fmla="val 62897"/>
              <a:gd name="adj2" fmla="val 35357"/>
              <a:gd name="adj3" fmla="val 16667"/>
            </a:avLst>
          </a:prstGeom>
          <a:gradFill flip="none" rotWithShape="1">
            <a:gsLst>
              <a:gs pos="0">
                <a:srgbClr val="FFC000">
                  <a:tint val="66000"/>
                  <a:satMod val="160000"/>
                </a:srgbClr>
              </a:gs>
              <a:gs pos="50000">
                <a:srgbClr val="FFC000">
                  <a:tint val="44500"/>
                  <a:satMod val="160000"/>
                </a:srgbClr>
              </a:gs>
              <a:gs pos="100000">
                <a:srgbClr val="FFC00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花地砖有多少块？</a:t>
            </a:r>
            <a:endParaRPr kumimoji="0" lang="zh-CN" altLang="en-US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29" name="圆角矩形标注 28"/>
          <p:cNvSpPr/>
          <p:nvPr/>
        </p:nvSpPr>
        <p:spPr>
          <a:xfrm>
            <a:off x="1353254" y="3488974"/>
            <a:ext cx="4533900" cy="682724"/>
          </a:xfrm>
          <a:prstGeom prst="wedgeRoundRectCallout">
            <a:avLst>
              <a:gd name="adj1" fmla="val -56237"/>
              <a:gd name="adj2" fmla="val 25617"/>
              <a:gd name="adj3" fmla="val 16667"/>
            </a:avLst>
          </a:prstGeom>
          <a:gradFill flip="none" rotWithShape="1">
            <a:gsLst>
              <a:gs pos="0">
                <a:srgbClr val="00B0F0">
                  <a:tint val="66000"/>
                  <a:satMod val="160000"/>
                </a:srgbClr>
              </a:gs>
              <a:gs pos="50000">
                <a:srgbClr val="00B0F0">
                  <a:tint val="44500"/>
                  <a:satMod val="160000"/>
                </a:srgbClr>
              </a:gs>
              <a:gs pos="100000">
                <a:srgbClr val="00B0F0">
                  <a:tint val="23500"/>
                  <a:satMod val="160000"/>
                </a:srgbClr>
              </a:gs>
            </a:gsLst>
            <a:lin ang="2700000" scaled="1"/>
            <a:tileRect/>
          </a:gra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说说从条件开始可以怎样想，先算什么，后算什么，再列式解答。</a:t>
            </a:r>
            <a:endParaRPr kumimoji="0" lang="zh-CN" altLang="en-US" sz="2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+mn-cs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5972244" y="2062765"/>
            <a:ext cx="247015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120-70=50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（块）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4755584" y="2328194"/>
            <a:ext cx="777240" cy="1114425"/>
          </a:xfrm>
          <a:prstGeom prst="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5955738" y="1472215"/>
            <a:ext cx="243522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15×8=120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（块）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5845244" y="2614580"/>
            <a:ext cx="29032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答：花地砖有</a:t>
            </a:r>
            <a:r>
              <a:rPr kumimoji="0" lang="en-US" altLang="zh-CN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50</a:t>
            </a:r>
            <a:r>
              <a:rPr kumimoji="0" lang="zh-CN" altLang="en-US" sz="24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块。</a:t>
            </a:r>
            <a:endParaRPr kumimoji="0" lang="zh-CN" altLang="en-US" sz="2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8" grpId="0" animBg="1"/>
      <p:bldP spid="29" grpId="0" bldLvl="0" animBg="1"/>
      <p:bldP spid="1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72" y="1751774"/>
            <a:ext cx="7500895" cy="2620176"/>
          </a:xfrm>
          <a:prstGeom prst="rect">
            <a:avLst/>
          </a:prstGeom>
        </p:spPr>
      </p:pic>
      <p:sp>
        <p:nvSpPr>
          <p:cNvPr id="3" name="Rectangle 5"/>
          <p:cNvSpPr>
            <a:spLocks noChangeArrowheads="1"/>
          </p:cNvSpPr>
          <p:nvPr/>
        </p:nvSpPr>
        <p:spPr bwMode="auto">
          <a:xfrm>
            <a:off x="783817" y="1059584"/>
            <a:ext cx="5187959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188085" y="1929767"/>
            <a:ext cx="6432550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要看清题中每个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条件的含义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，看清要求的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问题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2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188085" y="2794637"/>
            <a:ext cx="6767830" cy="931024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2.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从条件开始想起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，确定先算什么，再算什么</a:t>
            </a:r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;</a:t>
            </a:r>
            <a:endParaRPr 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188085" y="3724912"/>
            <a:ext cx="6996378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可以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列式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计算，也可以</a:t>
            </a:r>
            <a:r>
              <a:rPr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列表</a:t>
            </a:r>
            <a:r>
              <a:rPr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找出答案。</a:t>
            </a:r>
            <a:endParaRPr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92" y="1059582"/>
            <a:ext cx="5437285" cy="4130864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7" y="494144"/>
            <a:ext cx="366861" cy="456339"/>
          </a:xfrm>
          <a:prstGeom prst="rect">
            <a:avLst/>
          </a:prstGeom>
        </p:spPr>
      </p:pic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矩形 4"/>
          <p:cNvSpPr>
            <a:spLocks noChangeArrowheads="1"/>
          </p:cNvSpPr>
          <p:nvPr/>
        </p:nvSpPr>
        <p:spPr bwMode="auto">
          <a:xfrm>
            <a:off x="2123728" y="1601239"/>
            <a:ext cx="4824536" cy="15465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1.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从教材课后习题中选取；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2.</a:t>
            </a:r>
            <a:r>
              <a:rPr lang="zh-CN" altLang="en-US" sz="3200" dirty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从课时练中选取。</a:t>
            </a:r>
            <a:endParaRPr lang="zh-CN" altLang="en-US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文本框 14"/>
          <p:cNvSpPr txBox="1"/>
          <p:nvPr/>
        </p:nvSpPr>
        <p:spPr>
          <a:xfrm>
            <a:off x="611560" y="439396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课前导入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9"/>
          </a:xfrm>
          <a:prstGeom prst="rect">
            <a:avLst/>
          </a:prstGeom>
        </p:spPr>
      </p:pic>
      <p:sp>
        <p:nvSpPr>
          <p:cNvPr id="22" name="AutoShape 3"/>
          <p:cNvSpPr/>
          <p:nvPr/>
        </p:nvSpPr>
        <p:spPr>
          <a:xfrm>
            <a:off x="5169539" y="1290955"/>
            <a:ext cx="2656205" cy="1110644"/>
          </a:xfrm>
          <a:prstGeom prst="wedgeRoundRectCallout">
            <a:avLst>
              <a:gd name="adj1" fmla="val 55952"/>
              <a:gd name="adj2" fmla="val -4294"/>
              <a:gd name="adj3" fmla="val 16667"/>
            </a:avLst>
          </a:prstGeom>
          <a:solidFill>
            <a:srgbClr val="FFF3CD"/>
          </a:solidFill>
          <a:ln w="28575" cap="flat" cmpd="sng">
            <a:solidFill>
              <a:srgbClr val="00B0F0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000" tIns="46800" rIns="90000" bIns="46800"/>
          <a:lstStyle/>
          <a:p>
            <a:pPr latinLnBrk="1">
              <a:lnSpc>
                <a:spcPct val="90000"/>
              </a:lnSpc>
              <a:spcBef>
                <a:spcPct val="50000"/>
              </a:spcBef>
              <a:defRPr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小朋友们，这个故事告诉我们什么道理？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680920" y="1768974"/>
            <a:ext cx="882898" cy="1265255"/>
          </a:xfrm>
          <a:prstGeom prst="rect">
            <a:avLst/>
          </a:prstGeom>
        </p:spPr>
      </p:pic>
      <p:pic>
        <p:nvPicPr>
          <p:cNvPr id="17409" name="图片 1" descr="a8014c086e061d955c17c8457bf40ad162d9ca7e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586105" y="1113157"/>
            <a:ext cx="4168140" cy="35198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AutoShape 12"/>
          <p:cNvSpPr/>
          <p:nvPr/>
        </p:nvSpPr>
        <p:spPr>
          <a:xfrm>
            <a:off x="5828668" y="3341372"/>
            <a:ext cx="2847791" cy="404495"/>
          </a:xfrm>
          <a:prstGeom prst="wedgeRoundRectCallout">
            <a:avLst>
              <a:gd name="adj1" fmla="val -56381"/>
              <a:gd name="adj2" fmla="val 39019"/>
              <a:gd name="adj3" fmla="val 16667"/>
            </a:avLst>
          </a:prstGeom>
          <a:solidFill>
            <a:srgbClr val="EBCDFB"/>
          </a:solidFill>
          <a:ln w="9525" cap="flat" cmpd="sng">
            <a:solidFill>
              <a:srgbClr val="7030A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dist">
              <a:lnSpc>
                <a:spcPct val="9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解决问题要有策略。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4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3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16" name="AutoShape 12"/>
          <p:cNvSpPr/>
          <p:nvPr/>
        </p:nvSpPr>
        <p:spPr>
          <a:xfrm>
            <a:off x="4300220" y="3641092"/>
            <a:ext cx="2837180" cy="358775"/>
          </a:xfrm>
          <a:prstGeom prst="wedgeRoundRectCallout">
            <a:avLst>
              <a:gd name="adj1" fmla="val 55290"/>
              <a:gd name="adj2" fmla="val 35575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ctr"/>
            <a:endParaRPr lang="zh-CN" altLang="en-US" dirty="0">
              <a:latin typeface="Arial" panose="020B0604020202020204" pitchFamily="34" charset="0"/>
            </a:endParaRPr>
          </a:p>
        </p:txBody>
      </p:sp>
      <p:sp>
        <p:nvSpPr>
          <p:cNvPr id="3" name="文本框 10245"/>
          <p:cNvSpPr txBox="1"/>
          <p:nvPr/>
        </p:nvSpPr>
        <p:spPr>
          <a:xfrm>
            <a:off x="4300220" y="3605532"/>
            <a:ext cx="2922270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200" b="1" dirty="0">
                <a:latin typeface="楷体_GB2312" pitchFamily="49" charset="-122"/>
                <a:ea typeface="楷体_GB2312" pitchFamily="49" charset="-122"/>
              </a:rPr>
              <a:t>这两句话是什么意思？</a:t>
            </a:r>
            <a:endParaRPr lang="zh-CN" altLang="en-US" sz="22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 flipH="1">
            <a:off x="7339965" y="3683637"/>
            <a:ext cx="830580" cy="1096645"/>
          </a:xfrm>
          <a:prstGeom prst="rect">
            <a:avLst/>
          </a:prstGeom>
        </p:spPr>
      </p:pic>
      <p:pic>
        <p:nvPicPr>
          <p:cNvPr id="6170" name="Picture 26" descr="摘桃图"/>
          <p:cNvPicPr>
            <a:picLocks noChangeAspect="1"/>
          </p:cNvPicPr>
          <p:nvPr/>
        </p:nvPicPr>
        <p:blipFill>
          <a:blip r:embed="rId3" cstate="email"/>
          <a:srcRect/>
          <a:stretch>
            <a:fillRect/>
          </a:stretch>
        </p:blipFill>
        <p:spPr>
          <a:xfrm>
            <a:off x="1187133" y="1053783"/>
            <a:ext cx="6769100" cy="2024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77" name="Rectangle 33"/>
          <p:cNvSpPr/>
          <p:nvPr/>
        </p:nvSpPr>
        <p:spPr>
          <a:xfrm>
            <a:off x="1047119" y="3069908"/>
            <a:ext cx="3527425" cy="60939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第一天摘了</a:t>
            </a:r>
            <a:r>
              <a:rPr lang="en-US" altLang="zh-CN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endParaRPr lang="en-US" altLang="zh-CN" sz="2800" b="1" dirty="0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179" name="Rectangle 35"/>
          <p:cNvSpPr/>
          <p:nvPr/>
        </p:nvSpPr>
        <p:spPr>
          <a:xfrm>
            <a:off x="3799205" y="3112770"/>
            <a:ext cx="496316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以后每天都比前一天多摘</a:t>
            </a:r>
            <a:r>
              <a:rPr lang="en-US" altLang="zh-CN" sz="28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个。</a:t>
            </a:r>
            <a:endParaRPr lang="zh-CN" altLang="en-US" sz="2800" b="1" dirty="0">
              <a:solidFill>
                <a:srgbClr val="FF66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3" grpId="0"/>
      <p:bldP spid="6177" grpId="0"/>
      <p:bldP spid="617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7" name="Rectangle 33"/>
          <p:cNvSpPr/>
          <p:nvPr/>
        </p:nvSpPr>
        <p:spPr>
          <a:xfrm>
            <a:off x="1047119" y="773749"/>
            <a:ext cx="3527425" cy="60939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第一天摘了</a:t>
            </a:r>
            <a:r>
              <a:rPr lang="en-US" altLang="zh-CN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endParaRPr lang="en-US" altLang="zh-CN" sz="2800" b="1" dirty="0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179" name="Rectangle 35"/>
          <p:cNvSpPr/>
          <p:nvPr/>
        </p:nvSpPr>
        <p:spPr>
          <a:xfrm>
            <a:off x="3799205" y="816610"/>
            <a:ext cx="496316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以后每天都比前一天多摘</a:t>
            </a:r>
            <a:r>
              <a:rPr lang="en-US" altLang="zh-CN" sz="28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个。</a:t>
            </a:r>
            <a:endParaRPr lang="zh-CN" altLang="en-US" sz="2800" b="1" dirty="0">
              <a:solidFill>
                <a:srgbClr val="FF66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AutoShape 12"/>
          <p:cNvSpPr/>
          <p:nvPr/>
        </p:nvSpPr>
        <p:spPr>
          <a:xfrm>
            <a:off x="1143004" y="1488440"/>
            <a:ext cx="3888105" cy="762000"/>
          </a:xfrm>
          <a:prstGeom prst="wedgeRoundRectCallout">
            <a:avLst>
              <a:gd name="adj1" fmla="val -56401"/>
              <a:gd name="adj2" fmla="val -4159"/>
              <a:gd name="adj3" fmla="val 16667"/>
            </a:avLst>
          </a:prstGeom>
          <a:solidFill>
            <a:srgbClr val="FFFFCC"/>
          </a:solidFill>
          <a:ln w="9525" cap="flat" cmpd="sng">
            <a:solidFill>
              <a:srgbClr val="FF66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pPr algn="l">
              <a:lnSpc>
                <a:spcPct val="9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</a:t>
            </a:r>
            <a:r>
              <a:rPr lang="zh-CN" altLang="en-US" sz="24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以后每天都比前一天多摘5个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”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，可以这样来理解。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532" name="Text Box 9"/>
          <p:cNvSpPr txBox="1"/>
          <p:nvPr/>
        </p:nvSpPr>
        <p:spPr>
          <a:xfrm>
            <a:off x="1764030" y="2454910"/>
            <a:ext cx="546862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第二天比第（ ）天多摘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Text Box 9"/>
          <p:cNvSpPr txBox="1"/>
          <p:nvPr/>
        </p:nvSpPr>
        <p:spPr>
          <a:xfrm>
            <a:off x="1764030" y="3134995"/>
            <a:ext cx="509270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第（ ）天比第二天多摘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;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7" name="Text Box 9"/>
          <p:cNvSpPr txBox="1"/>
          <p:nvPr/>
        </p:nvSpPr>
        <p:spPr>
          <a:xfrm>
            <a:off x="1764034" y="3821430"/>
            <a:ext cx="5553075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3.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第（ ）天比第（ ）天多摘</a:t>
            </a:r>
            <a:r>
              <a:rPr lang="en-US" altLang="zh-CN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个。</a:t>
            </a:r>
            <a:endParaRPr lang="en-US" altLang="zh-CN" sz="2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7359" name="Text Box 15"/>
          <p:cNvSpPr txBox="1"/>
          <p:nvPr/>
        </p:nvSpPr>
        <p:spPr>
          <a:xfrm>
            <a:off x="4189095" y="2486027"/>
            <a:ext cx="52197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57360" name="Text Box 16"/>
          <p:cNvSpPr txBox="1"/>
          <p:nvPr/>
        </p:nvSpPr>
        <p:spPr>
          <a:xfrm>
            <a:off x="2775585" y="3166112"/>
            <a:ext cx="466090" cy="4616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25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73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573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22532" grpId="0"/>
      <p:bldP spid="6" grpId="0"/>
      <p:bldP spid="7" grpId="0"/>
      <p:bldP spid="57359" grpId="0"/>
      <p:bldP spid="5736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323532" y="555528"/>
            <a:ext cx="1166673" cy="1064551"/>
            <a:chOff x="670145" y="1457273"/>
            <a:chExt cx="1555361" cy="1419401"/>
          </a:xfrm>
        </p:grpSpPr>
        <p:pic>
          <p:nvPicPr>
            <p:cNvPr id="3" name="图片 2" descr="28Z58PICt4r.jpg"/>
            <p:cNvPicPr>
              <a:picLocks noChangeAspect="1" noChangeArrowheads="1"/>
            </p:cNvPicPr>
            <p:nvPr/>
          </p:nvPicPr>
          <p:blipFill>
            <a:blip r:embed="rId1" cstate="email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 flipH="1">
              <a:off x="670145" y="1457273"/>
              <a:ext cx="1555361" cy="13934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921335" y="2322677"/>
              <a:ext cx="970652" cy="55399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例 </a:t>
              </a:r>
              <a:r>
                <a:rPr lang="en-US" sz="21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4</a:t>
              </a:r>
              <a:endParaRPr lang="en-US" sz="2100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21" name="文本框 10245"/>
          <p:cNvSpPr txBox="1"/>
          <p:nvPr/>
        </p:nvSpPr>
        <p:spPr>
          <a:xfrm>
            <a:off x="2076612" y="3939904"/>
            <a:ext cx="4995863" cy="4616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400" b="1" dirty="0"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先说说你是怎样想的，再列式解答。</a:t>
            </a:r>
            <a:r>
              <a:rPr lang="en-US" altLang="zh-CN" sz="2400" b="1" dirty="0">
                <a:latin typeface="Times New Roman" panose="02020603050405020304" pitchFamily="18" charset="0"/>
                <a:ea typeface="楷体" panose="02010609060101010101" pitchFamily="49" charset="-122"/>
                <a:sym typeface="宋体" panose="02010600030101010101" pitchFamily="2" charset="-122"/>
              </a:rPr>
              <a:t> </a:t>
            </a:r>
            <a:endParaRPr lang="zh-CN" altLang="en-US" sz="2400" b="1" dirty="0">
              <a:latin typeface="楷体_GB2312" pitchFamily="49" charset="-122"/>
              <a:ea typeface="楷体_GB2312" pitchFamily="49" charset="-122"/>
            </a:endParaRPr>
          </a:p>
        </p:txBody>
      </p:sp>
      <p:pic>
        <p:nvPicPr>
          <p:cNvPr id="6170" name="Picture 26" descr="摘桃图"/>
          <p:cNvPicPr>
            <a:picLocks noChangeAspect="1"/>
          </p:cNvPicPr>
          <p:nvPr/>
        </p:nvPicPr>
        <p:blipFill>
          <a:blip r:embed="rId2" cstate="email"/>
          <a:srcRect/>
          <a:stretch>
            <a:fillRect/>
          </a:stretch>
        </p:blipFill>
        <p:spPr>
          <a:xfrm>
            <a:off x="1619676" y="561143"/>
            <a:ext cx="6221095" cy="188214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177" name="Rectangle 33"/>
          <p:cNvSpPr/>
          <p:nvPr/>
        </p:nvSpPr>
        <p:spPr>
          <a:xfrm>
            <a:off x="1047119" y="2616940"/>
            <a:ext cx="3527425" cy="609398"/>
          </a:xfrm>
          <a:prstGeom prst="rect">
            <a:avLst/>
          </a:prstGeom>
          <a:noFill/>
          <a:ln w="12700">
            <a:noFill/>
          </a:ln>
        </p:spPr>
        <p:txBody>
          <a:bodyPr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第一天摘了</a:t>
            </a:r>
            <a:r>
              <a:rPr lang="en-US" altLang="zh-CN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</a:t>
            </a:r>
            <a:r>
              <a:rPr lang="zh-CN" altLang="en-US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r>
              <a:rPr lang="en-US" altLang="zh-CN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endParaRPr lang="en-US" altLang="zh-CN" sz="2800" b="1" dirty="0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179" name="Rectangle 35"/>
          <p:cNvSpPr/>
          <p:nvPr/>
        </p:nvSpPr>
        <p:spPr>
          <a:xfrm>
            <a:off x="3799205" y="2659801"/>
            <a:ext cx="4963160" cy="52322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以后每天都比前一天多摘</a:t>
            </a:r>
            <a:r>
              <a:rPr lang="en-US" altLang="zh-CN" sz="28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</a:t>
            </a:r>
            <a:r>
              <a:rPr lang="zh-CN" altLang="en-US" sz="2800" b="1" dirty="0">
                <a:solidFill>
                  <a:srgbClr val="FF66FF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个。</a:t>
            </a:r>
            <a:endParaRPr lang="zh-CN" altLang="en-US" sz="2800" b="1" dirty="0">
              <a:solidFill>
                <a:srgbClr val="FF66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3557" name="Text Box 7"/>
          <p:cNvSpPr txBox="1"/>
          <p:nvPr/>
        </p:nvSpPr>
        <p:spPr>
          <a:xfrm>
            <a:off x="1047115" y="3131924"/>
            <a:ext cx="489585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solidFill>
                  <a:srgbClr val="3333CC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它第三天摘了多少个？</a:t>
            </a:r>
            <a:endParaRPr lang="zh-CN" altLang="en-US" sz="2800" b="1" dirty="0">
              <a:solidFill>
                <a:srgbClr val="3333CC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7881" name="Text Box 9"/>
          <p:cNvSpPr txBox="1"/>
          <p:nvPr/>
        </p:nvSpPr>
        <p:spPr>
          <a:xfrm>
            <a:off x="4498975" y="3131924"/>
            <a:ext cx="2952750" cy="52322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</a:rPr>
              <a:t>第五天呢？</a:t>
            </a:r>
            <a:endPara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35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557" grpId="0"/>
      <p:bldP spid="2078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38"/>
          <p:cNvGrpSpPr/>
          <p:nvPr/>
        </p:nvGrpSpPr>
        <p:grpSpPr>
          <a:xfrm>
            <a:off x="971604" y="699542"/>
            <a:ext cx="7102475" cy="3495675"/>
            <a:chOff x="927100" y="1282700"/>
            <a:chExt cx="6845300" cy="3018332"/>
          </a:xfrm>
        </p:grpSpPr>
        <p:pic>
          <p:nvPicPr>
            <p:cNvPr id="6180" name="Picture 4"/>
            <p:cNvPicPr>
              <a:picLocks noChangeAspect="1"/>
            </p:cNvPicPr>
            <p:nvPr/>
          </p:nvPicPr>
          <p:blipFill>
            <a:blip r:embed="rId1" cstate="email"/>
            <a:stretch>
              <a:fillRect/>
            </a:stretch>
          </p:blipFill>
          <p:spPr>
            <a:xfrm>
              <a:off x="927100" y="1282700"/>
              <a:ext cx="6756400" cy="301833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6181" name="文本框 10245"/>
            <p:cNvSpPr txBox="1"/>
            <p:nvPr/>
          </p:nvSpPr>
          <p:spPr>
            <a:xfrm>
              <a:off x="1104900" y="1407050"/>
              <a:ext cx="6667500" cy="3454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zh-CN" altLang="en-US" sz="2000" b="1" dirty="0">
                  <a:latin typeface="楷体" panose="02010609060101010101" pitchFamily="49" charset="-122"/>
                  <a:ea typeface="楷体" panose="02010609060101010101" pitchFamily="49" charset="-122"/>
                </a:rPr>
                <a:t>根据题中数量之间的关系，可以列出表格：</a:t>
              </a:r>
              <a:endPara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aphicFrame>
        <p:nvGraphicFramePr>
          <p:cNvPr id="17" name="表格 16"/>
          <p:cNvGraphicFramePr>
            <a:graphicFrameLocks noGrp="1"/>
          </p:cNvGraphicFramePr>
          <p:nvPr/>
        </p:nvGraphicFramePr>
        <p:xfrm>
          <a:off x="1426260" y="1312952"/>
          <a:ext cx="6096000" cy="8001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19200"/>
                <a:gridCol w="1219200"/>
                <a:gridCol w="1219200"/>
                <a:gridCol w="1219200"/>
                <a:gridCol w="1219200"/>
              </a:tblGrid>
              <a:tr h="40005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第一天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159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b="1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第二天</a:t>
                      </a:r>
                      <a:endParaRPr lang="zh-CN" altLang="en-US" sz="2000" b="1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815975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第三天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第四天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第五天</a:t>
                      </a:r>
                      <a:endParaRPr lang="zh-CN" altLang="en-US" sz="2000" dirty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30</a:t>
                      </a:r>
                      <a:r>
                        <a:rPr lang="zh-CN" altLang="en-US" sz="2000" dirty="0"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</a:rPr>
                        <a:t>个</a:t>
                      </a:r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</a:endParaRPr>
                    </a:p>
                  </a:txBody>
                  <a:tcPr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sz="2000" dirty="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14" name="TextBox 17"/>
          <p:cNvSpPr txBox="1"/>
          <p:nvPr/>
        </p:nvSpPr>
        <p:spPr>
          <a:xfrm>
            <a:off x="2394000" y="2157502"/>
            <a:ext cx="3822700" cy="15696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第二天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30+5=35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第三天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______________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第四天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第五天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en-US" altLang="zh-CN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______________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952165" y="1706652"/>
            <a:ext cx="924560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35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5" name="TextBox 24"/>
          <p:cNvSpPr txBox="1"/>
          <p:nvPr/>
        </p:nvSpPr>
        <p:spPr>
          <a:xfrm>
            <a:off x="3594150" y="2541677"/>
            <a:ext cx="200025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00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35+5=40</a:t>
            </a:r>
            <a:r>
              <a:rPr kumimoji="0" lang="zh-CN" altLang="en-US" sz="200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</a:t>
            </a:r>
            <a:endParaRPr kumimoji="0" lang="zh-CN" altLang="en-US" sz="200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192324" y="1706652"/>
            <a:ext cx="803275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TextBox 26"/>
          <p:cNvSpPr txBox="1"/>
          <p:nvPr/>
        </p:nvSpPr>
        <p:spPr>
          <a:xfrm>
            <a:off x="3594150" y="2896007"/>
            <a:ext cx="200025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00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40+5=45</a:t>
            </a:r>
            <a:r>
              <a:rPr kumimoji="0" lang="zh-CN" altLang="en-US" sz="200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</a:t>
            </a:r>
            <a:endParaRPr kumimoji="0" lang="zh-CN" altLang="en-US" sz="200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5353100" y="1706652"/>
            <a:ext cx="86360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0" name="TextBox 28"/>
          <p:cNvSpPr txBox="1"/>
          <p:nvPr/>
        </p:nvSpPr>
        <p:spPr>
          <a:xfrm>
            <a:off x="3594150" y="3251607"/>
            <a:ext cx="2000250" cy="40011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marR="0" defTabSz="914400">
              <a:buClrTx/>
              <a:buSzTx/>
              <a:buFontTx/>
              <a:buNone/>
              <a:defRPr/>
            </a:pPr>
            <a:r>
              <a:rPr kumimoji="0" lang="en-US" altLang="zh-CN" sz="200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45+5=50</a:t>
            </a:r>
            <a:r>
              <a:rPr kumimoji="0" lang="zh-CN" altLang="en-US" sz="2000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（个）</a:t>
            </a:r>
            <a:endParaRPr kumimoji="0" lang="zh-CN" altLang="en-US" sz="2000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1" name="TextBox 29"/>
          <p:cNvSpPr txBox="1"/>
          <p:nvPr/>
        </p:nvSpPr>
        <p:spPr>
          <a:xfrm>
            <a:off x="6582460" y="1706652"/>
            <a:ext cx="833438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</a:t>
            </a:r>
            <a:r>
              <a:rPr lang="zh-CN" altLang="en-US" sz="200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</a:t>
            </a:r>
            <a:endParaRPr lang="zh-CN" altLang="en-US" sz="200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4" name="Text Box 13"/>
          <p:cNvSpPr txBox="1"/>
          <p:nvPr/>
        </p:nvSpPr>
        <p:spPr>
          <a:xfrm>
            <a:off x="1576759" y="3607207"/>
            <a:ext cx="5911215" cy="40011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答：第三天摘了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个，第五天摘了</a:t>
            </a:r>
            <a:r>
              <a:rPr lang="en-US" altLang="zh-CN" sz="20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____</a:t>
            </a:r>
            <a:r>
              <a:rPr lang="zh-CN" altLang="en-US" sz="20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个。</a:t>
            </a:r>
            <a:endParaRPr lang="zh-CN" altLang="en-US" sz="2000" b="1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3494455" y="3607207"/>
            <a:ext cx="57785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5796330" y="3607207"/>
            <a:ext cx="577850" cy="40011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000">
                <a:latin typeface="楷体" panose="02010609060101010101" pitchFamily="49" charset="-122"/>
                <a:ea typeface="楷体" panose="02010609060101010101" pitchFamily="49" charset="-122"/>
              </a:rPr>
              <a:t>50</a:t>
            </a:r>
            <a:endParaRPr lang="en-US" altLang="zh-CN" sz="2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2" grpId="0"/>
      <p:bldP spid="15" grpId="0"/>
      <p:bldP spid="26" grpId="0"/>
      <p:bldP spid="16" grpId="0"/>
      <p:bldP spid="19" grpId="0"/>
      <p:bldP spid="20" grpId="0"/>
      <p:bldP spid="21" grpId="0"/>
      <p:bldP spid="24" grpId="0"/>
      <p:bldP spid="32" grpId="0"/>
      <p:bldP spid="3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3"/>
            <a:ext cx="366860" cy="456338"/>
          </a:xfrm>
          <a:prstGeom prst="rect">
            <a:avLst/>
          </a:prstGeom>
        </p:spPr>
      </p:pic>
      <p:sp>
        <p:nvSpPr>
          <p:cNvPr id="19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501140" y="1594485"/>
            <a:ext cx="2578100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3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4923790" y="1651635"/>
            <a:ext cx="2711450" cy="1136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0245"/>
          <p:cNvSpPr txBox="1"/>
          <p:nvPr/>
        </p:nvSpPr>
        <p:spPr>
          <a:xfrm>
            <a:off x="448314" y="981710"/>
            <a:ext cx="81730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根据已知条件提出不同的问题，并说说怎样解答。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198" name="矩形 16"/>
          <p:cNvSpPr/>
          <p:nvPr/>
        </p:nvSpPr>
        <p:spPr>
          <a:xfrm>
            <a:off x="663578" y="1647825"/>
            <a:ext cx="72327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(1)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200" name="文本框 10245"/>
          <p:cNvSpPr txBox="1"/>
          <p:nvPr/>
        </p:nvSpPr>
        <p:spPr>
          <a:xfrm>
            <a:off x="889635" y="3114675"/>
            <a:ext cx="6936740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buNone/>
            </a:pP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4个苹果共重500克，</a:t>
            </a:r>
            <a:r>
              <a:rPr lang="en-US" altLang="zh-CN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个苹果重多少克？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2875919" y="3883660"/>
            <a:ext cx="28073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en-US" altLang="zh-CN" sz="2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500÷4=125</a:t>
            </a:r>
            <a:r>
              <a:rPr kumimoji="0" lang="zh-CN" altLang="en-US" sz="2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（克）</a:t>
            </a:r>
            <a:endParaRPr kumimoji="0" lang="zh-CN" altLang="en-US" sz="28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2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198" grpId="0"/>
      <p:bldP spid="8200" grpId="0"/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245"/>
          <p:cNvSpPr txBox="1"/>
          <p:nvPr/>
        </p:nvSpPr>
        <p:spPr>
          <a:xfrm>
            <a:off x="889639" y="3114675"/>
            <a:ext cx="75888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buNone/>
            </a:pP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个橙子比一个苹果重20克，</a:t>
            </a:r>
            <a:r>
              <a:rPr lang="en-US" altLang="zh-CN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1</a:t>
            </a:r>
            <a:r>
              <a:rPr lang="zh-CN" altLang="en-US" sz="2800" b="1" dirty="0">
                <a:solidFill>
                  <a:schemeClr val="accent6">
                    <a:lumMod val="7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个橙子重多少克？</a:t>
            </a:r>
            <a:endParaRPr lang="zh-CN" altLang="en-US" sz="2800" b="1" dirty="0">
              <a:solidFill>
                <a:schemeClr val="accent6">
                  <a:lumMod val="7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pic>
        <p:nvPicPr>
          <p:cNvPr id="8195" name="Picture 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501140" y="1594485"/>
            <a:ext cx="2578100" cy="11239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196" name="Picture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4923790" y="1651635"/>
            <a:ext cx="2711450" cy="11366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10245"/>
          <p:cNvSpPr txBox="1"/>
          <p:nvPr/>
        </p:nvSpPr>
        <p:spPr>
          <a:xfrm>
            <a:off x="448314" y="981710"/>
            <a:ext cx="81730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根据已知条件提出不同的问题，并说说怎样解答。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198" name="矩形 16"/>
          <p:cNvSpPr/>
          <p:nvPr/>
        </p:nvSpPr>
        <p:spPr>
          <a:xfrm>
            <a:off x="663578" y="1647825"/>
            <a:ext cx="72327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(1)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2882904" y="3883660"/>
            <a:ext cx="28073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125+20=145（克）</a:t>
            </a:r>
            <a:endParaRPr kumimoji="0" lang="zh-CN" altLang="en-US" sz="28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10245"/>
          <p:cNvSpPr txBox="1"/>
          <p:nvPr/>
        </p:nvSpPr>
        <p:spPr>
          <a:xfrm>
            <a:off x="889639" y="2755900"/>
            <a:ext cx="347154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 algn="l">
              <a:buNone/>
            </a:pPr>
            <a:r>
              <a:rPr sz="2800" b="1" dirty="0">
                <a:solidFill>
                  <a:srgbClr val="00B0F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钢笔一共有多少支？</a:t>
            </a:r>
            <a:endParaRPr sz="2800" b="1" dirty="0">
              <a:solidFill>
                <a:srgbClr val="00B0F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5" name="文本框 10245"/>
          <p:cNvSpPr txBox="1"/>
          <p:nvPr/>
        </p:nvSpPr>
        <p:spPr>
          <a:xfrm>
            <a:off x="448314" y="981710"/>
            <a:ext cx="8173085" cy="523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根据已知条件提出不同的问题，并说说怎样解答。</a:t>
            </a:r>
            <a:endParaRPr lang="zh-CN" altLang="en-US" sz="28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8198" name="矩形 16"/>
          <p:cNvSpPr/>
          <p:nvPr/>
        </p:nvSpPr>
        <p:spPr>
          <a:xfrm>
            <a:off x="663578" y="1647825"/>
            <a:ext cx="723275" cy="523220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宋体" panose="02010600030101010101" pitchFamily="2" charset="-122"/>
              </a:rPr>
              <a:t>(2)</a:t>
            </a:r>
            <a:endParaRPr lang="en-US" altLang="zh-CN" sz="2800" dirty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sym typeface="宋体" panose="02010600030101010101" pitchFamily="2" charset="-122"/>
            </a:endParaRPr>
          </a:p>
        </p:txBody>
      </p:sp>
      <p:sp>
        <p:nvSpPr>
          <p:cNvPr id="7" name="文本框 10245"/>
          <p:cNvSpPr txBox="1">
            <a:spLocks noChangeArrowheads="1"/>
          </p:cNvSpPr>
          <p:nvPr/>
        </p:nvSpPr>
        <p:spPr bwMode="auto">
          <a:xfrm>
            <a:off x="2954659" y="3668395"/>
            <a:ext cx="2807335" cy="52322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/>
          <a:p>
            <a:pPr marR="0" algn="ctr" defTabSz="914400">
              <a:buClrTx/>
              <a:buSzTx/>
              <a:buFontTx/>
              <a:buNone/>
              <a:defRPr/>
            </a:pPr>
            <a:r>
              <a:rPr kumimoji="0" lang="zh-CN" altLang="en-US" sz="2800" b="1" kern="1200" cap="none" spc="0" normalizeH="0" baseline="0" noProof="0" dirty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10×3=30（支）</a:t>
            </a:r>
            <a:endParaRPr kumimoji="0" lang="zh-CN" altLang="en-US" sz="2800" b="1" kern="1200" cap="none" spc="0" normalizeH="0" baseline="0" noProof="0" dirty="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183005" y="1668782"/>
            <a:ext cx="701929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买了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3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盒钢笔，每盒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10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支，买的圆珠笔比钢笔多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18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宋体" panose="02010600030101010101" pitchFamily="2" charset="-122"/>
              </a:rPr>
              <a:t>支。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198" grpId="0"/>
      <p:bldP spid="7" grpId="0"/>
      <p:bldP spid="16" grpId="1"/>
    </p:bldLst>
  </p:timing>
</p:sld>
</file>

<file path=ppt/tags/tag1.xml><?xml version="1.0" encoding="utf-8"?>
<p:tagLst xmlns:p="http://schemas.openxmlformats.org/presentationml/2006/main">
  <p:tag name="KSO_WPP_MARK_KEY" val="b814b352-9055-4d19-b5bb-fb9d852ddbc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1250</Words>
  <Application>WPS 演示</Application>
  <PresentationFormat>全屏显示(16:9)</PresentationFormat>
  <Paragraphs>243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微软雅黑</vt:lpstr>
      <vt:lpstr>楷体</vt:lpstr>
      <vt:lpstr>幼圆</vt:lpstr>
      <vt:lpstr>楷体_GB2312</vt:lpstr>
      <vt:lpstr>Times New Roman</vt:lpstr>
      <vt:lpstr>新宋体</vt:lpstr>
      <vt:lpstr>华文楷体</vt:lpstr>
      <vt:lpstr>Verdana</vt:lpstr>
      <vt:lpstr>等线</vt:lpstr>
      <vt:lpstr>Arial</vt:lpstr>
      <vt:lpstr>Calibri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86</cp:revision>
  <dcterms:created xsi:type="dcterms:W3CDTF">2018-09-11T05:46:00Z</dcterms:created>
  <dcterms:modified xsi:type="dcterms:W3CDTF">2023-02-03T07:51:06Z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FE70DFCBD37D430D947A84DDB1C9D622</vt:lpwstr>
  </property>
</Properties>
</file>