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80" r:id="rId5"/>
    <p:sldId id="367" r:id="rId6"/>
    <p:sldId id="301" r:id="rId7"/>
    <p:sldId id="381" r:id="rId8"/>
    <p:sldId id="302" r:id="rId9"/>
    <p:sldId id="382" r:id="rId10"/>
    <p:sldId id="383" r:id="rId11"/>
    <p:sldId id="265" r:id="rId12"/>
    <p:sldId id="368" r:id="rId13"/>
    <p:sldId id="369" r:id="rId14"/>
    <p:sldId id="370" r:id="rId15"/>
    <p:sldId id="266" r:id="rId16"/>
    <p:sldId id="371" r:id="rId17"/>
    <p:sldId id="271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4F207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20" d="100"/>
          <a:sy n="120" d="100"/>
        </p:scale>
        <p:origin x="-1560" y="-654"/>
      </p:cViewPr>
      <p:guideLst>
        <p:guide orient="horz" pos="196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openxmlformats.org/officeDocument/2006/relationships/slide" Target="slide10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苏教版  数学  三年级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635648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用画线段图解决实际问题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37932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9062" y="598897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解决问题的策略</a:t>
            </a:r>
            <a:endParaRPr lang="zh-CN" altLang="en-US" sz="32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55526"/>
            <a:ext cx="654821" cy="648000"/>
            <a:chOff x="1306635" y="1440417"/>
            <a:chExt cx="654821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19258" y="144967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10245"/>
          <p:cNvSpPr txBox="1"/>
          <p:nvPr/>
        </p:nvSpPr>
        <p:spPr>
          <a:xfrm>
            <a:off x="448314" y="981710"/>
            <a:ext cx="81730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根据已知条件提出不同的问题，并说说怎样解答。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8" name="矩形 16"/>
          <p:cNvSpPr/>
          <p:nvPr/>
        </p:nvSpPr>
        <p:spPr>
          <a:xfrm>
            <a:off x="663575" y="1647825"/>
            <a:ext cx="72808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(1)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41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110" y="1640206"/>
            <a:ext cx="5732780" cy="15951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1569407" y="3211195"/>
            <a:ext cx="2928937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排球有多少个？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26305" y="3206750"/>
            <a:ext cx="23736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足球有多少个？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69089" y="3711575"/>
            <a:ext cx="16490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26309" y="3707130"/>
            <a:ext cx="16325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左弧形箭头 9"/>
          <p:cNvSpPr/>
          <p:nvPr/>
        </p:nvSpPr>
        <p:spPr>
          <a:xfrm rot="20598321">
            <a:off x="757559" y="2367282"/>
            <a:ext cx="633095" cy="139573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356364" y="1996759"/>
            <a:ext cx="142875" cy="642938"/>
          </a:xfrm>
          <a:prstGeom prst="leftBrace">
            <a:avLst>
              <a:gd name="adj1" fmla="val 39552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7285991" y="2496822"/>
            <a:ext cx="149225" cy="549275"/>
          </a:xfrm>
          <a:prstGeom prst="rightBrace">
            <a:avLst>
              <a:gd name="adj1" fmla="val 43750"/>
              <a:gd name="adj2" fmla="val 50000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右弧形箭头 16"/>
          <p:cNvSpPr/>
          <p:nvPr/>
        </p:nvSpPr>
        <p:spPr>
          <a:xfrm rot="599266">
            <a:off x="7432675" y="2825752"/>
            <a:ext cx="571500" cy="86423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extBox 34"/>
          <p:cNvSpPr txBox="1"/>
          <p:nvPr/>
        </p:nvSpPr>
        <p:spPr>
          <a:xfrm>
            <a:off x="2987675" y="3711575"/>
            <a:ext cx="171323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39"/>
          <p:cNvSpPr txBox="1"/>
          <p:nvPr/>
        </p:nvSpPr>
        <p:spPr>
          <a:xfrm>
            <a:off x="6123942" y="3707130"/>
            <a:ext cx="14547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198" grpId="0"/>
      <p:bldP spid="22" grpId="0"/>
      <p:bldP spid="30" grpId="0"/>
      <p:bldP spid="35" grpId="0"/>
      <p:bldP spid="40" grpId="0"/>
      <p:bldP spid="10" grpId="0" bldLvl="0" animBg="1"/>
      <p:bldP spid="11" grpId="0" bldLvl="0" animBg="1"/>
      <p:bldP spid="13" grpId="0" bldLvl="0" animBg="1"/>
      <p:bldP spid="17" grpId="0" bldLvl="0" animBg="1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245"/>
          <p:cNvSpPr txBox="1"/>
          <p:nvPr/>
        </p:nvSpPr>
        <p:spPr>
          <a:xfrm>
            <a:off x="448314" y="981710"/>
            <a:ext cx="81730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根据已知条件提出不同的问题，并说说怎样解答。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8" name="矩形 16"/>
          <p:cNvSpPr/>
          <p:nvPr/>
        </p:nvSpPr>
        <p:spPr>
          <a:xfrm>
            <a:off x="663575" y="1647825"/>
            <a:ext cx="728084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(2)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" name="图片 133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55800" y="1647192"/>
            <a:ext cx="5121910" cy="148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2296"/>
          <p:cNvSpPr txBox="1">
            <a:spLocks noChangeArrowheads="1"/>
          </p:cNvSpPr>
          <p:nvPr/>
        </p:nvSpPr>
        <p:spPr bwMode="auto">
          <a:xfrm>
            <a:off x="857889" y="3270885"/>
            <a:ext cx="46488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桃树和梨树一共有多少棵？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2298"/>
          <p:cNvSpPr txBox="1">
            <a:spLocks noChangeArrowheads="1"/>
          </p:cNvSpPr>
          <p:nvPr/>
        </p:nvSpPr>
        <p:spPr bwMode="auto">
          <a:xfrm>
            <a:off x="5502275" y="3278505"/>
            <a:ext cx="13741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48+36=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12298"/>
          <p:cNvSpPr txBox="1">
            <a:spLocks noChangeArrowheads="1"/>
          </p:cNvSpPr>
          <p:nvPr/>
        </p:nvSpPr>
        <p:spPr bwMode="auto">
          <a:xfrm>
            <a:off x="6579235" y="3270885"/>
            <a:ext cx="16433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84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（棵）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2297"/>
          <p:cNvSpPr txBox="1">
            <a:spLocks noChangeArrowheads="1"/>
          </p:cNvSpPr>
          <p:nvPr/>
        </p:nvSpPr>
        <p:spPr bwMode="auto">
          <a:xfrm>
            <a:off x="857885" y="3921760"/>
            <a:ext cx="366649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苹果树有多少棵？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2300"/>
          <p:cNvSpPr txBox="1">
            <a:spLocks noChangeArrowheads="1"/>
          </p:cNvSpPr>
          <p:nvPr/>
        </p:nvSpPr>
        <p:spPr bwMode="auto">
          <a:xfrm>
            <a:off x="5215255" y="3921760"/>
            <a:ext cx="13233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84-20=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2300"/>
          <p:cNvSpPr txBox="1">
            <a:spLocks noChangeArrowheads="1"/>
          </p:cNvSpPr>
          <p:nvPr/>
        </p:nvSpPr>
        <p:spPr bwMode="auto">
          <a:xfrm>
            <a:off x="6280154" y="3921760"/>
            <a:ext cx="15868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64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（棵）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4" grpId="0"/>
      <p:bldP spid="8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245"/>
          <p:cNvSpPr txBox="1"/>
          <p:nvPr/>
        </p:nvSpPr>
        <p:spPr>
          <a:xfrm>
            <a:off x="323528" y="483520"/>
            <a:ext cx="849694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小华、小丽和阳阳参加60米游泳比赛，小华比阳阳多用1秒，小丽比阳阳少用1秒。谁游得最快？谁游得最慢？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AutoShape 12"/>
          <p:cNvSpPr/>
          <p:nvPr/>
        </p:nvSpPr>
        <p:spPr>
          <a:xfrm>
            <a:off x="1143000" y="1495440"/>
            <a:ext cx="2682240" cy="443230"/>
          </a:xfrm>
          <a:prstGeom prst="wedgeRoundRectCallout">
            <a:avLst>
              <a:gd name="adj1" fmla="val -56401"/>
              <a:gd name="adj2" fmla="val -41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可以画线段图比较。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28754" y="2427620"/>
            <a:ext cx="1249363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小华：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28750" y="1927558"/>
            <a:ext cx="12144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阳阳：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28750" y="2927683"/>
            <a:ext cx="1214438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小丽：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786063" y="2284746"/>
            <a:ext cx="3214688" cy="1588"/>
          </a:xfrm>
          <a:prstGeom prst="line">
            <a:avLst/>
          </a:prstGeom>
          <a:ln w="25400">
            <a:solidFill>
              <a:srgbClr val="0000F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86063" y="2784810"/>
            <a:ext cx="3214688" cy="1588"/>
          </a:xfrm>
          <a:prstGeom prst="line">
            <a:avLst/>
          </a:prstGeom>
          <a:ln w="25400">
            <a:solidFill>
              <a:srgbClr val="0000F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00754" y="2784809"/>
            <a:ext cx="442913" cy="9525"/>
          </a:xfrm>
          <a:prstGeom prst="line">
            <a:avLst/>
          </a:prstGeom>
          <a:ln w="25400">
            <a:solidFill>
              <a:srgbClr val="0000F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86063" y="3284871"/>
            <a:ext cx="2857500" cy="1588"/>
          </a:xfrm>
          <a:prstGeom prst="line">
            <a:avLst/>
          </a:prstGeom>
          <a:ln w="25400">
            <a:solidFill>
              <a:srgbClr val="0000F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48609" y="3490825"/>
            <a:ext cx="807186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从线段图中可以看出小华用的时间最长，小丽用的时间最短，因此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小丽最快，小华最慢。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  <p:bldP spid="30" grpId="0"/>
      <p:bldP spid="35" grpId="0"/>
      <p:bldP spid="40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245"/>
          <p:cNvSpPr txBox="1"/>
          <p:nvPr/>
        </p:nvSpPr>
        <p:spPr>
          <a:xfrm>
            <a:off x="630743" y="483520"/>
            <a:ext cx="783272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婴儿有305块骨头，儿童的骨头比婴儿少88块，成人的骨头比儿童少11块。成人的骨头有多少块？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3" name="直接连接符 2"/>
          <p:cNvCxnSpPr>
            <a:stCxn id="5" idx="1"/>
          </p:cNvCxnSpPr>
          <p:nvPr/>
        </p:nvCxnSpPr>
        <p:spPr>
          <a:xfrm flipV="1">
            <a:off x="630743" y="960404"/>
            <a:ext cx="2776219" cy="17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784149" y="959768"/>
            <a:ext cx="3911600" cy="0"/>
          </a:xfrm>
          <a:prstGeom prst="line">
            <a:avLst/>
          </a:prstGeom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67548" y="1568100"/>
            <a:ext cx="456755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根据这两个条件可以先算：儿童的骨头有多少块。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2568223"/>
            <a:ext cx="18732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305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88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5533" y="2568223"/>
            <a:ext cx="17887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217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（块）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11689" y="2474878"/>
            <a:ext cx="313309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51059" y="1361088"/>
            <a:ext cx="399415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67548" y="2996850"/>
            <a:ext cx="465264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根据这两个条件可以算出：成人的骨头有多少块。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9303" y="3925218"/>
            <a:ext cx="18014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217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6014" y="3925218"/>
            <a:ext cx="19456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（块）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椭圆形标注 21"/>
          <p:cNvSpPr/>
          <p:nvPr/>
        </p:nvSpPr>
        <p:spPr>
          <a:xfrm>
            <a:off x="5609457" y="1497931"/>
            <a:ext cx="2286000" cy="642938"/>
          </a:xfrm>
          <a:prstGeom prst="wedgeEllipseCallout">
            <a:avLst>
              <a:gd name="adj1" fmla="val -8150"/>
              <a:gd name="adj2" fmla="val 6943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方法小结：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66519" y="2283745"/>
            <a:ext cx="3500438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先根据两个相关联的条件求出第一个问题。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66523" y="3283870"/>
            <a:ext cx="357187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再用求出的答案作条件解决问题。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8" grpId="0"/>
      <p:bldP spid="9" grpId="0"/>
      <p:bldP spid="19" grpId="0"/>
      <p:bldP spid="20" grpId="0"/>
      <p:bldP spid="12" grpId="0"/>
      <p:bldP spid="22" grpId="0" bldLvl="0" animBg="1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/>
          <p:nvPr/>
        </p:nvSpPr>
        <p:spPr>
          <a:xfrm>
            <a:off x="467356" y="485717"/>
            <a:ext cx="8139112" cy="95410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学校果园里有30棵桃树，梨树比桃树少18棵，苹果树是梨树的2倍，苹果树有多少棵？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Rectangle 13"/>
          <p:cNvSpPr/>
          <p:nvPr/>
        </p:nvSpPr>
        <p:spPr>
          <a:xfrm>
            <a:off x="1161097" y="1997365"/>
            <a:ext cx="5167313" cy="584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根据题意，画出线段图。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AutoShape 27"/>
          <p:cNvSpPr/>
          <p:nvPr/>
        </p:nvSpPr>
        <p:spPr>
          <a:xfrm>
            <a:off x="1592580" y="1421389"/>
            <a:ext cx="2486025" cy="506413"/>
          </a:xfrm>
          <a:prstGeom prst="wedgeRoundRectCallout">
            <a:avLst>
              <a:gd name="adj1" fmla="val -58181"/>
              <a:gd name="adj2" fmla="val 41426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8"/>
          <p:cNvSpPr txBox="1"/>
          <p:nvPr/>
        </p:nvSpPr>
        <p:spPr>
          <a:xfrm>
            <a:off x="1546538" y="1421387"/>
            <a:ext cx="2709396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我是这样想的。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3"/>
          <p:cNvSpPr/>
          <p:nvPr/>
        </p:nvSpPr>
        <p:spPr>
          <a:xfrm>
            <a:off x="1399218" y="2708246"/>
            <a:ext cx="1214438" cy="584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558E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桃树：</a:t>
            </a:r>
            <a:endParaRPr lang="zh-CN" altLang="en-US" sz="3200" b="1" dirty="0">
              <a:solidFill>
                <a:srgbClr val="558E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3"/>
          <p:cNvSpPr/>
          <p:nvPr/>
        </p:nvSpPr>
        <p:spPr>
          <a:xfrm>
            <a:off x="1399218" y="3267364"/>
            <a:ext cx="1214438" cy="584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558E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梨树：</a:t>
            </a:r>
            <a:endParaRPr lang="zh-CN" altLang="en-US" sz="3200" b="1" dirty="0">
              <a:solidFill>
                <a:srgbClr val="558E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70593" y="3851881"/>
            <a:ext cx="1500188" cy="5847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558E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苹果树：</a:t>
            </a:r>
            <a:endParaRPr lang="zh-CN" altLang="en-US" sz="3200" b="1" dirty="0">
              <a:solidFill>
                <a:srgbClr val="558E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27968" y="3066039"/>
            <a:ext cx="2160588" cy="1588"/>
          </a:xfrm>
          <a:prstGeom prst="line">
            <a:avLst/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右大括号 22"/>
          <p:cNvSpPr/>
          <p:nvPr/>
        </p:nvSpPr>
        <p:spPr>
          <a:xfrm rot="16200000">
            <a:off x="3828093" y="1851602"/>
            <a:ext cx="142875" cy="2143125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4" name="Rectangle 13"/>
          <p:cNvSpPr/>
          <p:nvPr/>
        </p:nvSpPr>
        <p:spPr>
          <a:xfrm>
            <a:off x="3613785" y="2494688"/>
            <a:ext cx="1000125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2818443" y="3637539"/>
            <a:ext cx="863600" cy="1588"/>
          </a:xfrm>
          <a:prstGeom prst="line">
            <a:avLst/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685218" y="3637539"/>
            <a:ext cx="1295400" cy="1588"/>
          </a:xfrm>
          <a:prstGeom prst="line">
            <a:avLst/>
          </a:prstGeom>
          <a:ln w="25400">
            <a:solidFill>
              <a:srgbClr val="FF0000"/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右大括号 27"/>
          <p:cNvSpPr/>
          <p:nvPr/>
        </p:nvSpPr>
        <p:spPr>
          <a:xfrm rot="16200000">
            <a:off x="4292439" y="2887445"/>
            <a:ext cx="71438" cy="1285875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Rectangle 13"/>
          <p:cNvSpPr/>
          <p:nvPr/>
        </p:nvSpPr>
        <p:spPr>
          <a:xfrm>
            <a:off x="3470910" y="3137625"/>
            <a:ext cx="2143125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比桃树少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818443" y="4209357"/>
            <a:ext cx="863600" cy="1588"/>
          </a:xfrm>
          <a:prstGeom prst="line">
            <a:avLst/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682043" y="4209357"/>
            <a:ext cx="863600" cy="1588"/>
          </a:xfrm>
          <a:prstGeom prst="line">
            <a:avLst/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13"/>
          <p:cNvSpPr/>
          <p:nvPr/>
        </p:nvSpPr>
        <p:spPr>
          <a:xfrm>
            <a:off x="2970847" y="3638005"/>
            <a:ext cx="1643063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梨树的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5" name="右大括号 34"/>
          <p:cNvSpPr/>
          <p:nvPr/>
        </p:nvSpPr>
        <p:spPr>
          <a:xfrm rot="16200000">
            <a:off x="3613783" y="3209230"/>
            <a:ext cx="142875" cy="1714500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右大括号 35"/>
          <p:cNvSpPr/>
          <p:nvPr/>
        </p:nvSpPr>
        <p:spPr>
          <a:xfrm rot="5400000">
            <a:off x="3578066" y="3459261"/>
            <a:ext cx="214313" cy="1714500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Rectangle 13"/>
          <p:cNvSpPr/>
          <p:nvPr/>
        </p:nvSpPr>
        <p:spPr>
          <a:xfrm>
            <a:off x="3256593" y="4270178"/>
            <a:ext cx="1000125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？棵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3"/>
          <p:cNvSpPr/>
          <p:nvPr/>
        </p:nvSpPr>
        <p:spPr>
          <a:xfrm>
            <a:off x="5592371" y="1779038"/>
            <a:ext cx="3857625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梨树有多少棵？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3"/>
          <p:cNvSpPr/>
          <p:nvPr/>
        </p:nvSpPr>
        <p:spPr>
          <a:xfrm>
            <a:off x="5627683" y="2311032"/>
            <a:ext cx="16332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Rectangle 13"/>
          <p:cNvSpPr/>
          <p:nvPr/>
        </p:nvSpPr>
        <p:spPr>
          <a:xfrm>
            <a:off x="5524124" y="2913252"/>
            <a:ext cx="3857625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苹果树有多少棵？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3"/>
          <p:cNvSpPr/>
          <p:nvPr/>
        </p:nvSpPr>
        <p:spPr>
          <a:xfrm>
            <a:off x="5627683" y="3453399"/>
            <a:ext cx="16332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9" name="Rectangle 13"/>
          <p:cNvSpPr/>
          <p:nvPr/>
        </p:nvSpPr>
        <p:spPr>
          <a:xfrm>
            <a:off x="5551170" y="3942696"/>
            <a:ext cx="3857625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答：苹果树有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棵。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Rectangle 13"/>
          <p:cNvSpPr/>
          <p:nvPr/>
        </p:nvSpPr>
        <p:spPr>
          <a:xfrm>
            <a:off x="7028493" y="2311032"/>
            <a:ext cx="15062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（棵）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Rectangle 13"/>
          <p:cNvSpPr/>
          <p:nvPr/>
        </p:nvSpPr>
        <p:spPr>
          <a:xfrm>
            <a:off x="6930068" y="3453399"/>
            <a:ext cx="161226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（棵）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ldLvl="0"/>
      <p:bldP spid="19" grpId="0" bldLvl="0" animBg="1"/>
      <p:bldP spid="20" grpId="0"/>
      <p:bldP spid="12" grpId="0" bldLvl="0"/>
      <p:bldP spid="13" grpId="0" bldLvl="0"/>
      <p:bldP spid="14" grpId="0" bldLvl="0"/>
      <p:bldP spid="23" grpId="0" bldLvl="0" animBg="1"/>
      <p:bldP spid="24" grpId="0" bldLvl="0"/>
      <p:bldP spid="28" grpId="0" bldLvl="0" animBg="1"/>
      <p:bldP spid="29" grpId="0" bldLvl="0"/>
      <p:bldP spid="33" grpId="0" bldLvl="0"/>
      <p:bldP spid="35" grpId="0" bldLvl="0" animBg="1"/>
      <p:bldP spid="36" grpId="0" bldLvl="0" animBg="1"/>
      <p:bldP spid="37" grpId="0" bldLvl="0"/>
      <p:bldP spid="27" grpId="0" bldLvl="0"/>
      <p:bldP spid="30" grpId="0" bldLvl="0"/>
      <p:bldP spid="34" grpId="0" bldLvl="0"/>
      <p:bldP spid="38" grpId="0" bldLvl="0"/>
      <p:bldP spid="39" grpId="0" bldLvl="0"/>
      <p:bldP spid="3" grpId="0" bldLvl="0"/>
      <p:bldP spid="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/>
          <p:nvPr/>
        </p:nvSpPr>
        <p:spPr>
          <a:xfrm>
            <a:off x="251520" y="555855"/>
            <a:ext cx="8712968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停车场有12辆卡车，大客车的辆数是卡车的2倍，小汽车开走7辆就与大客车同样多。小汽车有多少辆？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4" name="Rectangle 13"/>
          <p:cNvSpPr/>
          <p:nvPr/>
        </p:nvSpPr>
        <p:spPr>
          <a:xfrm>
            <a:off x="1273239" y="2192259"/>
            <a:ext cx="41046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根据题意，画出线段图。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1417706" y="1728700"/>
            <a:ext cx="2593975" cy="506413"/>
          </a:xfrm>
          <a:prstGeom prst="wedgeRoundRectCallout">
            <a:avLst>
              <a:gd name="adj1" fmla="val -61227"/>
              <a:gd name="adj2" fmla="val 39472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8"/>
          <p:cNvSpPr txBox="1"/>
          <p:nvPr/>
        </p:nvSpPr>
        <p:spPr>
          <a:xfrm>
            <a:off x="1371664" y="1728698"/>
            <a:ext cx="2709396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我是这样想的。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3"/>
          <p:cNvSpPr/>
          <p:nvPr/>
        </p:nvSpPr>
        <p:spPr>
          <a:xfrm>
            <a:off x="968430" y="2867352"/>
            <a:ext cx="1214438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558E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卡车：</a:t>
            </a:r>
            <a:endParaRPr lang="zh-CN" altLang="en-US" sz="2800" b="1" dirty="0">
              <a:solidFill>
                <a:srgbClr val="558E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3"/>
          <p:cNvSpPr/>
          <p:nvPr/>
        </p:nvSpPr>
        <p:spPr>
          <a:xfrm>
            <a:off x="611560" y="3439170"/>
            <a:ext cx="1500188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558E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大客车：</a:t>
            </a:r>
            <a:endParaRPr lang="zh-CN" altLang="en-US" sz="2800" b="1" dirty="0">
              <a:solidFill>
                <a:srgbClr val="558E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3"/>
          <p:cNvSpPr/>
          <p:nvPr/>
        </p:nvSpPr>
        <p:spPr>
          <a:xfrm>
            <a:off x="611560" y="4005270"/>
            <a:ext cx="1500188" cy="523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solidFill>
                  <a:srgbClr val="558E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小汽车：</a:t>
            </a:r>
            <a:endParaRPr lang="zh-CN" altLang="en-US" sz="2800" b="1" dirty="0">
              <a:solidFill>
                <a:srgbClr val="558E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110160" y="3194367"/>
            <a:ext cx="1295400" cy="1588"/>
          </a:xfrm>
          <a:prstGeom prst="line">
            <a:avLst/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右大括号 34"/>
          <p:cNvSpPr/>
          <p:nvPr/>
        </p:nvSpPr>
        <p:spPr>
          <a:xfrm rot="16200000">
            <a:off x="2681662" y="2408554"/>
            <a:ext cx="142875" cy="1285875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Rectangle 13"/>
          <p:cNvSpPr/>
          <p:nvPr/>
        </p:nvSpPr>
        <p:spPr>
          <a:xfrm>
            <a:off x="2324159" y="2622857"/>
            <a:ext cx="9277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100635" y="3765866"/>
            <a:ext cx="2590800" cy="1588"/>
            <a:chOff x="3276000" y="5429264"/>
            <a:chExt cx="2592000" cy="1588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276000" y="5429264"/>
              <a:ext cx="1296000" cy="1588"/>
            </a:xfrm>
            <a:prstGeom prst="line">
              <a:avLst/>
            </a:prstGeom>
            <a:ln w="25400">
              <a:solidFill>
                <a:srgbClr val="FF0000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572000" y="5429264"/>
              <a:ext cx="1296000" cy="1588"/>
            </a:xfrm>
            <a:prstGeom prst="line">
              <a:avLst/>
            </a:prstGeom>
            <a:ln w="25400">
              <a:solidFill>
                <a:srgbClr val="FF0000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右大括号 39"/>
          <p:cNvSpPr/>
          <p:nvPr/>
        </p:nvSpPr>
        <p:spPr>
          <a:xfrm rot="16200000">
            <a:off x="3324600" y="2337115"/>
            <a:ext cx="142875" cy="2571750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Rectangle 13"/>
          <p:cNvSpPr/>
          <p:nvPr/>
        </p:nvSpPr>
        <p:spPr>
          <a:xfrm>
            <a:off x="2681662" y="3194357"/>
            <a:ext cx="16427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卡车的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100635" y="4337684"/>
            <a:ext cx="2590800" cy="1587"/>
            <a:chOff x="3276000" y="5429264"/>
            <a:chExt cx="2592000" cy="1588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276000" y="5429264"/>
              <a:ext cx="1296000" cy="1588"/>
            </a:xfrm>
            <a:prstGeom prst="line">
              <a:avLst/>
            </a:prstGeom>
            <a:ln w="25400">
              <a:solidFill>
                <a:srgbClr val="FF0000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572000" y="5429264"/>
              <a:ext cx="1296000" cy="1588"/>
            </a:xfrm>
            <a:prstGeom prst="line">
              <a:avLst/>
            </a:prstGeom>
            <a:ln w="25400">
              <a:solidFill>
                <a:srgbClr val="FF0000"/>
              </a:solidFill>
              <a:headEnd type="diamond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Rectangle 13"/>
          <p:cNvSpPr/>
          <p:nvPr/>
        </p:nvSpPr>
        <p:spPr>
          <a:xfrm>
            <a:off x="4324405" y="3766492"/>
            <a:ext cx="13512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4681910" y="4337685"/>
            <a:ext cx="755650" cy="1588"/>
          </a:xfrm>
          <a:prstGeom prst="line">
            <a:avLst/>
          </a:prstGeom>
          <a:ln w="25400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右大括号 46"/>
          <p:cNvSpPr/>
          <p:nvPr/>
        </p:nvSpPr>
        <p:spPr>
          <a:xfrm rot="16200000">
            <a:off x="4967662" y="3837622"/>
            <a:ext cx="142875" cy="714375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8" name="右大括号 47"/>
          <p:cNvSpPr/>
          <p:nvPr/>
        </p:nvSpPr>
        <p:spPr>
          <a:xfrm rot="5400000">
            <a:off x="3646070" y="2801778"/>
            <a:ext cx="214313" cy="3286125"/>
          </a:xfrm>
          <a:prstGeom prst="rightBrace">
            <a:avLst>
              <a:gd name="adj1" fmla="val 41667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9" name="Rectangle 13"/>
          <p:cNvSpPr/>
          <p:nvPr/>
        </p:nvSpPr>
        <p:spPr>
          <a:xfrm>
            <a:off x="3387720" y="4414988"/>
            <a:ext cx="1000125" cy="461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？辆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13"/>
          <p:cNvSpPr/>
          <p:nvPr/>
        </p:nvSpPr>
        <p:spPr>
          <a:xfrm>
            <a:off x="5589973" y="1737600"/>
            <a:ext cx="289369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大客车有多少辆？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13"/>
          <p:cNvSpPr/>
          <p:nvPr/>
        </p:nvSpPr>
        <p:spPr>
          <a:xfrm>
            <a:off x="5732848" y="2237343"/>
            <a:ext cx="15690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12×2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3" name="Rectangle 13"/>
          <p:cNvSpPr/>
          <p:nvPr/>
        </p:nvSpPr>
        <p:spPr>
          <a:xfrm>
            <a:off x="5661724" y="2737088"/>
            <a:ext cx="29718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小汽车有多少辆？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13"/>
          <p:cNvSpPr/>
          <p:nvPr/>
        </p:nvSpPr>
        <p:spPr>
          <a:xfrm>
            <a:off x="5732844" y="3236198"/>
            <a:ext cx="15697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5" name="Rectangle 13"/>
          <p:cNvSpPr/>
          <p:nvPr/>
        </p:nvSpPr>
        <p:spPr>
          <a:xfrm>
            <a:off x="5728403" y="3736578"/>
            <a:ext cx="338010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答：小汽车有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辆。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6" name="Rectangle 13"/>
          <p:cNvSpPr/>
          <p:nvPr/>
        </p:nvSpPr>
        <p:spPr>
          <a:xfrm>
            <a:off x="7012369" y="2234805"/>
            <a:ext cx="150495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（辆）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7" name="Rectangle 13"/>
          <p:cNvSpPr/>
          <p:nvPr/>
        </p:nvSpPr>
        <p:spPr>
          <a:xfrm>
            <a:off x="6999669" y="3236198"/>
            <a:ext cx="162687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（辆）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bldLvl="0"/>
      <p:bldP spid="29" grpId="0" bldLvl="0" animBg="1"/>
      <p:bldP spid="30" grpId="0"/>
      <p:bldP spid="31" grpId="0" bldLvl="0"/>
      <p:bldP spid="32" grpId="0" bldLvl="0"/>
      <p:bldP spid="33" grpId="0" bldLvl="0"/>
      <p:bldP spid="35" grpId="0" bldLvl="0" animBg="1"/>
      <p:bldP spid="36" grpId="0" bldLvl="0"/>
      <p:bldP spid="40" grpId="0" bldLvl="0" animBg="1"/>
      <p:bldP spid="41" grpId="0" bldLvl="0"/>
      <p:bldP spid="45" grpId="0" bldLvl="0"/>
      <p:bldP spid="47" grpId="0" bldLvl="0" animBg="1"/>
      <p:bldP spid="48" grpId="0" bldLvl="0" animBg="1"/>
      <p:bldP spid="49" grpId="0" bldLvl="0"/>
      <p:bldP spid="51" grpId="0" bldLvl="0"/>
      <p:bldP spid="52" grpId="0" bldLvl="0"/>
      <p:bldP spid="53" grpId="0" bldLvl="0"/>
      <p:bldP spid="54" grpId="0" bldLvl="0"/>
      <p:bldP spid="55" grpId="0" bldLvl="0"/>
      <p:bldP spid="56" grpId="0" bldLvl="0"/>
      <p:bldP spid="5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8085" y="1933577"/>
            <a:ext cx="6767830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从条件开始想起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，确定先算什么，再算什么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8085" y="2863852"/>
            <a:ext cx="6432550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解决实际问题时，可以先根据条件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画出示意图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题目中的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数量关系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，再列式或列表找出答案。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23728" y="1601239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5369564" y="1411909"/>
            <a:ext cx="2154555" cy="1110644"/>
          </a:xfrm>
          <a:prstGeom prst="wedgeRoundRectCallout">
            <a:avLst>
              <a:gd name="adj1" fmla="val 69965"/>
              <a:gd name="adj2" fmla="val -410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根据已知条件，提出不同的问题，并解答。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680920" y="1768974"/>
            <a:ext cx="882898" cy="12652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8800" y="1059815"/>
            <a:ext cx="4672330" cy="181588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同学们参加学校兴趣小组，微机组有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人，美术组的人数比微机组多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人，书法组的人数比美术组少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AutoShape 12"/>
          <p:cNvSpPr/>
          <p:nvPr/>
        </p:nvSpPr>
        <p:spPr>
          <a:xfrm>
            <a:off x="1430020" y="3138807"/>
            <a:ext cx="2925956" cy="443230"/>
          </a:xfrm>
          <a:prstGeom prst="wedgeRoundRectCallout">
            <a:avLst>
              <a:gd name="adj1" fmla="val -56401"/>
              <a:gd name="adj2" fmla="val -41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美术组有多少人？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1588139" y="3866517"/>
            <a:ext cx="1307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2732405" y="3866517"/>
            <a:ext cx="13220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AutoShape 12"/>
          <p:cNvSpPr/>
          <p:nvPr/>
        </p:nvSpPr>
        <p:spPr>
          <a:xfrm>
            <a:off x="5369560" y="3138807"/>
            <a:ext cx="2946856" cy="443230"/>
          </a:xfrm>
          <a:prstGeom prst="wedgeRoundRectCallout">
            <a:avLst>
              <a:gd name="adj1" fmla="val -56401"/>
              <a:gd name="adj2" fmla="val -41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书法组有多少人？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72154" y="3843022"/>
            <a:ext cx="1307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25-6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6701155" y="3843022"/>
            <a:ext cx="13220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6" grpId="0"/>
      <p:bldP spid="4" grpId="0" bldLvl="0" animBg="1"/>
      <p:bldP spid="5" grpId="0"/>
      <p:bldP spid="7" grpId="0"/>
      <p:bldP spid="8" grpId="0" bldLvl="0" animBg="1"/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AutoShape 12"/>
          <p:cNvSpPr/>
          <p:nvPr/>
        </p:nvSpPr>
        <p:spPr>
          <a:xfrm>
            <a:off x="2555776" y="3827147"/>
            <a:ext cx="4437608" cy="371197"/>
          </a:xfrm>
          <a:prstGeom prst="wedgeRoundRectCallout">
            <a:avLst>
              <a:gd name="adj1" fmla="val 55038"/>
              <a:gd name="adj2" fmla="val 1619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b="1" dirty="0">
              <a:latin typeface="Arial" panose="020B0604020202020204" pitchFamily="34" charset="0"/>
            </a:endParaRPr>
          </a:p>
        </p:txBody>
      </p:sp>
      <p:sp>
        <p:nvSpPr>
          <p:cNvPr id="3" name="文本框 10245"/>
          <p:cNvSpPr txBox="1"/>
          <p:nvPr/>
        </p:nvSpPr>
        <p:spPr>
          <a:xfrm>
            <a:off x="2606040" y="3767457"/>
            <a:ext cx="456438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你会用线段图来整理这些条件吗？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167252" y="3827146"/>
            <a:ext cx="766445" cy="1012190"/>
          </a:xfrm>
          <a:prstGeom prst="rect">
            <a:avLst/>
          </a:prstGeom>
        </p:spPr>
      </p:pic>
      <p:pic>
        <p:nvPicPr>
          <p:cNvPr id="6148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040" y="2073911"/>
            <a:ext cx="3778250" cy="1449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320675" y="1854836"/>
            <a:ext cx="2062480" cy="501015"/>
          </a:xfrm>
          <a:prstGeom prst="wedgeRoundRectCallout">
            <a:avLst>
              <a:gd name="adj1" fmla="val 63362"/>
              <a:gd name="adj2" fmla="val 5836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绿花有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225168" y="1001089"/>
            <a:ext cx="2426955" cy="884228"/>
          </a:xfrm>
          <a:prstGeom prst="wedgeRoundRectCallout">
            <a:avLst>
              <a:gd name="adj1" fmla="val -15204"/>
              <a:gd name="adj2" fmla="val 11515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黄花的朵数是绿花的</a:t>
            </a: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572885" y="2409192"/>
            <a:ext cx="1756410" cy="882640"/>
          </a:xfrm>
          <a:prstGeom prst="wedgeRoundRectCallout">
            <a:avLst>
              <a:gd name="adj1" fmla="val -71655"/>
              <a:gd name="adj2" fmla="val 5313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红花比黄花多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/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/>
          <p:cNvSpPr/>
          <p:nvPr/>
        </p:nvSpPr>
        <p:spPr>
          <a:xfrm>
            <a:off x="1143004" y="1057911"/>
            <a:ext cx="2172335" cy="443230"/>
          </a:xfrm>
          <a:prstGeom prst="wedgeRoundRectCallout">
            <a:avLst>
              <a:gd name="adj1" fmla="val -56401"/>
              <a:gd name="adj2" fmla="val -41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可以这样整理。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8195"/>
          <p:cNvSpPr txBox="1">
            <a:spLocks noChangeArrowheads="1"/>
          </p:cNvSpPr>
          <p:nvPr/>
        </p:nvSpPr>
        <p:spPr bwMode="auto">
          <a:xfrm>
            <a:off x="1331793" y="2067818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7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绿花</a:t>
            </a:r>
            <a:endParaRPr lang="zh-CN" altLang="en-US" sz="2800" b="1" dirty="0">
              <a:solidFill>
                <a:srgbClr val="007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8196"/>
          <p:cNvSpPr txBox="1">
            <a:spLocks noChangeArrowheads="1"/>
          </p:cNvSpPr>
          <p:nvPr/>
        </p:nvSpPr>
        <p:spPr bwMode="auto">
          <a:xfrm>
            <a:off x="1331123" y="2674244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B88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黄花</a:t>
            </a:r>
            <a:endParaRPr lang="zh-CN" altLang="en-US" sz="2800" b="1" dirty="0">
              <a:solidFill>
                <a:srgbClr val="B88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8197"/>
          <p:cNvSpPr txBox="1">
            <a:spLocks noChangeArrowheads="1"/>
          </p:cNvSpPr>
          <p:nvPr/>
        </p:nvSpPr>
        <p:spPr bwMode="auto">
          <a:xfrm>
            <a:off x="1332189" y="3293369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红花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339752" y="2355156"/>
            <a:ext cx="1727200" cy="146050"/>
            <a:chOff x="0" y="0"/>
            <a:chExt cx="1989" cy="159"/>
          </a:xfrm>
        </p:grpSpPr>
        <p:sp>
          <p:nvSpPr>
            <p:cNvPr id="9" name="直接连接符 8199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0" name="直接连接符 8200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1" name="直接连接符 8201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4067944" y="2572645"/>
            <a:ext cx="0" cy="296863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3" name="左大括号 12"/>
          <p:cNvSpPr/>
          <p:nvPr/>
        </p:nvSpPr>
        <p:spPr bwMode="auto">
          <a:xfrm rot="5400000">
            <a:off x="3097039" y="1312912"/>
            <a:ext cx="228600" cy="1714500"/>
          </a:xfrm>
          <a:prstGeom prst="leftBrace">
            <a:avLst>
              <a:gd name="adj1" fmla="val 79409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" name="文本框 8204"/>
          <p:cNvSpPr txBox="1">
            <a:spLocks noChangeArrowheads="1"/>
          </p:cNvSpPr>
          <p:nvPr/>
        </p:nvSpPr>
        <p:spPr bwMode="auto">
          <a:xfrm>
            <a:off x="2768488" y="1683248"/>
            <a:ext cx="8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2340247" y="2947293"/>
            <a:ext cx="1727200" cy="146050"/>
            <a:chOff x="0" y="0"/>
            <a:chExt cx="1989" cy="159"/>
          </a:xfrm>
        </p:grpSpPr>
        <p:sp>
          <p:nvSpPr>
            <p:cNvPr id="16" name="直接连接符 8206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7" name="直接连接符 8207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8" name="直接连接符 8208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4067447" y="2947293"/>
            <a:ext cx="1727200" cy="146050"/>
            <a:chOff x="0" y="0"/>
            <a:chExt cx="1989" cy="159"/>
          </a:xfrm>
        </p:grpSpPr>
        <p:sp>
          <p:nvSpPr>
            <p:cNvPr id="20" name="直接连接符 8210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1" name="直接连接符 8211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2" name="直接连接符 8212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2340247" y="3580706"/>
            <a:ext cx="3455988" cy="144462"/>
            <a:chOff x="0" y="0"/>
            <a:chExt cx="1989" cy="159"/>
          </a:xfrm>
        </p:grpSpPr>
        <p:sp>
          <p:nvSpPr>
            <p:cNvPr id="24" name="直接连接符 8214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5" name="直接连接符 8215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6" name="直接连接符 8216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27" name="直接连接符 26"/>
          <p:cNvSpPr>
            <a:spLocks noChangeShapeType="1"/>
          </p:cNvSpPr>
          <p:nvPr/>
        </p:nvSpPr>
        <p:spPr bwMode="auto">
          <a:xfrm>
            <a:off x="5781947" y="3148906"/>
            <a:ext cx="0" cy="296862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5795743" y="3580706"/>
            <a:ext cx="1152525" cy="144462"/>
            <a:chOff x="0" y="0"/>
            <a:chExt cx="1989" cy="159"/>
          </a:xfrm>
        </p:grpSpPr>
        <p:sp>
          <p:nvSpPr>
            <p:cNvPr id="29" name="直接连接符 8219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0" name="直接连接符 8220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1" name="直接连接符 8221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32" name="左大括号 31"/>
          <p:cNvSpPr/>
          <p:nvPr/>
        </p:nvSpPr>
        <p:spPr bwMode="auto">
          <a:xfrm rot="5400000">
            <a:off x="6250591" y="2810924"/>
            <a:ext cx="278398" cy="1116953"/>
          </a:xfrm>
          <a:prstGeom prst="leftBrace">
            <a:avLst>
              <a:gd name="adj1" fmla="val 39931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3" name="文本框 8223"/>
          <p:cNvSpPr txBox="1">
            <a:spLocks noChangeArrowheads="1"/>
          </p:cNvSpPr>
          <p:nvPr/>
        </p:nvSpPr>
        <p:spPr bwMode="auto">
          <a:xfrm>
            <a:off x="5940255" y="2859982"/>
            <a:ext cx="2016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/>
      <p:bldP spid="3" grpId="0"/>
      <p:bldP spid="4" grpId="0"/>
      <p:bldP spid="12" grpId="0" bldLvl="0" animBg="1"/>
      <p:bldP spid="13" grpId="0" bldLvl="0" animBg="1"/>
      <p:bldP spid="14" grpId="0"/>
      <p:bldP spid="27" grpId="0" bldLvl="0" animBg="1"/>
      <p:bldP spid="32" grpId="0" bldLvl="0" animBg="1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32" y="555526"/>
            <a:ext cx="1166673" cy="1064550"/>
            <a:chOff x="670145" y="1457273"/>
            <a:chExt cx="1555361" cy="1419403"/>
          </a:xfrm>
        </p:grpSpPr>
        <p:pic>
          <p:nvPicPr>
            <p:cNvPr id="3" name="图片 2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921335" y="2322678"/>
              <a:ext cx="970652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sz="21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6148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0" y="2073911"/>
            <a:ext cx="3778250" cy="1449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320675" y="1854836"/>
            <a:ext cx="2062480" cy="501015"/>
          </a:xfrm>
          <a:prstGeom prst="wedgeRoundRectCallout">
            <a:avLst>
              <a:gd name="adj1" fmla="val 63362"/>
              <a:gd name="adj2" fmla="val 5836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绿花有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225168" y="987575"/>
            <a:ext cx="2498963" cy="897741"/>
          </a:xfrm>
          <a:prstGeom prst="wedgeRoundRectCallout">
            <a:avLst>
              <a:gd name="adj1" fmla="val -15204"/>
              <a:gd name="adj2" fmla="val 11515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黄花的朵数是绿花的</a:t>
            </a: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572885" y="2409192"/>
            <a:ext cx="1756410" cy="882640"/>
          </a:xfrm>
          <a:prstGeom prst="wedgeRoundRectCallout">
            <a:avLst>
              <a:gd name="adj1" fmla="val -71655"/>
              <a:gd name="adj2" fmla="val 5313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红花比黄花多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7767" y="3651885"/>
            <a:ext cx="2757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红花有多少朵？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/>
          <p:cNvSpPr/>
          <p:nvPr/>
        </p:nvSpPr>
        <p:spPr>
          <a:xfrm>
            <a:off x="1143003" y="1057911"/>
            <a:ext cx="2492897" cy="443230"/>
          </a:xfrm>
          <a:prstGeom prst="wedgeRoundRectCallout">
            <a:avLst>
              <a:gd name="adj1" fmla="val -56401"/>
              <a:gd name="adj2" fmla="val -41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可以这样整理。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8195"/>
          <p:cNvSpPr txBox="1">
            <a:spLocks noChangeArrowheads="1"/>
          </p:cNvSpPr>
          <p:nvPr/>
        </p:nvSpPr>
        <p:spPr bwMode="auto">
          <a:xfrm>
            <a:off x="1331793" y="2067818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7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绿花</a:t>
            </a:r>
            <a:endParaRPr lang="zh-CN" altLang="en-US" sz="2800" b="1" dirty="0">
              <a:solidFill>
                <a:srgbClr val="007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8196"/>
          <p:cNvSpPr txBox="1">
            <a:spLocks noChangeArrowheads="1"/>
          </p:cNvSpPr>
          <p:nvPr/>
        </p:nvSpPr>
        <p:spPr bwMode="auto">
          <a:xfrm>
            <a:off x="1331123" y="2674244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B88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黄花</a:t>
            </a:r>
            <a:endParaRPr lang="zh-CN" altLang="en-US" sz="2800" b="1" dirty="0">
              <a:solidFill>
                <a:srgbClr val="B88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8197"/>
          <p:cNvSpPr txBox="1">
            <a:spLocks noChangeArrowheads="1"/>
          </p:cNvSpPr>
          <p:nvPr/>
        </p:nvSpPr>
        <p:spPr bwMode="auto">
          <a:xfrm>
            <a:off x="1332189" y="3293369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红花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339752" y="2355156"/>
            <a:ext cx="1727200" cy="146050"/>
            <a:chOff x="0" y="0"/>
            <a:chExt cx="1989" cy="159"/>
          </a:xfrm>
        </p:grpSpPr>
        <p:sp>
          <p:nvSpPr>
            <p:cNvPr id="9" name="直接连接符 8199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0" name="直接连接符 8200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1" name="直接连接符 8201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4067944" y="2572645"/>
            <a:ext cx="0" cy="296863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3" name="左大括号 12"/>
          <p:cNvSpPr/>
          <p:nvPr/>
        </p:nvSpPr>
        <p:spPr bwMode="auto">
          <a:xfrm rot="5400000">
            <a:off x="3097039" y="1312912"/>
            <a:ext cx="228600" cy="1714500"/>
          </a:xfrm>
          <a:prstGeom prst="leftBrace">
            <a:avLst>
              <a:gd name="adj1" fmla="val 79409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" name="文本框 8204"/>
          <p:cNvSpPr txBox="1">
            <a:spLocks noChangeArrowheads="1"/>
          </p:cNvSpPr>
          <p:nvPr/>
        </p:nvSpPr>
        <p:spPr bwMode="auto">
          <a:xfrm>
            <a:off x="2768488" y="1683248"/>
            <a:ext cx="8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2340247" y="2947293"/>
            <a:ext cx="1727200" cy="146050"/>
            <a:chOff x="0" y="0"/>
            <a:chExt cx="1989" cy="159"/>
          </a:xfrm>
        </p:grpSpPr>
        <p:sp>
          <p:nvSpPr>
            <p:cNvPr id="16" name="直接连接符 8206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7" name="直接连接符 8207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8" name="直接连接符 8208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4067447" y="2947293"/>
            <a:ext cx="1727200" cy="146050"/>
            <a:chOff x="0" y="0"/>
            <a:chExt cx="1989" cy="159"/>
          </a:xfrm>
        </p:grpSpPr>
        <p:sp>
          <p:nvSpPr>
            <p:cNvPr id="20" name="直接连接符 8210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1" name="直接连接符 8211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2" name="直接连接符 8212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2340247" y="3580706"/>
            <a:ext cx="3455988" cy="144462"/>
            <a:chOff x="0" y="0"/>
            <a:chExt cx="1989" cy="159"/>
          </a:xfrm>
        </p:grpSpPr>
        <p:sp>
          <p:nvSpPr>
            <p:cNvPr id="24" name="直接连接符 8214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5" name="直接连接符 8215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6" name="直接连接符 8216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27" name="直接连接符 26"/>
          <p:cNvSpPr>
            <a:spLocks noChangeShapeType="1"/>
          </p:cNvSpPr>
          <p:nvPr/>
        </p:nvSpPr>
        <p:spPr bwMode="auto">
          <a:xfrm>
            <a:off x="5781947" y="3148906"/>
            <a:ext cx="0" cy="296862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5795743" y="3580706"/>
            <a:ext cx="1152525" cy="144462"/>
            <a:chOff x="0" y="0"/>
            <a:chExt cx="1989" cy="159"/>
          </a:xfrm>
        </p:grpSpPr>
        <p:sp>
          <p:nvSpPr>
            <p:cNvPr id="29" name="直接连接符 8219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0" name="直接连接符 8220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1" name="直接连接符 8221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32" name="左大括号 31"/>
          <p:cNvSpPr/>
          <p:nvPr/>
        </p:nvSpPr>
        <p:spPr bwMode="auto">
          <a:xfrm rot="5400000">
            <a:off x="6250591" y="2810924"/>
            <a:ext cx="278398" cy="1116953"/>
          </a:xfrm>
          <a:prstGeom prst="leftBrace">
            <a:avLst>
              <a:gd name="adj1" fmla="val 39931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3" name="文本框 8223"/>
          <p:cNvSpPr txBox="1">
            <a:spLocks noChangeArrowheads="1"/>
          </p:cNvSpPr>
          <p:nvPr/>
        </p:nvSpPr>
        <p:spPr bwMode="auto">
          <a:xfrm>
            <a:off x="5940255" y="2859982"/>
            <a:ext cx="2016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左大括号 33"/>
          <p:cNvSpPr/>
          <p:nvPr/>
        </p:nvSpPr>
        <p:spPr bwMode="auto">
          <a:xfrm rot="16200000" flipV="1">
            <a:off x="4537786" y="1614731"/>
            <a:ext cx="228600" cy="4592403"/>
          </a:xfrm>
          <a:prstGeom prst="leftBrace">
            <a:avLst>
              <a:gd name="adj1" fmla="val 123687"/>
              <a:gd name="adj2" fmla="val 49685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5" name="文本框 8225"/>
          <p:cNvSpPr txBox="1">
            <a:spLocks noChangeArrowheads="1"/>
          </p:cNvSpPr>
          <p:nvPr/>
        </p:nvSpPr>
        <p:spPr bwMode="auto">
          <a:xfrm>
            <a:off x="4284345" y="3987802"/>
            <a:ext cx="853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？朵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4" grpId="0" bldLvl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8195"/>
          <p:cNvSpPr txBox="1">
            <a:spLocks noChangeArrowheads="1"/>
          </p:cNvSpPr>
          <p:nvPr/>
        </p:nvSpPr>
        <p:spPr bwMode="auto">
          <a:xfrm>
            <a:off x="1331793" y="776228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7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绿花</a:t>
            </a:r>
            <a:endParaRPr lang="zh-CN" altLang="en-US" sz="2800" b="1" dirty="0">
              <a:solidFill>
                <a:srgbClr val="007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8196"/>
          <p:cNvSpPr txBox="1">
            <a:spLocks noChangeArrowheads="1"/>
          </p:cNvSpPr>
          <p:nvPr/>
        </p:nvSpPr>
        <p:spPr bwMode="auto">
          <a:xfrm>
            <a:off x="1331123" y="1382654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B88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黄花</a:t>
            </a:r>
            <a:endParaRPr lang="zh-CN" altLang="en-US" sz="2800" b="1" dirty="0">
              <a:solidFill>
                <a:srgbClr val="B88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8197"/>
          <p:cNvSpPr txBox="1">
            <a:spLocks noChangeArrowheads="1"/>
          </p:cNvSpPr>
          <p:nvPr/>
        </p:nvSpPr>
        <p:spPr bwMode="auto">
          <a:xfrm>
            <a:off x="1332189" y="2001779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红花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2339752" y="1063566"/>
            <a:ext cx="1727200" cy="146050"/>
            <a:chOff x="0" y="0"/>
            <a:chExt cx="1989" cy="159"/>
          </a:xfrm>
        </p:grpSpPr>
        <p:sp>
          <p:nvSpPr>
            <p:cNvPr id="9" name="直接连接符 8199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0" name="直接连接符 8200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" name="直接连接符 8201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4067944" y="1281055"/>
            <a:ext cx="0" cy="296863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3" name="左大括号 12"/>
          <p:cNvSpPr/>
          <p:nvPr/>
        </p:nvSpPr>
        <p:spPr bwMode="auto">
          <a:xfrm rot="5400000">
            <a:off x="3097039" y="21322"/>
            <a:ext cx="228600" cy="1714500"/>
          </a:xfrm>
          <a:prstGeom prst="leftBrace">
            <a:avLst>
              <a:gd name="adj1" fmla="val 79409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" name="文本框 8204"/>
          <p:cNvSpPr txBox="1">
            <a:spLocks noChangeArrowheads="1"/>
          </p:cNvSpPr>
          <p:nvPr/>
        </p:nvSpPr>
        <p:spPr bwMode="auto">
          <a:xfrm>
            <a:off x="2768488" y="391658"/>
            <a:ext cx="8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2340247" y="1655703"/>
            <a:ext cx="1727200" cy="146050"/>
            <a:chOff x="0" y="0"/>
            <a:chExt cx="1989" cy="159"/>
          </a:xfrm>
        </p:grpSpPr>
        <p:sp>
          <p:nvSpPr>
            <p:cNvPr id="18" name="直接连接符 8206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3" name="直接连接符 8207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5" name="直接连接符 8208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4067447" y="1655703"/>
            <a:ext cx="1727200" cy="146050"/>
            <a:chOff x="0" y="0"/>
            <a:chExt cx="1989" cy="159"/>
          </a:xfrm>
        </p:grpSpPr>
        <p:sp>
          <p:nvSpPr>
            <p:cNvPr id="28" name="直接连接符 8210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9" name="直接连接符 8211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0" name="直接连接符 8212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2340247" y="2289116"/>
            <a:ext cx="3455988" cy="144462"/>
            <a:chOff x="0" y="0"/>
            <a:chExt cx="1989" cy="159"/>
          </a:xfrm>
        </p:grpSpPr>
        <p:sp>
          <p:nvSpPr>
            <p:cNvPr id="34" name="直接连接符 8214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5" name="直接连接符 8215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6" name="直接连接符 8216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37" name="直接连接符 36"/>
          <p:cNvSpPr>
            <a:spLocks noChangeShapeType="1"/>
          </p:cNvSpPr>
          <p:nvPr/>
        </p:nvSpPr>
        <p:spPr bwMode="auto">
          <a:xfrm>
            <a:off x="5781947" y="1857316"/>
            <a:ext cx="0" cy="296862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5795743" y="2289116"/>
            <a:ext cx="1152525" cy="144462"/>
            <a:chOff x="0" y="0"/>
            <a:chExt cx="1989" cy="159"/>
          </a:xfrm>
        </p:grpSpPr>
        <p:sp>
          <p:nvSpPr>
            <p:cNvPr id="39" name="直接连接符 8219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0" name="直接连接符 8220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1" name="直接连接符 8221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42" name="左大括号 41"/>
          <p:cNvSpPr/>
          <p:nvPr/>
        </p:nvSpPr>
        <p:spPr bwMode="auto">
          <a:xfrm rot="5400000">
            <a:off x="6250591" y="1519334"/>
            <a:ext cx="278398" cy="1116953"/>
          </a:xfrm>
          <a:prstGeom prst="leftBrace">
            <a:avLst>
              <a:gd name="adj1" fmla="val 39931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43" name="文本框 8223"/>
          <p:cNvSpPr txBox="1">
            <a:spLocks noChangeArrowheads="1"/>
          </p:cNvSpPr>
          <p:nvPr/>
        </p:nvSpPr>
        <p:spPr bwMode="auto">
          <a:xfrm>
            <a:off x="5940425" y="1568452"/>
            <a:ext cx="1003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4" name="左大括号 43"/>
          <p:cNvSpPr/>
          <p:nvPr/>
        </p:nvSpPr>
        <p:spPr bwMode="auto">
          <a:xfrm rot="16200000" flipV="1">
            <a:off x="4537786" y="323141"/>
            <a:ext cx="228600" cy="4592403"/>
          </a:xfrm>
          <a:prstGeom prst="leftBrace">
            <a:avLst>
              <a:gd name="adj1" fmla="val 123687"/>
              <a:gd name="adj2" fmla="val 49685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45" name="文本框 8225"/>
          <p:cNvSpPr txBox="1">
            <a:spLocks noChangeArrowheads="1"/>
          </p:cNvSpPr>
          <p:nvPr/>
        </p:nvSpPr>
        <p:spPr bwMode="auto">
          <a:xfrm>
            <a:off x="4284345" y="2696212"/>
            <a:ext cx="8534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？朵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7" name="AutoShape 12"/>
          <p:cNvSpPr/>
          <p:nvPr/>
        </p:nvSpPr>
        <p:spPr>
          <a:xfrm>
            <a:off x="1143000" y="3138807"/>
            <a:ext cx="1625488" cy="748030"/>
          </a:xfrm>
          <a:prstGeom prst="wedgeRoundRectCallout">
            <a:avLst>
              <a:gd name="adj1" fmla="val -57796"/>
              <a:gd name="adj2" fmla="val -8913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要先算黄花的朵数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9" name="TextBox 9"/>
          <p:cNvSpPr txBox="1"/>
          <p:nvPr/>
        </p:nvSpPr>
        <p:spPr>
          <a:xfrm>
            <a:off x="3382014" y="3292477"/>
            <a:ext cx="1307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0" name="TextBox 9"/>
          <p:cNvSpPr txBox="1"/>
          <p:nvPr/>
        </p:nvSpPr>
        <p:spPr>
          <a:xfrm>
            <a:off x="4526280" y="3292477"/>
            <a:ext cx="13220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（朵）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2" name="AutoShape 12"/>
          <p:cNvSpPr/>
          <p:nvPr/>
        </p:nvSpPr>
        <p:spPr>
          <a:xfrm>
            <a:off x="6516217" y="3138807"/>
            <a:ext cx="1554634" cy="748030"/>
          </a:xfrm>
          <a:prstGeom prst="wedgeRoundRectCallout">
            <a:avLst>
              <a:gd name="adj1" fmla="val 59239"/>
              <a:gd name="adj2" fmla="val 32767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再算红花的朵数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3" name="TextBox 9"/>
          <p:cNvSpPr txBox="1"/>
          <p:nvPr/>
        </p:nvSpPr>
        <p:spPr>
          <a:xfrm>
            <a:off x="3525524" y="3778252"/>
            <a:ext cx="1307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24+7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" name="TextBox 9"/>
          <p:cNvSpPr txBox="1"/>
          <p:nvPr/>
        </p:nvSpPr>
        <p:spPr>
          <a:xfrm>
            <a:off x="4509770" y="3778252"/>
            <a:ext cx="13220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（朵）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155319" y="4154170"/>
            <a:ext cx="2757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答：红花有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朵。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49" grpId="0"/>
      <p:bldP spid="50" grpId="0"/>
      <p:bldP spid="52" grpId="0" bldLvl="0" animBg="1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6040" y="1571627"/>
            <a:ext cx="3778250" cy="1449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标注 3"/>
          <p:cNvSpPr/>
          <p:nvPr/>
        </p:nvSpPr>
        <p:spPr>
          <a:xfrm>
            <a:off x="320675" y="1352552"/>
            <a:ext cx="2062480" cy="501015"/>
          </a:xfrm>
          <a:prstGeom prst="wedgeRoundRectCallout">
            <a:avLst>
              <a:gd name="adj1" fmla="val 63362"/>
              <a:gd name="adj2" fmla="val 58365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绿花有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225165" y="483519"/>
            <a:ext cx="2469832" cy="899512"/>
          </a:xfrm>
          <a:prstGeom prst="wedgeRoundRectCallout">
            <a:avLst>
              <a:gd name="adj1" fmla="val -15204"/>
              <a:gd name="adj2" fmla="val 115152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黄花的朵数是绿花的</a:t>
            </a: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572885" y="1906907"/>
            <a:ext cx="1756410" cy="810895"/>
          </a:xfrm>
          <a:prstGeom prst="wedgeRoundRectCallout">
            <a:avLst>
              <a:gd name="adj1" fmla="val -71655"/>
              <a:gd name="adj2" fmla="val 5313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红花比黄花多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7767" y="3149600"/>
            <a:ext cx="2757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红花有多少朵？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226304" y="3905251"/>
            <a:ext cx="766445" cy="1012190"/>
          </a:xfrm>
          <a:prstGeom prst="rect">
            <a:avLst/>
          </a:prstGeom>
        </p:spPr>
      </p:pic>
      <p:sp>
        <p:nvSpPr>
          <p:cNvPr id="16" name="AutoShape 12"/>
          <p:cNvSpPr/>
          <p:nvPr/>
        </p:nvSpPr>
        <p:spPr>
          <a:xfrm>
            <a:off x="4252599" y="3827147"/>
            <a:ext cx="2884805" cy="832837"/>
          </a:xfrm>
          <a:prstGeom prst="wedgeRoundRectCallout">
            <a:avLst>
              <a:gd name="adj1" fmla="val 56399"/>
              <a:gd name="adj2" fmla="val -704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如果把条件改一改，你还能正确解答吗？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572885" y="1906907"/>
            <a:ext cx="1756410" cy="880869"/>
          </a:xfrm>
          <a:prstGeom prst="wedgeRoundRectCallout">
            <a:avLst>
              <a:gd name="adj1" fmla="val -71655"/>
              <a:gd name="adj2" fmla="val 53132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红花比黄花少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2"/>
          <p:cNvSpPr/>
          <p:nvPr/>
        </p:nvSpPr>
        <p:spPr>
          <a:xfrm>
            <a:off x="1143000" y="1057911"/>
            <a:ext cx="2780928" cy="443230"/>
          </a:xfrm>
          <a:prstGeom prst="wedgeRoundRectCallout">
            <a:avLst>
              <a:gd name="adj1" fmla="val -56401"/>
              <a:gd name="adj2" fmla="val -41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可以这样画线段图。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2" name="文本框 8195"/>
          <p:cNvSpPr txBox="1">
            <a:spLocks noChangeArrowheads="1"/>
          </p:cNvSpPr>
          <p:nvPr/>
        </p:nvSpPr>
        <p:spPr bwMode="auto">
          <a:xfrm>
            <a:off x="1331793" y="2067818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70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绿花</a:t>
            </a:r>
            <a:endParaRPr lang="zh-CN" altLang="en-US" sz="2800" b="1" dirty="0">
              <a:solidFill>
                <a:srgbClr val="00703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8196"/>
          <p:cNvSpPr txBox="1">
            <a:spLocks noChangeArrowheads="1"/>
          </p:cNvSpPr>
          <p:nvPr/>
        </p:nvSpPr>
        <p:spPr bwMode="auto">
          <a:xfrm>
            <a:off x="1331123" y="2674244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B88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黄花</a:t>
            </a:r>
            <a:endParaRPr lang="zh-CN" altLang="en-US" sz="2800" b="1" dirty="0">
              <a:solidFill>
                <a:srgbClr val="B88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8197"/>
          <p:cNvSpPr txBox="1">
            <a:spLocks noChangeArrowheads="1"/>
          </p:cNvSpPr>
          <p:nvPr/>
        </p:nvSpPr>
        <p:spPr bwMode="auto">
          <a:xfrm>
            <a:off x="1332189" y="3293369"/>
            <a:ext cx="936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红花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 bwMode="auto">
          <a:xfrm>
            <a:off x="2339752" y="2355156"/>
            <a:ext cx="1727200" cy="146050"/>
            <a:chOff x="0" y="0"/>
            <a:chExt cx="1989" cy="159"/>
          </a:xfrm>
        </p:grpSpPr>
        <p:sp>
          <p:nvSpPr>
            <p:cNvPr id="76" name="直接连接符 8199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7" name="直接连接符 8200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8" name="直接连接符 8201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79" name="直接连接符 78"/>
          <p:cNvSpPr>
            <a:spLocks noChangeShapeType="1"/>
          </p:cNvSpPr>
          <p:nvPr/>
        </p:nvSpPr>
        <p:spPr bwMode="auto">
          <a:xfrm>
            <a:off x="4067944" y="2572645"/>
            <a:ext cx="0" cy="296863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80" name="左大括号 79"/>
          <p:cNvSpPr/>
          <p:nvPr/>
        </p:nvSpPr>
        <p:spPr bwMode="auto">
          <a:xfrm rot="5400000">
            <a:off x="3097039" y="1312912"/>
            <a:ext cx="228600" cy="1714500"/>
          </a:xfrm>
          <a:prstGeom prst="leftBrace">
            <a:avLst>
              <a:gd name="adj1" fmla="val 79409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81" name="文本框 8204"/>
          <p:cNvSpPr txBox="1">
            <a:spLocks noChangeArrowheads="1"/>
          </p:cNvSpPr>
          <p:nvPr/>
        </p:nvSpPr>
        <p:spPr bwMode="auto">
          <a:xfrm>
            <a:off x="2768488" y="1683248"/>
            <a:ext cx="8674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朵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2" name="组合 81"/>
          <p:cNvGrpSpPr/>
          <p:nvPr/>
        </p:nvGrpSpPr>
        <p:grpSpPr bwMode="auto">
          <a:xfrm>
            <a:off x="2340247" y="2947293"/>
            <a:ext cx="1727200" cy="146050"/>
            <a:chOff x="0" y="0"/>
            <a:chExt cx="1989" cy="159"/>
          </a:xfrm>
        </p:grpSpPr>
        <p:sp>
          <p:nvSpPr>
            <p:cNvPr id="83" name="直接连接符 8206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4" name="直接连接符 8207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5" name="直接连接符 8208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86" name="组合 85"/>
          <p:cNvGrpSpPr/>
          <p:nvPr/>
        </p:nvGrpSpPr>
        <p:grpSpPr bwMode="auto">
          <a:xfrm>
            <a:off x="4067447" y="2947293"/>
            <a:ext cx="1727200" cy="146050"/>
            <a:chOff x="0" y="0"/>
            <a:chExt cx="1989" cy="159"/>
          </a:xfrm>
        </p:grpSpPr>
        <p:sp>
          <p:nvSpPr>
            <p:cNvPr id="87" name="直接连接符 8210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8" name="直接连接符 8211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9" name="直接连接符 8212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01" name="组合 100"/>
          <p:cNvGrpSpPr/>
          <p:nvPr/>
        </p:nvGrpSpPr>
        <p:grpSpPr bwMode="auto">
          <a:xfrm>
            <a:off x="2339752" y="3580608"/>
            <a:ext cx="2448272" cy="144562"/>
            <a:chOff x="0" y="0"/>
            <a:chExt cx="1989" cy="159"/>
          </a:xfrm>
        </p:grpSpPr>
        <p:sp>
          <p:nvSpPr>
            <p:cNvPr id="102" name="直接连接符 8214"/>
            <p:cNvSpPr>
              <a:spLocks noChangeShapeType="1"/>
            </p:cNvSpPr>
            <p:nvPr/>
          </p:nvSpPr>
          <p:spPr bwMode="auto">
            <a:xfrm>
              <a:off x="9" y="159"/>
              <a:ext cx="19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03" name="直接连接符 8215"/>
            <p:cNvSpPr>
              <a:spLocks noChangeShapeType="1"/>
            </p:cNvSpPr>
            <p:nvPr/>
          </p:nvSpPr>
          <p:spPr bwMode="auto">
            <a:xfrm>
              <a:off x="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04" name="直接连接符 8216"/>
            <p:cNvSpPr>
              <a:spLocks noChangeShapeType="1"/>
            </p:cNvSpPr>
            <p:nvPr/>
          </p:nvSpPr>
          <p:spPr bwMode="auto">
            <a:xfrm>
              <a:off x="1980" y="0"/>
              <a:ext cx="0" cy="1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05" name="左大括号 104"/>
          <p:cNvSpPr/>
          <p:nvPr/>
        </p:nvSpPr>
        <p:spPr bwMode="auto">
          <a:xfrm rot="5400000" flipH="1">
            <a:off x="5177620" y="2724418"/>
            <a:ext cx="205497" cy="1012930"/>
          </a:xfrm>
          <a:prstGeom prst="leftBrace">
            <a:avLst>
              <a:gd name="adj1" fmla="val 39931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06" name="文本框 8223"/>
          <p:cNvSpPr txBox="1">
            <a:spLocks noChangeArrowheads="1"/>
          </p:cNvSpPr>
          <p:nvPr/>
        </p:nvSpPr>
        <p:spPr bwMode="auto">
          <a:xfrm>
            <a:off x="4758059" y="3279777"/>
            <a:ext cx="1059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少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朵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7" name="直接连接符 106"/>
          <p:cNvSpPr>
            <a:spLocks noChangeShapeType="1"/>
          </p:cNvSpPr>
          <p:nvPr/>
        </p:nvSpPr>
        <p:spPr bwMode="auto">
          <a:xfrm>
            <a:off x="4788024" y="3211736"/>
            <a:ext cx="0" cy="296862"/>
          </a:xfrm>
          <a:prstGeom prst="line">
            <a:avLst/>
          </a:prstGeom>
          <a:noFill/>
          <a:ln w="25400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08" name="左大括号 107"/>
          <p:cNvSpPr/>
          <p:nvPr/>
        </p:nvSpPr>
        <p:spPr bwMode="auto">
          <a:xfrm rot="16200000" flipV="1">
            <a:off x="3475228" y="2779430"/>
            <a:ext cx="223591" cy="2402008"/>
          </a:xfrm>
          <a:prstGeom prst="leftBrace">
            <a:avLst>
              <a:gd name="adj1" fmla="val 123687"/>
              <a:gd name="adj2" fmla="val 49685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09" name="文本框 8225"/>
          <p:cNvSpPr txBox="1">
            <a:spLocks noChangeArrowheads="1"/>
          </p:cNvSpPr>
          <p:nvPr/>
        </p:nvSpPr>
        <p:spPr bwMode="auto">
          <a:xfrm>
            <a:off x="3275906" y="4084663"/>
            <a:ext cx="1008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？朵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" name="AutoShape 12"/>
          <p:cNvSpPr/>
          <p:nvPr/>
        </p:nvSpPr>
        <p:spPr>
          <a:xfrm>
            <a:off x="6066155" y="3354072"/>
            <a:ext cx="1789430" cy="748030"/>
          </a:xfrm>
          <a:prstGeom prst="wedgeRoundRectCallout">
            <a:avLst>
              <a:gd name="adj1" fmla="val 59239"/>
              <a:gd name="adj2" fmla="val 32767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还是要先算黄花的朵数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2" name="TextBox 9"/>
          <p:cNvSpPr txBox="1"/>
          <p:nvPr/>
        </p:nvSpPr>
        <p:spPr>
          <a:xfrm>
            <a:off x="6180459" y="1498602"/>
            <a:ext cx="1307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3" name="TextBox 9"/>
          <p:cNvSpPr txBox="1"/>
          <p:nvPr/>
        </p:nvSpPr>
        <p:spPr>
          <a:xfrm>
            <a:off x="7324725" y="1498602"/>
            <a:ext cx="13220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（朵）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4" name="TextBox 9"/>
          <p:cNvSpPr txBox="1"/>
          <p:nvPr/>
        </p:nvSpPr>
        <p:spPr>
          <a:xfrm>
            <a:off x="6323969" y="1984377"/>
            <a:ext cx="1307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24-7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5" name="TextBox 9"/>
          <p:cNvSpPr txBox="1"/>
          <p:nvPr/>
        </p:nvSpPr>
        <p:spPr>
          <a:xfrm>
            <a:off x="7308215" y="1984377"/>
            <a:ext cx="13220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（朵）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953764" y="2360295"/>
            <a:ext cx="27578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答：红花有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朵。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2" grpId="0"/>
      <p:bldP spid="73" grpId="0"/>
      <p:bldP spid="74" grpId="0"/>
      <p:bldP spid="79" grpId="0" bldLvl="0" animBg="1"/>
      <p:bldP spid="80" grpId="0" bldLvl="0" animBg="1"/>
      <p:bldP spid="81" grpId="0"/>
      <p:bldP spid="105" grpId="0" bldLvl="0" animBg="1"/>
      <p:bldP spid="106" grpId="0"/>
      <p:bldP spid="107" grpId="0" bldLvl="0" animBg="1"/>
      <p:bldP spid="108" grpId="0" bldLvl="0" animBg="1"/>
      <p:bldP spid="109" grpId="0"/>
      <p:bldP spid="111" grpId="0" bldLvl="0" animBg="1"/>
      <p:bldP spid="112" grpId="0"/>
      <p:bldP spid="113" grpId="0"/>
      <p:bldP spid="114" grpId="0"/>
      <p:bldP spid="115" grpId="0"/>
      <p:bldP spid="116" grpId="0"/>
    </p:bldLst>
  </p:timing>
</p:sld>
</file>

<file path=ppt/tags/tag1.xml><?xml version="1.0" encoding="utf-8"?>
<p:tagLst xmlns:p="http://schemas.openxmlformats.org/presentationml/2006/main">
  <p:tag name="KSO_WPP_MARK_KEY" val="3c9e1df4-3d81-49cf-86dc-ca5e22a9ab9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1246</Words>
  <Application>WPS 演示</Application>
  <PresentationFormat>全屏显示(16:9)</PresentationFormat>
  <Paragraphs>297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楷体</vt:lpstr>
      <vt:lpstr>楷体_GB2312</vt:lpstr>
      <vt:lpstr>新宋体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87</cp:revision>
  <dcterms:created xsi:type="dcterms:W3CDTF">2018-09-11T05:46:00Z</dcterms:created>
  <dcterms:modified xsi:type="dcterms:W3CDTF">2023-02-03T07:51:52Z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ED894B07E1484CA680174CC34BF7BFAC</vt:lpwstr>
  </property>
</Properties>
</file>