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>
        <p:scale>
          <a:sx n="90" d="100"/>
          <a:sy n="90" d="100"/>
        </p:scale>
        <p:origin x="-1572" y="-6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1CCCCB7-9274-4D1E-A48A-8C1590D0E6D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DF21F86-E16E-4AD9-9588-1C8125086AA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854201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720EB-96AE-4199-9008-EC868434DC6B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84012-B3F3-48EC-BA0A-8F4DAA5FA5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5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44A84-F810-4D6A-A46C-5491819C7F73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44561-4DAF-4894-81D9-223A7669338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89687-D583-40FD-8A66-4E0693109848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6E56B-5CA3-4030-808C-1977FC1E2C3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2187445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EFF94-A759-45F1-9022-62A4E81A04E8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0A85A-261B-4547-95F0-65E72DFADE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53E59-DECE-4299-A3F1-17E4EF028EB9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E2F1E-D3C7-4E3D-AC5A-C7724A7055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2CD96-CED8-4CAA-B259-9ECF5D7DDBA6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359E2-25B3-4C8B-B037-2458528FF2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8500" y="2159000"/>
            <a:ext cx="5715000" cy="1382450"/>
          </a:xfrm>
        </p:spPr>
        <p:txBody>
          <a:bodyPr anchor="b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3238500" y="3733203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6701A-CF1E-4268-8F94-7B41988E02AE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D8B0F-265D-4B43-8D66-447B9BA693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2A409-3B52-44FB-982F-A79159CBDB21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C38CD-1274-4593-802C-88671AE862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1" y="713675"/>
            <a:ext cx="4681655" cy="1428161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3" cy="54036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1" y="2313873"/>
            <a:ext cx="4681655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29351-12C5-4AC6-9E3B-DE02DCE5476E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7AA05-80E1-45BE-9797-AD5D6EBAD5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4899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BD709-FF10-4D9B-BCFF-41893F5E2B6C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73ED8-2D6D-49F9-B478-0B1C54E942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E48D47CC-9032-4E16-B372-3CED415C36CD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23073707-F63F-4AA0-A5E0-20401EEE43FF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595813" y="1016000"/>
            <a:ext cx="2784475" cy="5524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数学三年级 </a:t>
            </a:r>
            <a:endParaRPr lang="zh-CN" altLang="en-US" sz="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3977" y="1108075"/>
            <a:ext cx="646331" cy="369332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2228850" y="1920874"/>
            <a:ext cx="7789863" cy="3216275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49057" y="2210247"/>
            <a:ext cx="37112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4F80BD"/>
                </a:solidFill>
                <a:latin typeface="微软雅黑" panose="020B0503020204020204" pitchFamily="34" charset="-122"/>
              </a:rPr>
              <a:t>第四单</a:t>
            </a:r>
            <a:r>
              <a:rPr lang="zh-CN" altLang="en-US" sz="3200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元  </a:t>
            </a:r>
            <a:r>
              <a:rPr lang="zh-CN" altLang="en-US" sz="3200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混合运算</a:t>
            </a:r>
            <a:endParaRPr lang="zh-CN" altLang="en-US" sz="3200" dirty="0" smtClean="0">
              <a:solidFill>
                <a:srgbClr val="4F80BD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4203697" y="4436989"/>
            <a:ext cx="3840163" cy="36512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2650788" y="4322765"/>
            <a:ext cx="2549525" cy="2935287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2228850" y="3288496"/>
            <a:ext cx="77898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4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乘</a:t>
            </a:r>
            <a:r>
              <a:rPr lang="zh-CN" altLang="en-US" sz="4400" b="1" dirty="0">
                <a:solidFill>
                  <a:srgbClr val="4F80BD"/>
                </a:solidFill>
                <a:latin typeface="微软雅黑" panose="020B0503020204020204" pitchFamily="34" charset="-122"/>
              </a:rPr>
              <a:t>法和</a:t>
            </a:r>
            <a:r>
              <a:rPr lang="zh-CN" altLang="en-US" sz="44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加减</a:t>
            </a:r>
            <a:r>
              <a:rPr lang="zh-CN" altLang="en-US" sz="4400" b="1" dirty="0">
                <a:solidFill>
                  <a:srgbClr val="4F80BD"/>
                </a:solidFill>
                <a:latin typeface="微软雅黑" panose="020B0503020204020204" pitchFamily="34" charset="-122"/>
              </a:rPr>
              <a:t>法</a:t>
            </a:r>
            <a:r>
              <a:rPr lang="zh-CN" altLang="en-US" sz="4400" b="1" dirty="0" smtClean="0">
                <a:solidFill>
                  <a:srgbClr val="4F80BD"/>
                </a:solidFill>
                <a:latin typeface="微软雅黑" panose="020B0503020204020204" pitchFamily="34" charset="-122"/>
              </a:rPr>
              <a:t>的混</a:t>
            </a:r>
            <a:r>
              <a:rPr lang="zh-CN" altLang="en-US" sz="4400" b="1" dirty="0">
                <a:solidFill>
                  <a:srgbClr val="4F80BD"/>
                </a:solidFill>
                <a:latin typeface="微软雅黑" panose="020B0503020204020204" pitchFamily="34" charset="-122"/>
              </a:rPr>
              <a:t>合运算</a:t>
            </a:r>
            <a:endParaRPr lang="zh-CN" altLang="en-US" sz="4400" b="1" dirty="0">
              <a:solidFill>
                <a:srgbClr val="4F80BD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89051" y="2420938"/>
            <a:ext cx="94075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在没有括号的算式里，如果既有乘法，又有加、减法，不管乘法在前面或在后面，要先算乘法，在算加、减法。</a:t>
            </a:r>
            <a:endParaRPr lang="zh-CN" altLang="en-US" sz="32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1295400" y="1468438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总结：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7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1" y="7239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三、反馈完善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CED2D5"/>
              </a:clrFrom>
              <a:clrTo>
                <a:srgbClr val="CED2D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2660652"/>
            <a:ext cx="11503025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0826" y="1890715"/>
            <a:ext cx="73167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说说每题应先算什么，在计算。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11226" y="3429001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640013" y="3436939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11226" y="4005264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87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751389" y="3421063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38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383339" y="3436939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751389" y="4005264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98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688389" y="3440113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0320339" y="3419476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69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8670926" y="4005264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815975" y="692150"/>
            <a:ext cx="4800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比一比，算一算。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1147765" y="1484313"/>
            <a:ext cx="3508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32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3×20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4921251" y="1485902"/>
            <a:ext cx="2879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7×8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8348663" y="1484313"/>
            <a:ext cx="3359151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17×3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71501" y="2133602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32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54039" y="2963864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411664" y="2106614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411665" y="2938464"/>
            <a:ext cx="877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824789" y="2133602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864476" y="2938464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24" name="TextBox 15"/>
          <p:cNvSpPr txBox="1">
            <a:spLocks noChangeArrowheads="1"/>
          </p:cNvSpPr>
          <p:nvPr/>
        </p:nvSpPr>
        <p:spPr bwMode="auto">
          <a:xfrm>
            <a:off x="1169989" y="3716338"/>
            <a:ext cx="33543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32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5" name="TextBox 16"/>
          <p:cNvSpPr txBox="1">
            <a:spLocks noChangeArrowheads="1"/>
          </p:cNvSpPr>
          <p:nvPr/>
        </p:nvSpPr>
        <p:spPr bwMode="auto">
          <a:xfrm>
            <a:off x="4849814" y="3717927"/>
            <a:ext cx="2879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56÷7×8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6" name="TextBox 17"/>
          <p:cNvSpPr txBox="1">
            <a:spLocks noChangeArrowheads="1"/>
          </p:cNvSpPr>
          <p:nvPr/>
        </p:nvSpPr>
        <p:spPr bwMode="auto">
          <a:xfrm>
            <a:off x="7980365" y="3771902"/>
            <a:ext cx="33607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3×20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39739" y="4418014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31801" y="5276852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273549" y="4418014"/>
            <a:ext cx="15696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8×8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273551" y="5259389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500940" y="4551364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500939" y="5276852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4" y="631826"/>
            <a:ext cx="5883275" cy="283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6180139" y="1484315"/>
            <a:ext cx="585628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）买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张成人票和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张儿童票，应付多少元？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68501" y="3213100"/>
            <a:ext cx="90805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张成人票的价钱，再算应付多少元。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60937" y="3848100"/>
            <a:ext cx="273685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15×4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559301" y="4446590"/>
            <a:ext cx="162095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530726" y="5016501"/>
            <a:ext cx="2031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68(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630737" y="5570540"/>
            <a:ext cx="3397251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答：应付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4" y="466725"/>
            <a:ext cx="5883275" cy="283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6048375" y="1192213"/>
            <a:ext cx="5856288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）用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元买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张儿童票，应找回多少元？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00149" y="3141665"/>
            <a:ext cx="9696451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张儿童票的价钱，再算应找回多少元。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60814" y="3792538"/>
            <a:ext cx="30956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12×8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608389" y="4364039"/>
            <a:ext cx="2031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96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608389" y="492919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4(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60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678238" y="5445125"/>
            <a:ext cx="3395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答：应找回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7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1" y="7239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四、反思总结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0"/>
          <p:cNvSpPr txBox="1">
            <a:spLocks noChangeArrowheads="1"/>
          </p:cNvSpPr>
          <p:nvPr/>
        </p:nvSpPr>
        <p:spPr bwMode="auto">
          <a:xfrm>
            <a:off x="1103314" y="2420939"/>
            <a:ext cx="93059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通过本课的学习，你有什么收获？还有哪些疑问？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7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1" y="7239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一、谈话导入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00149" y="1700213"/>
            <a:ext cx="3422651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脱式计算。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68500" y="2686052"/>
            <a:ext cx="2997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959600" y="2781302"/>
            <a:ext cx="2497139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6×3÷2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191251" y="3455989"/>
            <a:ext cx="198002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18÷2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344614" y="3341689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31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344613" y="4197352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191251" y="4198939"/>
            <a:ext cx="954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  <p:bldP spid="3" grpId="0"/>
      <p:bldP spid="8" grpId="0"/>
      <p:bldP spid="10" grpId="0"/>
      <p:bldP spid="5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889000" y="1484313"/>
            <a:ext cx="10701339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在混合运算里加减是同一级，乘除是同一级，当算式里只有加、减法或乘、除法时要按从左往右的顺序计算，那么，如果一道算式里既有加、减法又有乘、除法，该怎样计算呢？这节课我们将继续学习混合运算。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239713" y="692150"/>
            <a:ext cx="4606927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81001" y="7239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二、交流共享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03340" y="1447802"/>
            <a:ext cx="8593137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27051" y="4292600"/>
            <a:ext cx="1075372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星期天，小军和小晴一起到文具店买文具，要求一共用去多少元，先要算什么？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67214" y="5549900"/>
            <a:ext cx="49926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本笔记本多少元。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739775" y="981077"/>
            <a:ext cx="4032251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5×3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5541965" y="990602"/>
            <a:ext cx="508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1676" y="2106615"/>
            <a:ext cx="9312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你能根据上面的分步算式列出综合算式吗？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03313" y="3141663"/>
            <a:ext cx="2784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5×3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73101" y="4141790"/>
            <a:ext cx="101758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观察这个算式，和以前学过的混合运算的算式有什么不同？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625475" y="549275"/>
            <a:ext cx="32639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学习运算顺序。</a:t>
            </a:r>
            <a:endParaRPr lang="zh-CN" altLang="en-US" sz="28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911225" y="1460502"/>
            <a:ext cx="9312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根据提示，你知道这道题应该先算什么吗？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6763" y="2636839"/>
            <a:ext cx="1094581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脱式计算两步式时，要现在原题下面的左边写“＝”，再写“＝”后面写第一步运算的结果，没能参加运算的部分要照抄下来，接着对齐上面的“＝”，在下一行写“＝”，并在“＝”后面写第二步运算的结果。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4751389" y="2060577"/>
            <a:ext cx="2784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5×3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866775" y="1557340"/>
            <a:ext cx="1030605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根据刚才的分析，你能自己写出这些题目的脱式计算吗？试一试。</a:t>
            </a:r>
            <a:endParaRPr lang="zh-CN" altLang="en-US" sz="28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11225" y="4221165"/>
            <a:ext cx="9312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请大家把没有参加运算的部分要照抄下来。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6" name="TextBox 4"/>
          <p:cNvSpPr txBox="1">
            <a:spLocks noChangeArrowheads="1"/>
          </p:cNvSpPr>
          <p:nvPr/>
        </p:nvSpPr>
        <p:spPr bwMode="auto">
          <a:xfrm>
            <a:off x="4464051" y="3141663"/>
            <a:ext cx="2784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5×3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3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949326" y="620715"/>
            <a:ext cx="9929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小晴买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盒水彩笔，付出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元，应找回多少元？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03314" y="1341438"/>
            <a:ext cx="8421687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0" name="TextBox 5"/>
          <p:cNvSpPr txBox="1">
            <a:spLocks noChangeArrowheads="1"/>
          </p:cNvSpPr>
          <p:nvPr/>
        </p:nvSpPr>
        <p:spPr bwMode="auto">
          <a:xfrm>
            <a:off x="1179513" y="2781300"/>
            <a:ext cx="49641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你能列出综合算式吗？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27163" y="3427413"/>
            <a:ext cx="3167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15×2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903289" y="4292602"/>
            <a:ext cx="7585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观察这道题，和上一题有什么区别？</a:t>
            </a:r>
            <a:endParaRPr lang="zh-CN" altLang="en-US" sz="28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84239" y="5013325"/>
            <a:ext cx="10677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这里有乘法和减法，我们应该先算什么，再算什么？</a:t>
            </a:r>
            <a:endParaRPr lang="zh-CN" altLang="en-US" sz="28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1103314" y="1027115"/>
            <a:ext cx="3565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总结运算顺序。</a:t>
            </a:r>
            <a:endParaRPr lang="zh-CN" altLang="en-US" sz="28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1535114" y="1938338"/>
            <a:ext cx="3609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5×3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6353177" y="1952627"/>
            <a:ext cx="3609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15×2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03313" y="4437065"/>
            <a:ext cx="7316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观察这两个算式，你发现了什么？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79464" y="2598739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60413" y="3429002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726114" y="2586039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802313" y="3357564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46950285-f268-4297-b522-a8f1d2b5d1a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949</Words>
  <Application>WPS 演示</Application>
  <PresentationFormat>自定义</PresentationFormat>
  <Paragraphs>174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4</cp:revision>
  <dcterms:created xsi:type="dcterms:W3CDTF">2018-03-01T02:03:00Z</dcterms:created>
  <dcterms:modified xsi:type="dcterms:W3CDTF">2023-02-03T07:52:55Z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647E183C85E44CF290CA6907C368B403</vt:lpwstr>
  </property>
</Properties>
</file>