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593" r:id="rId3"/>
    <p:sldId id="584" r:id="rId4"/>
    <p:sldId id="566" r:id="rId5"/>
    <p:sldId id="585" r:id="rId6"/>
    <p:sldId id="586" r:id="rId7"/>
    <p:sldId id="587" r:id="rId8"/>
    <p:sldId id="591" r:id="rId9"/>
    <p:sldId id="588" r:id="rId10"/>
    <p:sldId id="565" r:id="rId11"/>
    <p:sldId id="542" r:id="rId12"/>
    <p:sldId id="556" r:id="rId13"/>
    <p:sldId id="575" r:id="rId14"/>
    <p:sldId id="507" r:id="rId15"/>
    <p:sldId id="592" r:id="rId16"/>
    <p:sldId id="501" r:id="rId17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3"/>
    </p:embeddedFont>
    <p:embeddedFont>
      <p:font typeface="微软雅黑" panose="020B0503020204020204" pitchFamily="34" charset="-122"/>
      <p:regular r:id="rId24"/>
    </p:embeddedFont>
    <p:embeddedFont>
      <p:font typeface="楷体" panose="02010609060101010101" pitchFamily="49" charset="-122"/>
      <p:regular r:id="rId25"/>
    </p:embeddedFont>
    <p:embeddedFont>
      <p:font typeface="幼圆" panose="02010509060101010101" pitchFamily="49" charset="-122"/>
      <p:regular r:id="rId26"/>
    </p:embeddedFont>
    <p:embeddedFont>
      <p:font typeface="Calibri" panose="020F0502020204030204" charset="0"/>
      <p:regular r:id="rId27"/>
      <p:bold r:id="rId28"/>
      <p:italic r:id="rId29"/>
      <p:boldItalic r:id="rId30"/>
    </p:embeddedFont>
  </p:embeddedFontLst>
  <p:custDataLst>
    <p:tags r:id="rId3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CC"/>
    <a:srgbClr val="FF0000"/>
    <a:srgbClr val="009900"/>
    <a:srgbClr val="FF9933"/>
    <a:srgbClr val="AFF22A"/>
    <a:srgbClr val="FFFFFF"/>
    <a:srgbClr val="CC9900"/>
    <a:srgbClr val="FF66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7" autoAdjust="0"/>
    <p:restoredTop sz="98279" autoAdjust="0"/>
  </p:normalViewPr>
  <p:slideViewPr>
    <p:cSldViewPr>
      <p:cViewPr>
        <p:scale>
          <a:sx n="150" d="100"/>
          <a:sy n="150" d="100"/>
        </p:scale>
        <p:origin x="-504" y="-120"/>
      </p:cViewPr>
      <p:guideLst>
        <p:guide orient="horz" pos="1620"/>
        <p:guide pos="285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notesViewPr>
    <p:cSldViewPr>
      <p:cViewPr varScale="1">
        <p:scale>
          <a:sx n="68" d="100"/>
          <a:sy n="68" d="100"/>
        </p:scale>
        <p:origin x="-285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font" Target="fonts/font8.fntdata"/><Relationship Id="rId3" Type="http://schemas.openxmlformats.org/officeDocument/2006/relationships/slide" Target="slides/slide1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56A28B-6474-4D89-B02E-8C1AED8331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03C7B6-F75E-46E4-B877-4CA3112519F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563888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30050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长方形和正方形的面积 面积的计算（</a:t>
            </a:r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3.png"/><Relationship Id="rId7" Type="http://schemas.openxmlformats.org/officeDocument/2006/relationships/slide" Target="slide9.xml"/><Relationship Id="rId6" Type="http://schemas.openxmlformats.org/officeDocument/2006/relationships/image" Target="../media/image2.emf"/><Relationship Id="rId5" Type="http://schemas.openxmlformats.org/officeDocument/2006/relationships/slide" Target="slide2.xml"/><Relationship Id="rId4" Type="http://schemas.openxmlformats.org/officeDocument/2006/relationships/slide" Target="slide3.xml"/><Relationship Id="rId3" Type="http://schemas.openxmlformats.org/officeDocument/2006/relationships/slide" Target="slide14.xml"/><Relationship Id="rId2" Type="http://schemas.openxmlformats.org/officeDocument/2006/relationships/slide" Target="slide13.xml"/><Relationship Id="rId1" Type="http://schemas.openxmlformats.org/officeDocument/2006/relationships/slide" Target="slide15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2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image" Target="../media/image18.emf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2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slide" Target="slide1.xml"/><Relationship Id="rId6" Type="http://schemas.openxmlformats.org/officeDocument/2006/relationships/image" Target="../media/image8.png"/><Relationship Id="rId5" Type="http://schemas.openxmlformats.org/officeDocument/2006/relationships/slide" Target="slide2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8.png"/><Relationship Id="rId4" Type="http://schemas.openxmlformats.org/officeDocument/2006/relationships/slide" Target="slide2.xml"/><Relationship Id="rId3" Type="http://schemas.openxmlformats.org/officeDocument/2006/relationships/image" Target="../media/image4.jpeg"/><Relationship Id="rId2" Type="http://schemas.openxmlformats.org/officeDocument/2006/relationships/image" Target="../media/image9.jpe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slide" Target="slide1.xml"/><Relationship Id="rId7" Type="http://schemas.openxmlformats.org/officeDocument/2006/relationships/image" Target="../media/image8.png"/><Relationship Id="rId6" Type="http://schemas.openxmlformats.org/officeDocument/2006/relationships/slide" Target="slide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8.png"/><Relationship Id="rId4" Type="http://schemas.openxmlformats.org/officeDocument/2006/relationships/slide" Target="slide2.xml"/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三年级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rId1" action="ppaction://hlinksldjump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rId2" action="ppaction://hlinksldjump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rId3" action="ppaction://hlinksldjump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4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5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150645"/>
            <a:ext cx="9144000" cy="173124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面积的计</a:t>
            </a:r>
            <a:r>
              <a:rPr lang="zh-CN" altLang="en-US" sz="4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算</a:t>
            </a:r>
            <a:endParaRPr lang="en-US" altLang="zh-CN" sz="48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zh-CN" altLang="en-US" sz="2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6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2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1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43607" y="660235"/>
            <a:ext cx="3232295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长方形和正方形的面积</a:t>
            </a:r>
            <a:endParaRPr lang="zh-CN" altLang="en-US" sz="2400" b="1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>
            <a:hlinkClick r:id="rId7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6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宋体" panose="02010600030101010101" pitchFamily="2" charset="-122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933818" y="3291830"/>
            <a:ext cx="34259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9×6=54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平方分米）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5" name="文本框 10245"/>
          <p:cNvSpPr txBox="1">
            <a:spLocks noChangeArrowheads="1"/>
          </p:cNvSpPr>
          <p:nvPr/>
        </p:nvSpPr>
        <p:spPr bwMode="auto">
          <a:xfrm>
            <a:off x="1979712" y="3848730"/>
            <a:ext cx="54006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答：小黑板的面积是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54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平方分米。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7" name="文本框 10245"/>
          <p:cNvSpPr txBox="1">
            <a:spLocks noChangeArrowheads="1"/>
          </p:cNvSpPr>
          <p:nvPr/>
        </p:nvSpPr>
        <p:spPr bwMode="auto">
          <a:xfrm>
            <a:off x="2483768" y="2715766"/>
            <a:ext cx="400544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长方形的面积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长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×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宽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56720" y="373179"/>
            <a:ext cx="3913767" cy="2413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1" name="组合 30"/>
          <p:cNvGrpSpPr/>
          <p:nvPr/>
        </p:nvGrpSpPr>
        <p:grpSpPr>
          <a:xfrm>
            <a:off x="138878" y="1491630"/>
            <a:ext cx="1624810" cy="602486"/>
            <a:chOff x="697766" y="1842669"/>
            <a:chExt cx="1840834" cy="864096"/>
          </a:xfrm>
        </p:grpSpPr>
        <p:sp>
          <p:nvSpPr>
            <p:cNvPr id="32" name="AutoShape 12"/>
            <p:cNvSpPr>
              <a:spLocks noChangeArrowheads="1"/>
            </p:cNvSpPr>
            <p:nvPr/>
          </p:nvSpPr>
          <p:spPr bwMode="auto">
            <a:xfrm>
              <a:off x="697766" y="1842669"/>
              <a:ext cx="1840834" cy="864096"/>
            </a:xfrm>
            <a:prstGeom prst="cloudCallout">
              <a:avLst>
                <a:gd name="adj1" fmla="val 52386"/>
                <a:gd name="adj2" fmla="val -86084"/>
              </a:avLst>
            </a:prstGeom>
            <a:noFill/>
            <a:ln w="12700">
              <a:solidFill>
                <a:srgbClr val="FF00FF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文本框 10245"/>
            <p:cNvSpPr txBox="1">
              <a:spLocks noChangeArrowheads="1"/>
            </p:cNvSpPr>
            <p:nvPr/>
          </p:nvSpPr>
          <p:spPr bwMode="auto">
            <a:xfrm>
              <a:off x="857209" y="1945944"/>
              <a:ext cx="1581444" cy="66212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宽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6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分米。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016629" y="269989"/>
            <a:ext cx="1402100" cy="636815"/>
            <a:chOff x="5912107" y="1971682"/>
            <a:chExt cx="1163743" cy="825092"/>
          </a:xfrm>
        </p:grpSpPr>
        <p:sp>
          <p:nvSpPr>
            <p:cNvPr id="24" name="AutoShape 12"/>
            <p:cNvSpPr>
              <a:spLocks noChangeArrowheads="1"/>
            </p:cNvSpPr>
            <p:nvPr/>
          </p:nvSpPr>
          <p:spPr bwMode="auto">
            <a:xfrm>
              <a:off x="5922151" y="1971682"/>
              <a:ext cx="1153699" cy="825092"/>
            </a:xfrm>
            <a:prstGeom prst="cloudCallout">
              <a:avLst>
                <a:gd name="adj1" fmla="val -59931"/>
                <a:gd name="adj2" fmla="val 40826"/>
              </a:avLst>
            </a:prstGeom>
            <a:noFill/>
            <a:ln w="12700">
              <a:solidFill>
                <a:srgbClr val="0033CC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文本框 10245"/>
            <p:cNvSpPr txBox="1">
              <a:spLocks noChangeArrowheads="1"/>
            </p:cNvSpPr>
            <p:nvPr/>
          </p:nvSpPr>
          <p:spPr bwMode="auto">
            <a:xfrm>
              <a:off x="5912107" y="2104278"/>
              <a:ext cx="1125124" cy="59815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长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9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分米。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5" name="组合 18"/>
          <p:cNvGrpSpPr/>
          <p:nvPr/>
        </p:nvGrpSpPr>
        <p:grpSpPr>
          <a:xfrm>
            <a:off x="5508104" y="1059582"/>
            <a:ext cx="2749194" cy="1239524"/>
            <a:chOff x="1755735" y="1062195"/>
            <a:chExt cx="2520280" cy="1239524"/>
          </a:xfrm>
        </p:grpSpPr>
        <p:sp>
          <p:nvSpPr>
            <p:cNvPr id="37" name="AutoShape 12"/>
            <p:cNvSpPr>
              <a:spLocks noChangeArrowheads="1"/>
            </p:cNvSpPr>
            <p:nvPr/>
          </p:nvSpPr>
          <p:spPr bwMode="auto">
            <a:xfrm>
              <a:off x="1755735" y="1062195"/>
              <a:ext cx="2520280" cy="1239524"/>
            </a:xfrm>
            <a:prstGeom prst="cloudCallout">
              <a:avLst>
                <a:gd name="adj1" fmla="val -60374"/>
                <a:gd name="adj2" fmla="val -18210"/>
              </a:avLst>
            </a:prstGeom>
            <a:noFill/>
            <a:ln w="19050">
              <a:solidFill>
                <a:srgbClr val="FFC00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文本框 10245"/>
            <p:cNvSpPr txBox="1">
              <a:spLocks noChangeArrowheads="1"/>
            </p:cNvSpPr>
            <p:nvPr/>
          </p:nvSpPr>
          <p:spPr bwMode="auto">
            <a:xfrm>
              <a:off x="1887758" y="1261061"/>
              <a:ext cx="2175670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小黑板的面积是多少平方分米？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179112" y="2489289"/>
            <a:ext cx="39789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20×20=400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平方厘米）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1" name="文本框 10245"/>
          <p:cNvSpPr txBox="1">
            <a:spLocks noChangeArrowheads="1"/>
          </p:cNvSpPr>
          <p:nvPr/>
        </p:nvSpPr>
        <p:spPr bwMode="auto">
          <a:xfrm>
            <a:off x="539552" y="542214"/>
            <a:ext cx="7416824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一块正方形手帕的边长是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厘米，面积是多少平方厘米？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799409" y="1635646"/>
            <a:ext cx="2553984" cy="2553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文本框 10245"/>
          <p:cNvSpPr txBox="1">
            <a:spLocks noChangeArrowheads="1"/>
          </p:cNvSpPr>
          <p:nvPr/>
        </p:nvSpPr>
        <p:spPr bwMode="auto">
          <a:xfrm>
            <a:off x="899592" y="3272666"/>
            <a:ext cx="396044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答：面积是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400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平方厘米。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4" name="文本框 10245"/>
          <p:cNvSpPr txBox="1">
            <a:spLocks noChangeArrowheads="1"/>
          </p:cNvSpPr>
          <p:nvPr/>
        </p:nvSpPr>
        <p:spPr bwMode="auto">
          <a:xfrm>
            <a:off x="683568" y="1779662"/>
            <a:ext cx="431196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正方形的面积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边长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×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边长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3" grpId="0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85816" y="2419023"/>
            <a:ext cx="1423788" cy="584775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13×5=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4" name="文本框 10245"/>
          <p:cNvSpPr txBox="1">
            <a:spLocks noChangeArrowheads="1"/>
          </p:cNvSpPr>
          <p:nvPr/>
        </p:nvSpPr>
        <p:spPr bwMode="auto">
          <a:xfrm>
            <a:off x="713951" y="617221"/>
            <a:ext cx="274617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口算下面各题。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55576" y="1833958"/>
            <a:ext cx="1630575" cy="584775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150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3=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095836" y="2394733"/>
            <a:ext cx="1630575" cy="584775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6×700=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65596" y="1809668"/>
            <a:ext cx="1630575" cy="584775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900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3=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578016" y="2357588"/>
            <a:ext cx="1630575" cy="584775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40×50=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576351" y="1772523"/>
            <a:ext cx="1423788" cy="584775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91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7=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317575" y="1843483"/>
            <a:ext cx="598241" cy="584775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50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173559" y="2419023"/>
            <a:ext cx="598241" cy="584775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65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559059" y="1808003"/>
            <a:ext cx="805029" cy="584775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300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568297" y="2374018"/>
            <a:ext cx="1011815" cy="584775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4200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854079" y="1750853"/>
            <a:ext cx="598241" cy="584775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13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088577" y="2338538"/>
            <a:ext cx="1011815" cy="584775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2000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5" name="文本框 10245"/>
          <p:cNvSpPr txBox="1">
            <a:spLocks noChangeArrowheads="1"/>
          </p:cNvSpPr>
          <p:nvPr/>
        </p:nvSpPr>
        <p:spPr bwMode="auto">
          <a:xfrm>
            <a:off x="2339752" y="1976522"/>
            <a:ext cx="400544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长方形的面积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长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×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宽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1" name="文本框 10245"/>
          <p:cNvSpPr txBox="1">
            <a:spLocks noChangeArrowheads="1"/>
          </p:cNvSpPr>
          <p:nvPr/>
        </p:nvSpPr>
        <p:spPr bwMode="auto">
          <a:xfrm>
            <a:off x="899592" y="2568024"/>
            <a:ext cx="7056784" cy="1600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如果用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S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表示长方形的面积，用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a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分别表示长方形的长和宽，上面的公式可以写成：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S=</a:t>
            </a:r>
            <a:r>
              <a:rPr lang="en-US" altLang="zh-CN" sz="28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a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×</a:t>
            </a:r>
            <a:r>
              <a:rPr lang="en-US" altLang="zh-CN" sz="28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b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1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7" y="1751774"/>
            <a:ext cx="7500895" cy="2620176"/>
          </a:xfrm>
          <a:prstGeom prst="rect">
            <a:avLst/>
          </a:prstGeom>
        </p:spPr>
      </p:pic>
      <p:sp>
        <p:nvSpPr>
          <p:cNvPr id="19" name="文本框 10245"/>
          <p:cNvSpPr txBox="1">
            <a:spLocks noChangeArrowheads="1"/>
          </p:cNvSpPr>
          <p:nvPr/>
        </p:nvSpPr>
        <p:spPr bwMode="auto">
          <a:xfrm>
            <a:off x="2051720" y="2011200"/>
            <a:ext cx="432048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正方形的面积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边长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×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边长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1" name="文本框 10245"/>
          <p:cNvSpPr txBox="1">
            <a:spLocks noChangeArrowheads="1"/>
          </p:cNvSpPr>
          <p:nvPr/>
        </p:nvSpPr>
        <p:spPr bwMode="auto">
          <a:xfrm>
            <a:off x="1115616" y="2571750"/>
            <a:ext cx="6480720" cy="1600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如果用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S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表示正方形的面积，用</a:t>
            </a:r>
            <a:r>
              <a:rPr lang="el-GR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α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表示正方形的边长，上面的公式可以写成：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S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el-GR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α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×</a:t>
            </a:r>
            <a:r>
              <a:rPr lang="el-GR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α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707904" y="1717997"/>
            <a:ext cx="2808312" cy="128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补充习题：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52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C:\Users\jinse\Desktop\课件样例\人物图\74.jpg"/>
          <p:cNvPicPr>
            <a:picLocks noChangeAspect="1" noChangeArrowheads="1"/>
          </p:cNvPicPr>
          <p:nvPr/>
        </p:nvPicPr>
        <p:blipFill rotWithShape="1">
          <a:blip r:embed="rId1" cstate="email"/>
          <a:srcRect l="21242" t="20082" r="22361" b="15874"/>
          <a:stretch>
            <a:fillRect/>
          </a:stretch>
        </p:blipFill>
        <p:spPr bwMode="auto">
          <a:xfrm>
            <a:off x="7214929" y="1847041"/>
            <a:ext cx="941281" cy="854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1250905" y="1131590"/>
            <a:ext cx="2240975" cy="1542365"/>
            <a:chOff x="4572000" y="1671650"/>
            <a:chExt cx="2312981" cy="1272334"/>
          </a:xfrm>
          <a:noFill/>
        </p:grpSpPr>
        <p:sp>
          <p:nvSpPr>
            <p:cNvPr id="15" name="AutoShape 12"/>
            <p:cNvSpPr>
              <a:spLocks noChangeArrowheads="1"/>
            </p:cNvSpPr>
            <p:nvPr/>
          </p:nvSpPr>
          <p:spPr bwMode="auto">
            <a:xfrm>
              <a:off x="4572000" y="1671650"/>
              <a:ext cx="2312981" cy="1272334"/>
            </a:xfrm>
            <a:prstGeom prst="cloudCallout">
              <a:avLst>
                <a:gd name="adj1" fmla="val -48962"/>
                <a:gd name="adj2" fmla="val 48418"/>
              </a:avLst>
            </a:prstGeom>
            <a:grpFill/>
            <a:ln w="9525">
              <a:solidFill>
                <a:schemeClr val="tx2">
                  <a:lumMod val="75000"/>
                </a:schemeClr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文本框 10245"/>
            <p:cNvSpPr txBox="1">
              <a:spLocks noChangeArrowheads="1"/>
            </p:cNvSpPr>
            <p:nvPr/>
          </p:nvSpPr>
          <p:spPr bwMode="auto">
            <a:xfrm>
              <a:off x="4775179" y="1885925"/>
              <a:ext cx="2050673" cy="787066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面积的单位有哪些？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24" name="Picture 15" descr="C:\Users\jinse\Desktop\课件样例\人物图\4.jpg"/>
          <p:cNvPicPr>
            <a:picLocks noChangeAspect="1" noChangeArrowheads="1"/>
          </p:cNvPicPr>
          <p:nvPr/>
        </p:nvPicPr>
        <p:blipFill rotWithShape="1">
          <a:blip r:embed="rId2" cstate="email"/>
          <a:srcRect l="30206" t="27094" r="24977" b="13070"/>
          <a:stretch>
            <a:fillRect/>
          </a:stretch>
        </p:blipFill>
        <p:spPr bwMode="auto">
          <a:xfrm>
            <a:off x="6099388" y="3460572"/>
            <a:ext cx="776868" cy="828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6" name="组合 25"/>
          <p:cNvGrpSpPr/>
          <p:nvPr/>
        </p:nvGrpSpPr>
        <p:grpSpPr>
          <a:xfrm>
            <a:off x="4283968" y="1087216"/>
            <a:ext cx="2679097" cy="1268510"/>
            <a:chOff x="4125614" y="1111028"/>
            <a:chExt cx="2795741" cy="1268510"/>
          </a:xfrm>
        </p:grpSpPr>
        <p:sp>
          <p:nvSpPr>
            <p:cNvPr id="27" name="AutoShape 12"/>
            <p:cNvSpPr>
              <a:spLocks noChangeArrowheads="1"/>
            </p:cNvSpPr>
            <p:nvPr/>
          </p:nvSpPr>
          <p:spPr bwMode="auto">
            <a:xfrm>
              <a:off x="4125614" y="1111028"/>
              <a:ext cx="2795741" cy="1268510"/>
            </a:xfrm>
            <a:prstGeom prst="cloudCallout">
              <a:avLst>
                <a:gd name="adj1" fmla="val 56563"/>
                <a:gd name="adj2" fmla="val 35222"/>
              </a:avLst>
            </a:prstGeom>
            <a:noFill/>
            <a:ln w="9525">
              <a:solidFill>
                <a:srgbClr val="00B05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文本框 10245"/>
            <p:cNvSpPr txBox="1">
              <a:spLocks noChangeArrowheads="1"/>
            </p:cNvSpPr>
            <p:nvPr/>
          </p:nvSpPr>
          <p:spPr bwMode="auto">
            <a:xfrm>
              <a:off x="4472977" y="1208267"/>
              <a:ext cx="2101014" cy="9541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有平方厘米、平方分米。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068592" y="3075806"/>
            <a:ext cx="2664295" cy="917015"/>
            <a:chOff x="3954281" y="996360"/>
            <a:chExt cx="1992464" cy="917015"/>
          </a:xfrm>
        </p:grpSpPr>
        <p:sp>
          <p:nvSpPr>
            <p:cNvPr id="20" name="AutoShape 12"/>
            <p:cNvSpPr>
              <a:spLocks noChangeArrowheads="1"/>
            </p:cNvSpPr>
            <p:nvPr/>
          </p:nvSpPr>
          <p:spPr bwMode="auto">
            <a:xfrm>
              <a:off x="3954281" y="996360"/>
              <a:ext cx="1886770" cy="917015"/>
            </a:xfrm>
            <a:prstGeom prst="cloudCallout">
              <a:avLst>
                <a:gd name="adj1" fmla="val 64746"/>
                <a:gd name="adj2" fmla="val 17178"/>
              </a:avLst>
            </a:prstGeom>
            <a:noFill/>
            <a:ln w="9525">
              <a:solidFill>
                <a:schemeClr val="tx2">
                  <a:lumMod val="75000"/>
                </a:schemeClr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文本框 10245"/>
            <p:cNvSpPr txBox="1">
              <a:spLocks noChangeArrowheads="1"/>
            </p:cNvSpPr>
            <p:nvPr/>
          </p:nvSpPr>
          <p:spPr bwMode="auto">
            <a:xfrm>
              <a:off x="4097222" y="1178802"/>
              <a:ext cx="1849523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还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有平方米！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11560" y="2170712"/>
            <a:ext cx="1126831" cy="1614828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476262" y="1027926"/>
            <a:ext cx="1166673" cy="1064551"/>
            <a:chOff x="670145" y="1457273"/>
            <a:chExt cx="1555361" cy="1419401"/>
          </a:xfrm>
        </p:grpSpPr>
        <p:pic>
          <p:nvPicPr>
            <p:cNvPr id="18" name="图片 17" descr="28Z58PICt4r.jp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矩形 19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0" name="文本框 10245"/>
          <p:cNvSpPr txBox="1">
            <a:spLocks noChangeArrowheads="1"/>
          </p:cNvSpPr>
          <p:nvPr/>
        </p:nvSpPr>
        <p:spPr bwMode="auto">
          <a:xfrm>
            <a:off x="1785491" y="1048929"/>
            <a:ext cx="6996104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小组合作，用几个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平方厘米的正方形摆出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个不同的长方形，并填写下表。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aphicFrame>
        <p:nvGraphicFramePr>
          <p:cNvPr id="44" name="表格 43"/>
          <p:cNvGraphicFramePr>
            <a:graphicFrameLocks noGrp="1"/>
          </p:cNvGraphicFramePr>
          <p:nvPr/>
        </p:nvGraphicFramePr>
        <p:xfrm>
          <a:off x="653462" y="2334629"/>
          <a:ext cx="7662954" cy="1890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8786"/>
                <a:gridCol w="1287129"/>
                <a:gridCol w="1439013"/>
                <a:gridCol w="1439013"/>
                <a:gridCol w="1439013"/>
              </a:tblGrid>
              <a:tr h="472552">
                <a:tc>
                  <a:txBody>
                    <a:bodyPr/>
                    <a:lstStyle/>
                    <a:p>
                      <a:endParaRPr lang="zh-CN" altLang="en-US" sz="1800" b="1" kern="1200" dirty="0" smtClean="0">
                        <a:solidFill>
                          <a:schemeClr val="tx1"/>
                        </a:solidFill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+mn-cs"/>
                      </a:endParaRPr>
                    </a:p>
                  </a:txBody>
                  <a:tcPr anchor="ctr"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815975" rtl="0" eaLnBrk="1" latinLnBrk="0" hangingPunct="1"/>
                      <a:endParaRPr lang="zh-CN" altLang="en-US" sz="1800" b="1" kern="1200" dirty="0" smtClean="0">
                        <a:solidFill>
                          <a:schemeClr val="tx1"/>
                        </a:solidFill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1597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800" b="1" kern="1200" dirty="0" smtClean="0">
                        <a:solidFill>
                          <a:schemeClr val="tx1"/>
                        </a:solidFill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1597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800" b="1" kern="1200" dirty="0" smtClean="0">
                        <a:solidFill>
                          <a:schemeClr val="tx1"/>
                        </a:solidFill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1597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800" b="1" kern="1200" dirty="0" smtClean="0">
                        <a:solidFill>
                          <a:schemeClr val="tx1"/>
                        </a:solidFill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472552">
                <a:tc>
                  <a:txBody>
                    <a:bodyPr/>
                    <a:lstStyle/>
                    <a:p>
                      <a:pPr algn="ctr"/>
                      <a:endParaRPr lang="zh-CN" altLang="en-US" sz="1800" b="1" kern="1200" dirty="0" smtClean="0">
                        <a:solidFill>
                          <a:schemeClr val="tx1"/>
                        </a:solidFill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+mn-cs"/>
                      </a:endParaRPr>
                    </a:p>
                  </a:txBody>
                  <a:tcPr anchor="ctr"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472552">
                <a:tc>
                  <a:txBody>
                    <a:bodyPr/>
                    <a:lstStyle/>
                    <a:p>
                      <a:pPr algn="ctr"/>
                      <a:endParaRPr lang="zh-CN" altLang="en-US" sz="1800" b="1" kern="1200" dirty="0" smtClean="0">
                        <a:solidFill>
                          <a:schemeClr val="tx1"/>
                        </a:solidFill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+mn-cs"/>
                      </a:endParaRPr>
                    </a:p>
                  </a:txBody>
                  <a:tcPr anchor="ctr"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472552">
                <a:tc>
                  <a:txBody>
                    <a:bodyPr/>
                    <a:lstStyle/>
                    <a:p>
                      <a:pPr algn="ctr"/>
                      <a:endParaRPr lang="zh-CN" altLang="en-US" sz="1800" b="1" kern="1200" dirty="0" smtClean="0">
                        <a:solidFill>
                          <a:schemeClr val="tx1"/>
                        </a:solidFill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+mn-cs"/>
                      </a:endParaRPr>
                    </a:p>
                  </a:txBody>
                  <a:tcPr anchor="ctr"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</a:tbl>
          </a:graphicData>
        </a:graphic>
      </p:graphicFrame>
      <p:grpSp>
        <p:nvGrpSpPr>
          <p:cNvPr id="45" name="组合 44"/>
          <p:cNvGrpSpPr/>
          <p:nvPr/>
        </p:nvGrpSpPr>
        <p:grpSpPr>
          <a:xfrm>
            <a:off x="673681" y="2379634"/>
            <a:ext cx="7714743" cy="1877917"/>
            <a:chOff x="1561742" y="2526745"/>
            <a:chExt cx="6751786" cy="1877917"/>
          </a:xfrm>
        </p:grpSpPr>
        <p:sp>
          <p:nvSpPr>
            <p:cNvPr id="46" name="文本框 10245"/>
            <p:cNvSpPr txBox="1">
              <a:spLocks noChangeArrowheads="1"/>
            </p:cNvSpPr>
            <p:nvPr/>
          </p:nvSpPr>
          <p:spPr bwMode="auto">
            <a:xfrm>
              <a:off x="1561743" y="2967984"/>
              <a:ext cx="1710190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第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个长方形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47" name="文本框 10245"/>
            <p:cNvSpPr txBox="1">
              <a:spLocks noChangeArrowheads="1"/>
            </p:cNvSpPr>
            <p:nvPr/>
          </p:nvSpPr>
          <p:spPr bwMode="auto">
            <a:xfrm>
              <a:off x="1561743" y="3438941"/>
              <a:ext cx="1710190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第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2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个长方形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48" name="文本框 10245"/>
            <p:cNvSpPr txBox="1">
              <a:spLocks noChangeArrowheads="1"/>
            </p:cNvSpPr>
            <p:nvPr/>
          </p:nvSpPr>
          <p:spPr bwMode="auto">
            <a:xfrm>
              <a:off x="1561742" y="3942997"/>
              <a:ext cx="1710190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第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3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个长方形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49" name="文本框 10245"/>
            <p:cNvSpPr txBox="1">
              <a:spLocks noChangeArrowheads="1"/>
            </p:cNvSpPr>
            <p:nvPr/>
          </p:nvSpPr>
          <p:spPr bwMode="auto">
            <a:xfrm>
              <a:off x="3470227" y="2526745"/>
              <a:ext cx="112512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长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/cm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50" name="文本框 10245"/>
            <p:cNvSpPr txBox="1">
              <a:spLocks noChangeArrowheads="1"/>
            </p:cNvSpPr>
            <p:nvPr/>
          </p:nvSpPr>
          <p:spPr bwMode="auto">
            <a:xfrm>
              <a:off x="4604586" y="2526745"/>
              <a:ext cx="112512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宽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/cm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51" name="文本框 10245"/>
            <p:cNvSpPr txBox="1">
              <a:spLocks noChangeArrowheads="1"/>
            </p:cNvSpPr>
            <p:nvPr/>
          </p:nvSpPr>
          <p:spPr bwMode="auto">
            <a:xfrm>
              <a:off x="5666691" y="2526745"/>
              <a:ext cx="139515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正方形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/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个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52" name="文本框 10245"/>
            <p:cNvSpPr txBox="1">
              <a:spLocks noChangeArrowheads="1"/>
            </p:cNvSpPr>
            <p:nvPr/>
          </p:nvSpPr>
          <p:spPr bwMode="auto">
            <a:xfrm>
              <a:off x="6999343" y="2526745"/>
              <a:ext cx="131418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面积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/cm</a:t>
              </a:r>
              <a:r>
                <a:rPr lang="en-US" altLang="zh-CN" sz="2400" b="1" baseline="30000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2</a:t>
              </a:r>
              <a:endParaRPr lang="zh-CN" altLang="en-US" sz="2400" b="1" baseline="30000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15" descr="C:\Users\jinse\Desktop\课件样例\人物图\4.jpg"/>
          <p:cNvPicPr>
            <a:picLocks noChangeAspect="1" noChangeArrowheads="1"/>
          </p:cNvPicPr>
          <p:nvPr/>
        </p:nvPicPr>
        <p:blipFill rotWithShape="1">
          <a:blip r:embed="rId1" cstate="email"/>
          <a:srcRect l="30206" t="27094" r="24977" b="13070"/>
          <a:stretch>
            <a:fillRect/>
          </a:stretch>
        </p:blipFill>
        <p:spPr bwMode="auto">
          <a:xfrm>
            <a:off x="7404356" y="3651870"/>
            <a:ext cx="776868" cy="828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467544" y="627534"/>
            <a:ext cx="1166673" cy="1064551"/>
            <a:chOff x="670145" y="1457273"/>
            <a:chExt cx="1555361" cy="1419401"/>
          </a:xfrm>
        </p:grpSpPr>
        <p:pic>
          <p:nvPicPr>
            <p:cNvPr id="18" name="图片 17" descr="28Z58PICt4r.jp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矩形 19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5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1" name="文本框 10245"/>
          <p:cNvSpPr txBox="1">
            <a:spLocks noChangeArrowheads="1"/>
          </p:cNvSpPr>
          <p:nvPr/>
        </p:nvSpPr>
        <p:spPr bwMode="auto">
          <a:xfrm>
            <a:off x="1639571" y="530229"/>
            <a:ext cx="7056784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用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平方厘米的正方形量下面两个长方形的面积。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271319" y="1736753"/>
            <a:ext cx="2160000" cy="1620000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259711" y="1203598"/>
            <a:ext cx="2700000" cy="2160000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267744" y="1734133"/>
            <a:ext cx="540000" cy="540000"/>
          </a:xfrm>
          <a:prstGeom prst="rect">
            <a:avLst/>
          </a:prstGeom>
          <a:solidFill>
            <a:srgbClr val="FF99FF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267744" y="2277058"/>
            <a:ext cx="540000" cy="540000"/>
          </a:xfrm>
          <a:prstGeom prst="rect">
            <a:avLst/>
          </a:prstGeom>
          <a:solidFill>
            <a:srgbClr val="FF99FF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267744" y="2810458"/>
            <a:ext cx="540000" cy="540000"/>
          </a:xfrm>
          <a:prstGeom prst="rect">
            <a:avLst/>
          </a:prstGeom>
          <a:solidFill>
            <a:srgbClr val="FF99FF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807864" y="2814253"/>
            <a:ext cx="540000" cy="540000"/>
          </a:xfrm>
          <a:prstGeom prst="rect">
            <a:avLst/>
          </a:prstGeom>
          <a:solidFill>
            <a:srgbClr val="FF99FF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347864" y="2814253"/>
            <a:ext cx="540000" cy="540000"/>
          </a:xfrm>
          <a:prstGeom prst="rect">
            <a:avLst/>
          </a:prstGeom>
          <a:solidFill>
            <a:srgbClr val="FF99FF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887984" y="2814253"/>
            <a:ext cx="540000" cy="540000"/>
          </a:xfrm>
          <a:prstGeom prst="rect">
            <a:avLst/>
          </a:prstGeom>
          <a:solidFill>
            <a:srgbClr val="FF99FF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244176" y="1203598"/>
            <a:ext cx="540000" cy="540000"/>
          </a:xfrm>
          <a:prstGeom prst="rect">
            <a:avLst/>
          </a:prstGeom>
          <a:solidFill>
            <a:srgbClr val="FF99FF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244176" y="1746523"/>
            <a:ext cx="540000" cy="540000"/>
          </a:xfrm>
          <a:prstGeom prst="rect">
            <a:avLst/>
          </a:prstGeom>
          <a:solidFill>
            <a:srgbClr val="FF99FF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244176" y="2289448"/>
            <a:ext cx="540000" cy="540000"/>
          </a:xfrm>
          <a:prstGeom prst="rect">
            <a:avLst/>
          </a:prstGeom>
          <a:solidFill>
            <a:srgbClr val="FF99FF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244236" y="2823778"/>
            <a:ext cx="540000" cy="540000"/>
          </a:xfrm>
          <a:prstGeom prst="rect">
            <a:avLst/>
          </a:prstGeom>
          <a:solidFill>
            <a:srgbClr val="FF99FF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784236" y="2823778"/>
            <a:ext cx="540000" cy="540000"/>
          </a:xfrm>
          <a:prstGeom prst="rect">
            <a:avLst/>
          </a:prstGeom>
          <a:solidFill>
            <a:srgbClr val="FF99FF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324356" y="2823778"/>
            <a:ext cx="540000" cy="540000"/>
          </a:xfrm>
          <a:prstGeom prst="rect">
            <a:avLst/>
          </a:prstGeom>
          <a:solidFill>
            <a:srgbClr val="FF99FF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864356" y="2823778"/>
            <a:ext cx="540000" cy="540000"/>
          </a:xfrm>
          <a:prstGeom prst="rect">
            <a:avLst/>
          </a:prstGeom>
          <a:solidFill>
            <a:srgbClr val="FF99FF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7404476" y="2823778"/>
            <a:ext cx="540000" cy="540000"/>
          </a:xfrm>
          <a:prstGeom prst="rect">
            <a:avLst/>
          </a:prstGeom>
          <a:solidFill>
            <a:srgbClr val="FF99FF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2438763" y="3828985"/>
            <a:ext cx="4485097" cy="830997"/>
            <a:chOff x="3610520" y="3646758"/>
            <a:chExt cx="4185465" cy="830997"/>
          </a:xfrm>
          <a:noFill/>
        </p:grpSpPr>
        <p:sp>
          <p:nvSpPr>
            <p:cNvPr id="51" name="AutoShape 12"/>
            <p:cNvSpPr>
              <a:spLocks noChangeArrowheads="1"/>
            </p:cNvSpPr>
            <p:nvPr/>
          </p:nvSpPr>
          <p:spPr bwMode="auto">
            <a:xfrm>
              <a:off x="3610520" y="3684730"/>
              <a:ext cx="4185465" cy="765085"/>
            </a:xfrm>
            <a:prstGeom prst="wedgeRoundRectCallout">
              <a:avLst>
                <a:gd name="adj1" fmla="val 59561"/>
                <a:gd name="adj2" fmla="val -28287"/>
                <a:gd name="adj3" fmla="val 16667"/>
              </a:avLst>
            </a:prstGeom>
            <a:grpFill/>
            <a:ln w="19050">
              <a:solidFill>
                <a:srgbClr val="FFC00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" name="文本框 10245"/>
            <p:cNvSpPr txBox="1">
              <a:spLocks noChangeArrowheads="1"/>
            </p:cNvSpPr>
            <p:nvPr/>
          </p:nvSpPr>
          <p:spPr bwMode="auto">
            <a:xfrm>
              <a:off x="3671900" y="3646758"/>
              <a:ext cx="4054736" cy="83099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每个长方形的面积各是多少平方厘米？和同学说说你的量法。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54" name="文本框 10245"/>
          <p:cNvSpPr txBox="1">
            <a:spLocks noChangeArrowheads="1"/>
          </p:cNvSpPr>
          <p:nvPr/>
        </p:nvSpPr>
        <p:spPr bwMode="auto">
          <a:xfrm>
            <a:off x="2438763" y="3393786"/>
            <a:ext cx="192054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平方厘米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5" name="文本框 10245"/>
          <p:cNvSpPr txBox="1">
            <a:spLocks noChangeArrowheads="1"/>
          </p:cNvSpPr>
          <p:nvPr/>
        </p:nvSpPr>
        <p:spPr bwMode="auto">
          <a:xfrm>
            <a:off x="5673464" y="3439952"/>
            <a:ext cx="2001011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平方厘米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57" name="Picture 4" descr="C:\Users\jinse\Desktop\课件样例\人物图\74.jpg"/>
          <p:cNvPicPr>
            <a:picLocks noChangeAspect="1" noChangeArrowheads="1"/>
          </p:cNvPicPr>
          <p:nvPr/>
        </p:nvPicPr>
        <p:blipFill rotWithShape="1">
          <a:blip r:embed="rId3" cstate="email"/>
          <a:srcRect l="21242" t="20082" r="22361" b="15874"/>
          <a:stretch>
            <a:fillRect/>
          </a:stretch>
        </p:blipFill>
        <p:spPr bwMode="auto">
          <a:xfrm>
            <a:off x="333389" y="3427571"/>
            <a:ext cx="941281" cy="854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8" name="组合 57"/>
          <p:cNvGrpSpPr/>
          <p:nvPr/>
        </p:nvGrpSpPr>
        <p:grpSpPr>
          <a:xfrm>
            <a:off x="252978" y="2147253"/>
            <a:ext cx="1653776" cy="1015663"/>
            <a:chOff x="4060731" y="1415598"/>
            <a:chExt cx="2860624" cy="1015663"/>
          </a:xfrm>
          <a:noFill/>
        </p:grpSpPr>
        <p:sp>
          <p:nvSpPr>
            <p:cNvPr id="59" name="AutoShape 12"/>
            <p:cNvSpPr>
              <a:spLocks noChangeArrowheads="1"/>
            </p:cNvSpPr>
            <p:nvPr/>
          </p:nvSpPr>
          <p:spPr bwMode="auto">
            <a:xfrm>
              <a:off x="4125614" y="1447212"/>
              <a:ext cx="2795741" cy="932325"/>
            </a:xfrm>
            <a:prstGeom prst="wedgeRoundRectCallout">
              <a:avLst>
                <a:gd name="adj1" fmla="val -29501"/>
                <a:gd name="adj2" fmla="val 83376"/>
                <a:gd name="adj3" fmla="val 16667"/>
              </a:avLst>
            </a:prstGeom>
            <a:grpFill/>
            <a:ln w="9525">
              <a:solidFill>
                <a:srgbClr val="00B05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0" name="文本框 10245"/>
            <p:cNvSpPr txBox="1">
              <a:spLocks noChangeArrowheads="1"/>
            </p:cNvSpPr>
            <p:nvPr/>
          </p:nvSpPr>
          <p:spPr bwMode="auto">
            <a:xfrm>
              <a:off x="4060731" y="1415598"/>
              <a:ext cx="2860623" cy="101566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每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行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4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个，可以放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3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行，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3×4=12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（个）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250568" y="2139702"/>
            <a:ext cx="1801152" cy="1015663"/>
            <a:chOff x="4084724" y="1415598"/>
            <a:chExt cx="2860623" cy="1015663"/>
          </a:xfrm>
          <a:noFill/>
        </p:grpSpPr>
        <p:sp>
          <p:nvSpPr>
            <p:cNvPr id="62" name="AutoShape 12"/>
            <p:cNvSpPr>
              <a:spLocks noChangeArrowheads="1"/>
            </p:cNvSpPr>
            <p:nvPr/>
          </p:nvSpPr>
          <p:spPr bwMode="auto">
            <a:xfrm>
              <a:off x="4125614" y="1447212"/>
              <a:ext cx="2795741" cy="932325"/>
            </a:xfrm>
            <a:prstGeom prst="wedgeRoundRectCallout">
              <a:avLst>
                <a:gd name="adj1" fmla="val -29501"/>
                <a:gd name="adj2" fmla="val 83376"/>
                <a:gd name="adj3" fmla="val 16667"/>
              </a:avLst>
            </a:prstGeom>
            <a:grpFill/>
            <a:ln w="9525">
              <a:solidFill>
                <a:srgbClr val="00B05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3" name="文本框 10245"/>
            <p:cNvSpPr txBox="1">
              <a:spLocks noChangeArrowheads="1"/>
            </p:cNvSpPr>
            <p:nvPr/>
          </p:nvSpPr>
          <p:spPr bwMode="auto">
            <a:xfrm>
              <a:off x="4084724" y="1415598"/>
              <a:ext cx="2860623" cy="101566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每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行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5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个，可以放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4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行，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5×4=20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（个）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4" name="图片 63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5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50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000"/>
                            </p:stCondLst>
                            <p:childTnLst>
                              <p:par>
                                <p:cTn id="8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32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4" grpId="0"/>
      <p:bldP spid="5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476262" y="483518"/>
            <a:ext cx="1166673" cy="1064551"/>
            <a:chOff x="670145" y="1457273"/>
            <a:chExt cx="1555361" cy="1419401"/>
          </a:xfrm>
        </p:grpSpPr>
        <p:pic>
          <p:nvPicPr>
            <p:cNvPr id="18" name="图片 17" descr="28Z58PICt4r.jp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矩形 19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6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" name="文本框 10245"/>
          <p:cNvSpPr txBox="1">
            <a:spLocks noChangeArrowheads="1"/>
          </p:cNvSpPr>
          <p:nvPr/>
        </p:nvSpPr>
        <p:spPr bwMode="auto">
          <a:xfrm>
            <a:off x="1710348" y="601026"/>
            <a:ext cx="5112480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下面长方形的面积是多少平方厘米？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47664" y="1470862"/>
            <a:ext cx="5977854" cy="2250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4067944" y="3795886"/>
            <a:ext cx="3200400" cy="707886"/>
            <a:chOff x="741531" y="1919934"/>
            <a:chExt cx="3200400" cy="707886"/>
          </a:xfrm>
          <a:noFill/>
        </p:grpSpPr>
        <p:sp>
          <p:nvSpPr>
            <p:cNvPr id="31" name="AutoShape 12"/>
            <p:cNvSpPr>
              <a:spLocks noChangeArrowheads="1"/>
            </p:cNvSpPr>
            <p:nvPr/>
          </p:nvSpPr>
          <p:spPr bwMode="auto">
            <a:xfrm>
              <a:off x="791581" y="1941678"/>
              <a:ext cx="3150350" cy="610782"/>
            </a:xfrm>
            <a:prstGeom prst="wedgeRoundRectCallout">
              <a:avLst>
                <a:gd name="adj1" fmla="val 56854"/>
                <a:gd name="adj2" fmla="val -42908"/>
                <a:gd name="adj3" fmla="val 16667"/>
              </a:avLst>
            </a:prstGeom>
            <a:grpFill/>
            <a:ln w="9525">
              <a:solidFill>
                <a:srgbClr val="CC00CC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文本框 10245"/>
            <p:cNvSpPr txBox="1">
              <a:spLocks noChangeArrowheads="1"/>
            </p:cNvSpPr>
            <p:nvPr/>
          </p:nvSpPr>
          <p:spPr bwMode="auto">
            <a:xfrm>
              <a:off x="741531" y="1919934"/>
              <a:ext cx="2970330" cy="707886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你是怎么知道的？把你的想法和同学交流。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3" name="文本框 10245"/>
          <p:cNvSpPr txBox="1">
            <a:spLocks noChangeArrowheads="1"/>
          </p:cNvSpPr>
          <p:nvPr/>
        </p:nvSpPr>
        <p:spPr bwMode="auto">
          <a:xfrm>
            <a:off x="3675646" y="1780570"/>
            <a:ext cx="220524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平方厘米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710348" y="1615403"/>
            <a:ext cx="5392035" cy="1557086"/>
            <a:chOff x="1862175" y="1231126"/>
            <a:chExt cx="5392035" cy="1557086"/>
          </a:xfrm>
        </p:grpSpPr>
        <p:pic>
          <p:nvPicPr>
            <p:cNvPr id="35" name="Picture 4"/>
            <p:cNvPicPr preferRelativeResize="0">
              <a:picLocks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862175" y="1231126"/>
              <a:ext cx="792000" cy="79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" name="Picture 4"/>
            <p:cNvPicPr preferRelativeResize="0">
              <a:picLocks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862175" y="1996212"/>
              <a:ext cx="792000" cy="79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7" name="Picture 4"/>
            <p:cNvPicPr preferRelativeResize="0">
              <a:picLocks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636785" y="1996212"/>
              <a:ext cx="792000" cy="79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" name="Picture 4"/>
            <p:cNvPicPr preferRelativeResize="0">
              <a:picLocks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401870" y="1996212"/>
              <a:ext cx="792000" cy="79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9" name="Picture 4"/>
            <p:cNvPicPr preferRelativeResize="0">
              <a:picLocks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932040" y="1996212"/>
              <a:ext cx="792000" cy="79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0" name="Picture 4"/>
            <p:cNvPicPr preferRelativeResize="0">
              <a:picLocks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697125" y="1996212"/>
              <a:ext cx="792000" cy="79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" name="Picture 4"/>
            <p:cNvPicPr preferRelativeResize="0">
              <a:picLocks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462210" y="1996212"/>
              <a:ext cx="792000" cy="79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2" name="Picture 4"/>
            <p:cNvPicPr preferRelativeResize="0">
              <a:picLocks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166955" y="1996210"/>
              <a:ext cx="792000" cy="79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5" name="组合 44"/>
          <p:cNvGrpSpPr/>
          <p:nvPr/>
        </p:nvGrpSpPr>
        <p:grpSpPr>
          <a:xfrm>
            <a:off x="1187624" y="3651870"/>
            <a:ext cx="2458419" cy="1015663"/>
            <a:chOff x="5022050" y="1716655"/>
            <a:chExt cx="2458419" cy="1015663"/>
          </a:xfrm>
          <a:noFill/>
        </p:grpSpPr>
        <p:sp>
          <p:nvSpPr>
            <p:cNvPr id="46" name="AutoShape 12"/>
            <p:cNvSpPr>
              <a:spLocks noChangeArrowheads="1"/>
            </p:cNvSpPr>
            <p:nvPr/>
          </p:nvSpPr>
          <p:spPr bwMode="auto">
            <a:xfrm>
              <a:off x="5022050" y="1716655"/>
              <a:ext cx="2250250" cy="945106"/>
            </a:xfrm>
            <a:prstGeom prst="wedgeRoundRectCallout">
              <a:avLst>
                <a:gd name="adj1" fmla="val -60947"/>
                <a:gd name="adj2" fmla="val -37161"/>
                <a:gd name="adj3" fmla="val 16667"/>
              </a:avLst>
            </a:prstGeom>
            <a:grpFill/>
            <a:ln w="9525">
              <a:solidFill>
                <a:srgbClr val="CC00FF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文本框 10245"/>
            <p:cNvSpPr txBox="1">
              <a:spLocks noChangeArrowheads="1"/>
            </p:cNvSpPr>
            <p:nvPr/>
          </p:nvSpPr>
          <p:spPr bwMode="auto">
            <a:xfrm>
              <a:off x="5067054" y="1716655"/>
              <a:ext cx="2413415" cy="101566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长方形的面积与什么有关？可以怎样求长方形的面积？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49" name="Picture 4" descr="C:\Users\jinse\Desktop\课件样例\人物图\74.jpg"/>
          <p:cNvPicPr>
            <a:picLocks noChangeAspect="1" noChangeArrowheads="1"/>
          </p:cNvPicPr>
          <p:nvPr/>
        </p:nvPicPr>
        <p:blipFill rotWithShape="1">
          <a:blip r:embed="rId4" cstate="email"/>
          <a:srcRect l="21242" t="20082" r="22361" b="15874"/>
          <a:stretch>
            <a:fillRect/>
          </a:stretch>
        </p:blipFill>
        <p:spPr bwMode="auto">
          <a:xfrm>
            <a:off x="7852840" y="1922477"/>
            <a:ext cx="941281" cy="854010"/>
          </a:xfrm>
          <a:prstGeom prst="rect">
            <a:avLst/>
          </a:prstGeom>
          <a:noFill/>
        </p:spPr>
      </p:pic>
      <p:grpSp>
        <p:nvGrpSpPr>
          <p:cNvPr id="50" name="组合 49"/>
          <p:cNvGrpSpPr/>
          <p:nvPr/>
        </p:nvGrpSpPr>
        <p:grpSpPr>
          <a:xfrm>
            <a:off x="7236296" y="627534"/>
            <a:ext cx="1801152" cy="1015663"/>
            <a:chOff x="4084724" y="1415598"/>
            <a:chExt cx="2860623" cy="1015663"/>
          </a:xfrm>
          <a:noFill/>
        </p:grpSpPr>
        <p:sp>
          <p:nvSpPr>
            <p:cNvPr id="51" name="AutoShape 12"/>
            <p:cNvSpPr>
              <a:spLocks noChangeArrowheads="1"/>
            </p:cNvSpPr>
            <p:nvPr/>
          </p:nvSpPr>
          <p:spPr bwMode="auto">
            <a:xfrm>
              <a:off x="4125614" y="1447212"/>
              <a:ext cx="2795741" cy="932325"/>
            </a:xfrm>
            <a:prstGeom prst="wedgeRoundRectCallout">
              <a:avLst>
                <a:gd name="adj1" fmla="val 18116"/>
                <a:gd name="adj2" fmla="val 82354"/>
                <a:gd name="adj3" fmla="val 16667"/>
              </a:avLst>
            </a:prstGeom>
            <a:grpFill/>
            <a:ln w="9525">
              <a:solidFill>
                <a:srgbClr val="00B05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" name="文本框 10245"/>
            <p:cNvSpPr txBox="1">
              <a:spLocks noChangeArrowheads="1"/>
            </p:cNvSpPr>
            <p:nvPr/>
          </p:nvSpPr>
          <p:spPr bwMode="auto">
            <a:xfrm>
              <a:off x="4084724" y="1415598"/>
              <a:ext cx="2860623" cy="101566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每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行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7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个，可以放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2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行，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7×2=14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（个）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54" name="Picture 15" descr="C:\Users\jinse\Desktop\课件样例\人物图\4.jpg"/>
          <p:cNvPicPr>
            <a:picLocks noChangeAspect="1" noChangeArrowheads="1"/>
          </p:cNvPicPr>
          <p:nvPr/>
        </p:nvPicPr>
        <p:blipFill rotWithShape="1">
          <a:blip r:embed="rId5" cstate="email"/>
          <a:srcRect l="30206" t="27094" r="24977" b="13070"/>
          <a:stretch>
            <a:fillRect/>
          </a:stretch>
        </p:blipFill>
        <p:spPr bwMode="auto">
          <a:xfrm>
            <a:off x="129889" y="3237540"/>
            <a:ext cx="776868" cy="828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15" descr="C:\Users\jinse\Desktop\课件样例\人物图\4.jpg"/>
          <p:cNvPicPr>
            <a:picLocks noChangeAspect="1" noChangeArrowheads="1"/>
          </p:cNvPicPr>
          <p:nvPr/>
        </p:nvPicPr>
        <p:blipFill rotWithShape="1">
          <a:blip r:embed="rId5" cstate="email"/>
          <a:srcRect l="30206" t="27094" r="24977" b="13070"/>
          <a:stretch>
            <a:fillRect/>
          </a:stretch>
        </p:blipFill>
        <p:spPr bwMode="auto">
          <a:xfrm>
            <a:off x="7575837" y="3403300"/>
            <a:ext cx="776868" cy="828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4" name="组合 4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3" name="图片 52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5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4" descr="C:\Users\jinse\Desktop\课件样例\人物图\74.jpg"/>
          <p:cNvPicPr>
            <a:picLocks noChangeAspect="1" noChangeArrowheads="1"/>
          </p:cNvPicPr>
          <p:nvPr/>
        </p:nvPicPr>
        <p:blipFill rotWithShape="1">
          <a:blip r:embed="rId1" cstate="email"/>
          <a:srcRect l="21242" t="20082" r="22361" b="15874"/>
          <a:stretch>
            <a:fillRect/>
          </a:stretch>
        </p:blipFill>
        <p:spPr bwMode="auto">
          <a:xfrm>
            <a:off x="2046543" y="3638092"/>
            <a:ext cx="941281" cy="854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文本框 10245"/>
          <p:cNvSpPr txBox="1">
            <a:spLocks noChangeArrowheads="1"/>
          </p:cNvSpPr>
          <p:nvPr/>
        </p:nvSpPr>
        <p:spPr bwMode="auto">
          <a:xfrm>
            <a:off x="1259633" y="555526"/>
            <a:ext cx="417646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长方形的面积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长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×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宽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2" name="文本框 10245"/>
          <p:cNvSpPr txBox="1">
            <a:spLocks noChangeArrowheads="1"/>
          </p:cNvSpPr>
          <p:nvPr/>
        </p:nvSpPr>
        <p:spPr bwMode="auto">
          <a:xfrm>
            <a:off x="1155041" y="1284317"/>
            <a:ext cx="4365485" cy="23612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如果用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S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表示长方形的面积，用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a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分别表示长方形的长和宽，上面的公式可以写成：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     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S=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a×b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266855" y="3723878"/>
            <a:ext cx="3825425" cy="830997"/>
            <a:chOff x="2006715" y="3262207"/>
            <a:chExt cx="3825425" cy="830997"/>
          </a:xfrm>
          <a:noFill/>
        </p:grpSpPr>
        <p:sp>
          <p:nvSpPr>
            <p:cNvPr id="31" name="AutoShape 12"/>
            <p:cNvSpPr>
              <a:spLocks noChangeArrowheads="1"/>
            </p:cNvSpPr>
            <p:nvPr/>
          </p:nvSpPr>
          <p:spPr bwMode="auto">
            <a:xfrm>
              <a:off x="2006715" y="3336835"/>
              <a:ext cx="3825425" cy="720079"/>
            </a:xfrm>
            <a:prstGeom prst="wedgeRoundRectCallout">
              <a:avLst>
                <a:gd name="adj1" fmla="val -56801"/>
                <a:gd name="adj2" fmla="val -35828"/>
                <a:gd name="adj3" fmla="val 16667"/>
              </a:avLst>
            </a:prstGeom>
            <a:grpFill/>
            <a:ln w="19050">
              <a:solidFill>
                <a:srgbClr val="FF00FF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文本框 10245"/>
            <p:cNvSpPr txBox="1">
              <a:spLocks noChangeArrowheads="1"/>
            </p:cNvSpPr>
            <p:nvPr/>
          </p:nvSpPr>
          <p:spPr bwMode="auto">
            <a:xfrm>
              <a:off x="2096725" y="3262207"/>
              <a:ext cx="3645405" cy="83099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正方形有什么特点？怎样求正方形的面积？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868144" y="1203598"/>
            <a:ext cx="2633809" cy="1787525"/>
            <a:chOff x="6057165" y="1266605"/>
            <a:chExt cx="2633809" cy="1787525"/>
          </a:xfrm>
        </p:grpSpPr>
        <p:sp>
          <p:nvSpPr>
            <p:cNvPr id="39" name="矩形 38"/>
            <p:cNvSpPr/>
            <p:nvPr/>
          </p:nvSpPr>
          <p:spPr>
            <a:xfrm>
              <a:off x="6057165" y="1266605"/>
              <a:ext cx="2295255" cy="1395155"/>
            </a:xfrm>
            <a:prstGeom prst="rect">
              <a:avLst/>
            </a:prstGeom>
            <a:noFill/>
            <a:ln>
              <a:solidFill>
                <a:srgbClr val="0033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7080135" y="2592465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α</a:t>
              </a:r>
              <a:endPara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8352420" y="1761660"/>
              <a:ext cx="3385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b</a:t>
              </a:r>
              <a:endPara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10245"/>
          <p:cNvSpPr txBox="1">
            <a:spLocks noChangeArrowheads="1"/>
          </p:cNvSpPr>
          <p:nvPr/>
        </p:nvSpPr>
        <p:spPr bwMode="auto">
          <a:xfrm>
            <a:off x="899592" y="1059582"/>
            <a:ext cx="496855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正方形的面积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边长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×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边长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6" name="文本框 10245"/>
          <p:cNvSpPr txBox="1">
            <a:spLocks noChangeArrowheads="1"/>
          </p:cNvSpPr>
          <p:nvPr/>
        </p:nvSpPr>
        <p:spPr bwMode="auto">
          <a:xfrm>
            <a:off x="1039884" y="1827863"/>
            <a:ext cx="4612236" cy="2031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如果用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S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表示正方形的面积，用</a:t>
            </a:r>
            <a:r>
              <a:rPr lang="el-GR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α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表示正方形的边长，上面的公式可以写成：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   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S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el-GR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α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×</a:t>
            </a:r>
            <a:r>
              <a:rPr lang="el-GR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α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27" name="组合 20"/>
          <p:cNvGrpSpPr/>
          <p:nvPr/>
        </p:nvGrpSpPr>
        <p:grpSpPr>
          <a:xfrm>
            <a:off x="6228184" y="1611839"/>
            <a:ext cx="1842593" cy="1811816"/>
            <a:chOff x="7002270" y="1266604"/>
            <a:chExt cx="1842593" cy="1811816"/>
          </a:xfrm>
        </p:grpSpPr>
        <p:sp>
          <p:nvSpPr>
            <p:cNvPr id="28" name="矩形 27"/>
            <p:cNvSpPr/>
            <p:nvPr/>
          </p:nvSpPr>
          <p:spPr>
            <a:xfrm>
              <a:off x="7002270" y="1266604"/>
              <a:ext cx="1350150" cy="1350000"/>
            </a:xfrm>
            <a:prstGeom prst="rect">
              <a:avLst/>
            </a:prstGeom>
            <a:noFill/>
            <a:ln>
              <a:solidFill>
                <a:srgbClr val="0033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542330" y="2616755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α</a:t>
              </a:r>
              <a:endPara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8352420" y="1761660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α</a:t>
              </a:r>
              <a:endPara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2" descr="C:\Users\jinse\Desktop\课件样例\人物图\33.jpg"/>
          <p:cNvPicPr>
            <a:picLocks noChangeAspect="1" noChangeArrowheads="1"/>
          </p:cNvPicPr>
          <p:nvPr/>
        </p:nvPicPr>
        <p:blipFill rotWithShape="1">
          <a:blip r:embed="rId1" cstate="email"/>
          <a:srcRect l="32073" t="10732" r="27591" b="21484"/>
          <a:stretch>
            <a:fillRect/>
          </a:stretch>
        </p:blipFill>
        <p:spPr bwMode="auto">
          <a:xfrm>
            <a:off x="3851920" y="3025694"/>
            <a:ext cx="895462" cy="1202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文本框 10245"/>
          <p:cNvSpPr txBox="1">
            <a:spLocks noChangeArrowheads="1"/>
          </p:cNvSpPr>
          <p:nvPr/>
        </p:nvSpPr>
        <p:spPr bwMode="auto">
          <a:xfrm>
            <a:off x="535051" y="483518"/>
            <a:ext cx="7583343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回顾一下，长方形面积公式是怎样推导出来的？正方形面积公式呢？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67544" y="1707653"/>
            <a:ext cx="2160240" cy="2398359"/>
            <a:chOff x="656565" y="1858575"/>
            <a:chExt cx="2341832" cy="1569660"/>
          </a:xfrm>
          <a:noFill/>
        </p:grpSpPr>
        <p:sp>
          <p:nvSpPr>
            <p:cNvPr id="19" name="AutoShape 12"/>
            <p:cNvSpPr>
              <a:spLocks noChangeArrowheads="1"/>
            </p:cNvSpPr>
            <p:nvPr/>
          </p:nvSpPr>
          <p:spPr bwMode="auto">
            <a:xfrm>
              <a:off x="656565" y="1896675"/>
              <a:ext cx="2341832" cy="977563"/>
            </a:xfrm>
            <a:prstGeom prst="wedgeRoundRectCallout">
              <a:avLst>
                <a:gd name="adj1" fmla="val -10439"/>
                <a:gd name="adj2" fmla="val 59692"/>
                <a:gd name="adj3" fmla="val 16667"/>
              </a:avLst>
            </a:prstGeom>
            <a:grpFill/>
            <a:ln w="19050">
              <a:solidFill>
                <a:srgbClr val="FFC00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文本框 10245"/>
            <p:cNvSpPr txBox="1">
              <a:spLocks noChangeArrowheads="1"/>
            </p:cNvSpPr>
            <p:nvPr/>
          </p:nvSpPr>
          <p:spPr bwMode="auto">
            <a:xfrm>
              <a:off x="656566" y="1858575"/>
              <a:ext cx="2250250" cy="156966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用小正方形摆出不同的长方形，看出面积与长和宽有关。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059832" y="1779661"/>
            <a:ext cx="2580659" cy="1872209"/>
            <a:chOff x="3446875" y="1894041"/>
            <a:chExt cx="2205245" cy="1569660"/>
          </a:xfrm>
          <a:noFill/>
        </p:grpSpPr>
        <p:sp>
          <p:nvSpPr>
            <p:cNvPr id="26" name="AutoShape 12"/>
            <p:cNvSpPr>
              <a:spLocks noChangeArrowheads="1"/>
            </p:cNvSpPr>
            <p:nvPr/>
          </p:nvSpPr>
          <p:spPr bwMode="auto">
            <a:xfrm>
              <a:off x="3446875" y="1896675"/>
              <a:ext cx="2070230" cy="945106"/>
            </a:xfrm>
            <a:prstGeom prst="wedgeRoundRectCallout">
              <a:avLst>
                <a:gd name="adj1" fmla="val 6"/>
                <a:gd name="adj2" fmla="val 71684"/>
                <a:gd name="adj3" fmla="val 16667"/>
              </a:avLst>
            </a:prstGeom>
            <a:grpFill/>
            <a:ln w="9525">
              <a:solidFill>
                <a:srgbClr val="CC00FF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文本框 10245"/>
            <p:cNvSpPr txBox="1">
              <a:spLocks noChangeArrowheads="1"/>
            </p:cNvSpPr>
            <p:nvPr/>
          </p:nvSpPr>
          <p:spPr bwMode="auto">
            <a:xfrm>
              <a:off x="3446875" y="1894041"/>
              <a:ext cx="2205245" cy="156966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长方形包含的小正方形的个数，等于长乘宽的积。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796136" y="1745456"/>
            <a:ext cx="2743733" cy="1978422"/>
            <a:chOff x="5905720" y="1833669"/>
            <a:chExt cx="2205245" cy="1569660"/>
          </a:xfrm>
          <a:noFill/>
        </p:grpSpPr>
        <p:sp>
          <p:nvSpPr>
            <p:cNvPr id="29" name="AutoShape 12"/>
            <p:cNvSpPr>
              <a:spLocks noChangeArrowheads="1"/>
            </p:cNvSpPr>
            <p:nvPr/>
          </p:nvSpPr>
          <p:spPr bwMode="auto">
            <a:xfrm>
              <a:off x="5922151" y="1896675"/>
              <a:ext cx="2025224" cy="900099"/>
            </a:xfrm>
            <a:prstGeom prst="wedgeRoundRectCallout">
              <a:avLst>
                <a:gd name="adj1" fmla="val 38512"/>
                <a:gd name="adj2" fmla="val 66996"/>
                <a:gd name="adj3" fmla="val 16667"/>
              </a:avLst>
            </a:prstGeom>
            <a:grpFill/>
            <a:ln w="12700">
              <a:solidFill>
                <a:srgbClr val="0033CC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文本框 10245"/>
            <p:cNvSpPr txBox="1">
              <a:spLocks noChangeArrowheads="1"/>
            </p:cNvSpPr>
            <p:nvPr/>
          </p:nvSpPr>
          <p:spPr bwMode="auto">
            <a:xfrm>
              <a:off x="5905720" y="1833669"/>
              <a:ext cx="2205245" cy="156966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根据长方形面积公式推导出正方形面积公式。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31" name="Picture 15" descr="C:\Users\jinse\Desktop\课件样例\人物图\4.jpg"/>
          <p:cNvPicPr>
            <a:picLocks noChangeAspect="1" noChangeArrowheads="1"/>
          </p:cNvPicPr>
          <p:nvPr/>
        </p:nvPicPr>
        <p:blipFill rotWithShape="1">
          <a:blip r:embed="rId2" cstate="email"/>
          <a:srcRect l="30206" t="27094" r="24977" b="13070"/>
          <a:stretch>
            <a:fillRect/>
          </a:stretch>
        </p:blipFill>
        <p:spPr bwMode="auto">
          <a:xfrm>
            <a:off x="7351974" y="3154083"/>
            <a:ext cx="892434" cy="951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4" descr="C:\Users\jinse\Desktop\课件样例\人物图\74.jpg"/>
          <p:cNvPicPr>
            <a:picLocks noChangeAspect="1" noChangeArrowheads="1"/>
          </p:cNvPicPr>
          <p:nvPr/>
        </p:nvPicPr>
        <p:blipFill rotWithShape="1">
          <a:blip r:embed="rId3" cstate="email"/>
          <a:srcRect l="21242" t="20082" r="22361" b="15874"/>
          <a:stretch>
            <a:fillRect/>
          </a:stretch>
        </p:blipFill>
        <p:spPr bwMode="auto">
          <a:xfrm>
            <a:off x="1115616" y="3435846"/>
            <a:ext cx="941281" cy="854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0245"/>
          <p:cNvSpPr txBox="1">
            <a:spLocks noChangeArrowheads="1"/>
          </p:cNvSpPr>
          <p:nvPr/>
        </p:nvSpPr>
        <p:spPr bwMode="auto">
          <a:xfrm>
            <a:off x="642705" y="973202"/>
            <a:ext cx="460851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计算下面各图形的面积。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47665" y="1536635"/>
            <a:ext cx="5488517" cy="2195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7"/>
          <p:cNvSpPr txBox="1"/>
          <p:nvPr/>
        </p:nvSpPr>
        <p:spPr>
          <a:xfrm>
            <a:off x="971600" y="3795886"/>
            <a:ext cx="34355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6×4=24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平方分米）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584234" y="3795886"/>
            <a:ext cx="30748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9×9=81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平方米）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8" grpId="0"/>
      <p:bldP spid="29" grpId="0"/>
    </p:bldLst>
  </p:timing>
</p:sld>
</file>

<file path=ppt/tags/tag1.xml><?xml version="1.0" encoding="utf-8"?>
<p:tagLst xmlns:p="http://schemas.openxmlformats.org/presentationml/2006/main">
  <p:tag name="KSO_WPP_MARK_KEY" val="2b6e0361-e312-42a5-8710-141bf9b9266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1028</Words>
  <Application>WPS 演示</Application>
  <PresentationFormat>全屏显示(16:9)</PresentationFormat>
  <Paragraphs>212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黑体</vt:lpstr>
      <vt:lpstr>微软雅黑</vt:lpstr>
      <vt:lpstr>楷体</vt:lpstr>
      <vt:lpstr>幼圆</vt:lpstr>
      <vt:lpstr>楷体_GB2312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15</cp:revision>
  <dcterms:created xsi:type="dcterms:W3CDTF">2017-03-17T02:28:00Z</dcterms:created>
  <dcterms:modified xsi:type="dcterms:W3CDTF">2023-02-03T07:58:04Z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483765ACA2204DA0949BF37DA2152130</vt:lpwstr>
  </property>
</Properties>
</file>