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16"/>
  </p:notesMasterIdLst>
  <p:sldIdLst>
    <p:sldId id="568" r:id="rId3"/>
    <p:sldId id="561" r:id="rId4"/>
    <p:sldId id="567" r:id="rId5"/>
    <p:sldId id="523" r:id="rId6"/>
    <p:sldId id="554" r:id="rId7"/>
    <p:sldId id="547" r:id="rId8"/>
    <p:sldId id="562" r:id="rId9"/>
    <p:sldId id="563" r:id="rId10"/>
    <p:sldId id="564" r:id="rId11"/>
    <p:sldId id="565" r:id="rId12"/>
    <p:sldId id="566" r:id="rId13"/>
    <p:sldId id="507" r:id="rId14"/>
    <p:sldId id="501" r:id="rId15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0"/>
    </p:embeddedFont>
    <p:embeddedFont>
      <p:font typeface="微软雅黑" panose="020B0503020204020204" pitchFamily="34" charset="-122"/>
      <p:regular r:id="rId21"/>
    </p:embeddedFont>
    <p:embeddedFont>
      <p:font typeface="华文楷体" panose="02010600040101010101" pitchFamily="2" charset="-122"/>
      <p:regular r:id="rId22"/>
    </p:embeddedFont>
    <p:embeddedFont>
      <p:font typeface="楷体" panose="02010609060101010101" pitchFamily="49" charset="-122"/>
      <p:regular r:id="rId23"/>
    </p:embeddedFont>
    <p:embeddedFont>
      <p:font typeface="幼圆" panose="02010509060101010101" pitchFamily="49" charset="-122"/>
      <p:regular r:id="rId24"/>
    </p:embeddedFont>
    <p:embeddedFont>
      <p:font typeface="Calibri" panose="020F0502020204030204" charset="0"/>
      <p:regular r:id="rId25"/>
      <p:bold r:id="rId26"/>
      <p:italic r:id="rId27"/>
      <p:boldItalic r:id="rId28"/>
    </p:embeddedFont>
  </p:embeddedFontLst>
  <p:custDataLst>
    <p:tags r:id="rId29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8" userDrawn="1">
          <p15:clr>
            <a:srgbClr val="A4A3A4"/>
          </p15:clr>
        </p15:guide>
        <p15:guide id="2" pos="28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F9F"/>
    <a:srgbClr val="FF0000"/>
    <a:srgbClr val="FFFFFF"/>
    <a:srgbClr val="0000FF"/>
    <a:srgbClr val="33CC33"/>
    <a:srgbClr val="CC9900"/>
    <a:srgbClr val="FF9933"/>
    <a:srgbClr val="AFF22A"/>
    <a:srgbClr val="FF660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8967" autoAdjust="0"/>
  </p:normalViewPr>
  <p:slideViewPr>
    <p:cSldViewPr>
      <p:cViewPr varScale="1">
        <p:scale>
          <a:sx n="153" d="100"/>
          <a:sy n="153" d="100"/>
        </p:scale>
        <p:origin x="-414" y="-90"/>
      </p:cViewPr>
      <p:guideLst>
        <p:guide orient="horz" pos="1628"/>
        <p:guide pos="283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font" Target="fonts/font9.fntdata"/><Relationship Id="rId27" Type="http://schemas.openxmlformats.org/officeDocument/2006/relationships/font" Target="fonts/font8.fntdata"/><Relationship Id="rId26" Type="http://schemas.openxmlformats.org/officeDocument/2006/relationships/font" Target="fonts/font7.fntdata"/><Relationship Id="rId25" Type="http://schemas.openxmlformats.org/officeDocument/2006/relationships/font" Target="fonts/font6.fntdata"/><Relationship Id="rId24" Type="http://schemas.openxmlformats.org/officeDocument/2006/relationships/font" Target="fonts/font5.fntdata"/><Relationship Id="rId23" Type="http://schemas.openxmlformats.org/officeDocument/2006/relationships/font" Target="fonts/font4.fntdata"/><Relationship Id="rId22" Type="http://schemas.openxmlformats.org/officeDocument/2006/relationships/font" Target="fonts/font3.fntdata"/><Relationship Id="rId21" Type="http://schemas.openxmlformats.org/officeDocument/2006/relationships/font" Target="fonts/font2.fntdata"/><Relationship Id="rId20" Type="http://schemas.openxmlformats.org/officeDocument/2006/relationships/font" Target="fonts/font1.fntdata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707904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26750" y="93861"/>
            <a:ext cx="30050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长方形和正方形的面积 面积的计算（</a:t>
            </a:r>
            <a:r>
              <a:rPr lang="en-US" altLang="zh-CN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slide" Target="slide4.xml"/><Relationship Id="rId4" Type="http://schemas.openxmlformats.org/officeDocument/2006/relationships/slide" Target="slide13.xml"/><Relationship Id="rId3" Type="http://schemas.openxmlformats.org/officeDocument/2006/relationships/slide" Target="slide12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slide" Target="slide1.xml"/><Relationship Id="rId3" Type="http://schemas.openxmlformats.org/officeDocument/2006/relationships/image" Target="../media/image5.png"/><Relationship Id="rId2" Type="http://schemas.openxmlformats.org/officeDocument/2006/relationships/slide" Target="slide2.xml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slide" Target="slide1.xml"/><Relationship Id="rId5" Type="http://schemas.openxmlformats.org/officeDocument/2006/relationships/image" Target="../media/image5.png"/><Relationship Id="rId4" Type="http://schemas.openxmlformats.org/officeDocument/2006/relationships/slide" Target="slide2.xml"/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5.png"/><Relationship Id="rId3" Type="http://schemas.openxmlformats.org/officeDocument/2006/relationships/slide" Target="slide2.xml"/><Relationship Id="rId2" Type="http://schemas.openxmlformats.org/officeDocument/2006/relationships/image" Target="../media/image24.png"/><Relationship Id="rId1" Type="http://schemas.openxmlformats.org/officeDocument/2006/relationships/image" Target="../media/image23.emf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5.png"/><Relationship Id="rId3" Type="http://schemas.openxmlformats.org/officeDocument/2006/relationships/slide" Target="slide2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1.xml"/><Relationship Id="rId3" Type="http://schemas.openxmlformats.org/officeDocument/2006/relationships/image" Target="../media/image5.png"/><Relationship Id="rId2" Type="http://schemas.openxmlformats.org/officeDocument/2006/relationships/slide" Target="slide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" Target="slide1.xml"/><Relationship Id="rId8" Type="http://schemas.openxmlformats.org/officeDocument/2006/relationships/image" Target="../media/image5.png"/><Relationship Id="rId7" Type="http://schemas.openxmlformats.org/officeDocument/2006/relationships/slide" Target="slide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slide" Target="slide1.xml"/><Relationship Id="rId5" Type="http://schemas.openxmlformats.org/officeDocument/2006/relationships/image" Target="../media/image5.png"/><Relationship Id="rId4" Type="http://schemas.openxmlformats.org/officeDocument/2006/relationships/slide" Target="slide2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slide" Target="slide1.xml"/><Relationship Id="rId3" Type="http://schemas.openxmlformats.org/officeDocument/2006/relationships/image" Target="../media/image5.png"/><Relationship Id="rId2" Type="http://schemas.openxmlformats.org/officeDocument/2006/relationships/slide" Target="slide2.xml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slide" Target="slide1.xml"/><Relationship Id="rId3" Type="http://schemas.openxmlformats.org/officeDocument/2006/relationships/image" Target="../media/image5.png"/><Relationship Id="rId2" Type="http://schemas.openxmlformats.org/officeDocument/2006/relationships/slide" Target="slide2.xml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slide" Target="slide1.xml"/><Relationship Id="rId3" Type="http://schemas.openxmlformats.org/officeDocument/2006/relationships/image" Target="../media/image5.png"/><Relationship Id="rId2" Type="http://schemas.openxmlformats.org/officeDocument/2006/relationships/slide" Target="slide2.xml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slide" Target="slide1.xml"/><Relationship Id="rId3" Type="http://schemas.openxmlformats.org/officeDocument/2006/relationships/image" Target="../media/image5.png"/><Relationship Id="rId2" Type="http://schemas.openxmlformats.org/officeDocument/2006/relationships/slide" Target="slide2.xml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kumimoji="1"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kumimoji="1" lang="zh-CN" altLang="en-US" sz="1800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914400"/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三年级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004048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2196176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-1016" y="1202906"/>
            <a:ext cx="9145015" cy="1638910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 defTabSz="914400">
              <a:lnSpc>
                <a:spcPct val="150000"/>
              </a:lnSpc>
            </a:pPr>
            <a:r>
              <a:rPr lang="zh-CN" altLang="en-US" sz="4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面积的计</a:t>
            </a:r>
            <a:r>
              <a:rPr lang="zh-CN" altLang="en-US" sz="4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算</a:t>
            </a:r>
            <a:endParaRPr lang="en-US" altLang="zh-CN" sz="4400" b="1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algn="ctr" defTabSz="914400"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2</a:t>
            </a:r>
            <a:r>
              <a:rPr lang="zh-CN" altLang="en-US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课时</a:t>
            </a:r>
            <a:endParaRPr lang="zh-CN" altLang="en-US" sz="2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2218497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/>
            <a:r>
              <a:rPr lang="zh-CN" altLang="en-US" sz="2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复习旧知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/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/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71600" y="660235"/>
            <a:ext cx="3232295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914400"/>
            <a:r>
              <a:rPr lang="zh-CN" altLang="en-US" sz="2400" b="1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长方形和正方形的面积</a:t>
            </a:r>
            <a:endParaRPr lang="zh-CN" altLang="en-US" sz="2400" b="1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5112284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/>
            <a:r>
              <a:rPr lang="zh-CN" altLang="en-US" sz="2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en-US" altLang="zh-CN" sz="3500" b="1" dirty="0" smtClean="0">
                  <a:solidFill>
                    <a:srgbClr val="0050AA"/>
                  </a:solidFill>
                  <a:latin typeface="宋体" panose="02010600030101010101" pitchFamily="2" charset="-122"/>
                </a:rPr>
                <a:t>6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0245"/>
          <p:cNvSpPr txBox="1">
            <a:spLocks noChangeArrowheads="1"/>
          </p:cNvSpPr>
          <p:nvPr/>
        </p:nvSpPr>
        <p:spPr bwMode="auto">
          <a:xfrm>
            <a:off x="2195736" y="3694261"/>
            <a:ext cx="4761529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答：长方形的面积是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28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平方厘米。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2" name="文本框 10245"/>
          <p:cNvSpPr txBox="1">
            <a:spLocks noChangeArrowheads="1"/>
          </p:cNvSpPr>
          <p:nvPr/>
        </p:nvSpPr>
        <p:spPr bwMode="auto">
          <a:xfrm>
            <a:off x="269266" y="541717"/>
            <a:ext cx="8315270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下图中每个小正方形表示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平方厘米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。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你能算出长方形的面积是多少平方厘米吗？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356865" y="1750231"/>
            <a:ext cx="2520280" cy="1469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TextBox 24"/>
          <p:cNvSpPr txBox="1"/>
          <p:nvPr/>
        </p:nvSpPr>
        <p:spPr>
          <a:xfrm>
            <a:off x="3248740" y="3219822"/>
            <a:ext cx="28444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7×4=28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平方厘米）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0245"/>
          <p:cNvSpPr txBox="1">
            <a:spLocks noChangeArrowheads="1"/>
          </p:cNvSpPr>
          <p:nvPr/>
        </p:nvSpPr>
        <p:spPr bwMode="auto">
          <a:xfrm>
            <a:off x="253192" y="542214"/>
            <a:ext cx="8581946" cy="1126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要测量一张明信片的面积，选择什么单位比较合适？测量一张报纸的面积呢？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483768" y="1563638"/>
            <a:ext cx="1575175" cy="1241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18904" y="1419622"/>
            <a:ext cx="4001568" cy="2967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4" descr="C:\Users\jinse\Desktop\课件样例\人物图\45.jpg"/>
          <p:cNvPicPr>
            <a:picLocks noChangeAspect="1" noChangeArrowheads="1"/>
          </p:cNvPicPr>
          <p:nvPr/>
        </p:nvPicPr>
        <p:blipFill rotWithShape="1">
          <a:blip r:embed="rId3" cstate="email"/>
          <a:srcRect l="18608" t="15704" r="28776" b="8643"/>
          <a:stretch>
            <a:fillRect/>
          </a:stretch>
        </p:blipFill>
        <p:spPr bwMode="auto">
          <a:xfrm flipH="1">
            <a:off x="620308" y="3237910"/>
            <a:ext cx="770535" cy="955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8" name="组合 61"/>
          <p:cNvGrpSpPr/>
          <p:nvPr/>
        </p:nvGrpSpPr>
        <p:grpSpPr>
          <a:xfrm>
            <a:off x="1641340" y="2931790"/>
            <a:ext cx="2757754" cy="1584176"/>
            <a:chOff x="5022049" y="1517529"/>
            <a:chExt cx="1476503" cy="1311036"/>
          </a:xfrm>
        </p:grpSpPr>
        <p:sp>
          <p:nvSpPr>
            <p:cNvPr id="22" name="AutoShape 12"/>
            <p:cNvSpPr>
              <a:spLocks noChangeArrowheads="1"/>
            </p:cNvSpPr>
            <p:nvPr/>
          </p:nvSpPr>
          <p:spPr bwMode="auto">
            <a:xfrm>
              <a:off x="5022049" y="1517529"/>
              <a:ext cx="1476503" cy="1311036"/>
            </a:xfrm>
            <a:prstGeom prst="cloudCallout">
              <a:avLst>
                <a:gd name="adj1" fmla="val -59621"/>
                <a:gd name="adj2" fmla="val -11928"/>
              </a:avLst>
            </a:prstGeom>
            <a:noFill/>
            <a:ln w="9525">
              <a:solidFill>
                <a:srgbClr val="FFC000"/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文本框 10245"/>
            <p:cNvSpPr txBox="1">
              <a:spLocks noChangeArrowheads="1"/>
            </p:cNvSpPr>
            <p:nvPr/>
          </p:nvSpPr>
          <p:spPr bwMode="auto">
            <a:xfrm>
              <a:off x="5164660" y="1694450"/>
              <a:ext cx="1288125" cy="99337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明信片用平方厘米；报纸用平方分米。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4" name="文本框 10245"/>
          <p:cNvSpPr txBox="1">
            <a:spLocks noChangeArrowheads="1"/>
          </p:cNvSpPr>
          <p:nvPr/>
        </p:nvSpPr>
        <p:spPr bwMode="auto">
          <a:xfrm>
            <a:off x="2267744" y="2283718"/>
            <a:ext cx="4392489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长方形的面积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=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长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×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宽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5" name="文本框 10245"/>
          <p:cNvSpPr txBox="1">
            <a:spLocks noChangeArrowheads="1"/>
          </p:cNvSpPr>
          <p:nvPr/>
        </p:nvSpPr>
        <p:spPr bwMode="auto">
          <a:xfrm>
            <a:off x="1979712" y="3147814"/>
            <a:ext cx="511256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正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方形的面积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=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边长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×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边长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8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这节课你们都学会了哪些知识？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3491880" y="1779662"/>
            <a:ext cx="2808312" cy="1285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补充习题：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53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123728" y="1131590"/>
            <a:ext cx="4248472" cy="584775"/>
            <a:chOff x="2699792" y="1563638"/>
            <a:chExt cx="3672409" cy="584775"/>
          </a:xfrm>
          <a:noFill/>
        </p:grpSpPr>
        <p:sp>
          <p:nvSpPr>
            <p:cNvPr id="2" name="圆角矩形 1"/>
            <p:cNvSpPr/>
            <p:nvPr/>
          </p:nvSpPr>
          <p:spPr>
            <a:xfrm>
              <a:off x="2699792" y="1563638"/>
              <a:ext cx="3600400" cy="576064"/>
            </a:xfrm>
            <a:prstGeom prst="round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/>
            </a:p>
          </p:txBody>
        </p:sp>
        <p:sp>
          <p:nvSpPr>
            <p:cNvPr id="17" name="文本框 10245"/>
            <p:cNvSpPr txBox="1">
              <a:spLocks noChangeArrowheads="1"/>
            </p:cNvSpPr>
            <p:nvPr/>
          </p:nvSpPr>
          <p:spPr bwMode="auto">
            <a:xfrm>
              <a:off x="2699793" y="1563638"/>
              <a:ext cx="3672408" cy="58477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长方形的面积</a:t>
              </a:r>
              <a:r>
                <a:rPr lang="en-US" altLang="zh-CN" sz="32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=</a:t>
              </a:r>
              <a:r>
                <a:rPr lang="zh-CN" altLang="en-US" sz="32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长</a:t>
              </a:r>
              <a:r>
                <a:rPr lang="en-US" altLang="zh-CN" sz="32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×</a:t>
              </a:r>
              <a:r>
                <a:rPr lang="zh-CN" altLang="en-US" sz="32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宽</a:t>
              </a:r>
              <a:endPara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99592" y="2067693"/>
            <a:ext cx="7560839" cy="2308324"/>
            <a:chOff x="1487427" y="2266875"/>
            <a:chExt cx="6324933" cy="1292368"/>
          </a:xfrm>
          <a:noFill/>
        </p:grpSpPr>
        <p:sp>
          <p:nvSpPr>
            <p:cNvPr id="3" name="圆角矩形 2"/>
            <p:cNvSpPr/>
            <p:nvPr/>
          </p:nvSpPr>
          <p:spPr>
            <a:xfrm>
              <a:off x="1487427" y="2266875"/>
              <a:ext cx="6264697" cy="1240979"/>
            </a:xfrm>
            <a:prstGeom prst="round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b="1" dirty="0" smtClean="0"/>
                <a:t>中</a:t>
              </a:r>
              <a:endParaRPr lang="zh-CN" altLang="en-US" sz="3200" b="1" dirty="0"/>
            </a:p>
          </p:txBody>
        </p:sp>
        <p:sp>
          <p:nvSpPr>
            <p:cNvPr id="18" name="文本框 10245"/>
            <p:cNvSpPr txBox="1">
              <a:spLocks noChangeArrowheads="1"/>
            </p:cNvSpPr>
            <p:nvPr/>
          </p:nvSpPr>
          <p:spPr bwMode="auto">
            <a:xfrm>
              <a:off x="1547664" y="2266875"/>
              <a:ext cx="6264696" cy="1292368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    如果用</a:t>
              </a:r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S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表示长方形的面积，用</a:t>
              </a:r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a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和</a:t>
              </a:r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b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分别表示长方形的长和宽，上面的公式可以写成：</a:t>
              </a:r>
              <a:endPara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en-US" altLang="zh-CN" sz="32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S=</a:t>
              </a:r>
              <a:r>
                <a:rPr lang="en-US" altLang="zh-CN" sz="3200" b="1" dirty="0" err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a×b</a:t>
              </a:r>
              <a:endPara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endParaRPr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复习旧知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123728" y="771550"/>
            <a:ext cx="4968552" cy="584775"/>
            <a:chOff x="2699792" y="1563638"/>
            <a:chExt cx="3672409" cy="584775"/>
          </a:xfrm>
          <a:noFill/>
        </p:grpSpPr>
        <p:sp>
          <p:nvSpPr>
            <p:cNvPr id="2" name="圆角矩形 1"/>
            <p:cNvSpPr/>
            <p:nvPr/>
          </p:nvSpPr>
          <p:spPr>
            <a:xfrm>
              <a:off x="2699792" y="1563638"/>
              <a:ext cx="3600400" cy="576064"/>
            </a:xfrm>
            <a:prstGeom prst="round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17" name="文本框 10245"/>
            <p:cNvSpPr txBox="1">
              <a:spLocks noChangeArrowheads="1"/>
            </p:cNvSpPr>
            <p:nvPr/>
          </p:nvSpPr>
          <p:spPr bwMode="auto">
            <a:xfrm>
              <a:off x="2699793" y="1563638"/>
              <a:ext cx="3672408" cy="58477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正</a:t>
              </a:r>
              <a:r>
                <a:rPr lang="zh-CN" altLang="en-US" sz="32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方形的面积</a:t>
              </a:r>
              <a:r>
                <a:rPr lang="en-US" altLang="zh-CN" sz="32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=</a:t>
              </a:r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边长</a:t>
              </a:r>
              <a:r>
                <a:rPr lang="en-US" altLang="zh-CN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×</a:t>
              </a:r>
              <a:r>
                <a:rPr lang="zh-CN" altLang="en-US" sz="32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边长</a:t>
              </a:r>
              <a:endPara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27584" y="1923679"/>
            <a:ext cx="7704856" cy="1728191"/>
            <a:chOff x="1547664" y="2266875"/>
            <a:chExt cx="5904656" cy="1062720"/>
          </a:xfrm>
          <a:noFill/>
        </p:grpSpPr>
        <p:sp>
          <p:nvSpPr>
            <p:cNvPr id="3" name="圆角矩形 2"/>
            <p:cNvSpPr/>
            <p:nvPr/>
          </p:nvSpPr>
          <p:spPr>
            <a:xfrm>
              <a:off x="1547664" y="2266875"/>
              <a:ext cx="5904656" cy="1062720"/>
            </a:xfrm>
            <a:prstGeom prst="round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0245"/>
            <p:cNvSpPr txBox="1">
              <a:spLocks noChangeArrowheads="1"/>
            </p:cNvSpPr>
            <p:nvPr/>
          </p:nvSpPr>
          <p:spPr bwMode="auto">
            <a:xfrm>
              <a:off x="1547664" y="2266875"/>
              <a:ext cx="5904656" cy="992572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    如果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用</a:t>
              </a:r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S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表示正方形的面积，用</a:t>
              </a:r>
              <a:r>
                <a:rPr lang="el-GR" altLang="zh-CN" sz="32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α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表示正方形的边长，上面的公式可以写成：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en-US" altLang="zh-CN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S</a:t>
              </a:r>
              <a:r>
                <a:rPr lang="en-US" altLang="zh-CN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=</a:t>
              </a:r>
              <a:r>
                <a:rPr lang="el-GR" altLang="zh-CN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α</a:t>
              </a:r>
              <a:r>
                <a:rPr lang="en-US" altLang="zh-CN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×</a:t>
              </a:r>
              <a:r>
                <a:rPr lang="el-GR" altLang="zh-CN" sz="32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α</a:t>
              </a:r>
              <a:endPara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695939" y="3928039"/>
            <a:ext cx="34259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4×4=16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平方厘米）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7" name="文本框 10245"/>
          <p:cNvSpPr txBox="1">
            <a:spLocks noChangeArrowheads="1"/>
          </p:cNvSpPr>
          <p:nvPr/>
        </p:nvSpPr>
        <p:spPr bwMode="auto">
          <a:xfrm>
            <a:off x="723636" y="1037917"/>
            <a:ext cx="658466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先估计下面图形的面积，再测量、计算。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34607" y="1507018"/>
            <a:ext cx="2288645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815027" y="1777048"/>
            <a:ext cx="3240360" cy="1690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162717" y="3638683"/>
            <a:ext cx="2034377" cy="3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2" name="组合 31"/>
          <p:cNvGrpSpPr/>
          <p:nvPr/>
        </p:nvGrpSpPr>
        <p:grpSpPr>
          <a:xfrm>
            <a:off x="4917183" y="1822053"/>
            <a:ext cx="3391804" cy="1896405"/>
            <a:chOff x="4989191" y="1806665"/>
            <a:chExt cx="3391804" cy="1896405"/>
          </a:xfrm>
        </p:grpSpPr>
        <p:pic>
          <p:nvPicPr>
            <p:cNvPr id="34" name="Picture 6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4989191" y="3436025"/>
              <a:ext cx="3105344" cy="2670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6" name="Picture 7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8110965" y="1806665"/>
              <a:ext cx="270030" cy="16510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7" name="TextBox 36"/>
          <p:cNvSpPr txBox="1"/>
          <p:nvPr/>
        </p:nvSpPr>
        <p:spPr>
          <a:xfrm>
            <a:off x="4936254" y="3922523"/>
            <a:ext cx="34355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6×3=18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平方厘米）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巩固练习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9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3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Picture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7514" y="3597307"/>
            <a:ext cx="5940660" cy="918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67003" y="1131590"/>
            <a:ext cx="1684927" cy="1671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952368" y="1221600"/>
            <a:ext cx="2430270" cy="1394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0" name="矩形 69"/>
          <p:cNvSpPr/>
          <p:nvPr/>
        </p:nvSpPr>
        <p:spPr>
          <a:xfrm>
            <a:off x="1520661" y="1131590"/>
            <a:ext cx="2115235" cy="171019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4997373" y="1221601"/>
            <a:ext cx="2700300" cy="144016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179512" y="3597864"/>
            <a:ext cx="6390710" cy="99011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167663" y="2808920"/>
            <a:ext cx="31165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24×24=576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平方米）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9" name="文本框 10245"/>
          <p:cNvSpPr txBox="1">
            <a:spLocks noChangeArrowheads="1"/>
          </p:cNvSpPr>
          <p:nvPr/>
        </p:nvSpPr>
        <p:spPr bwMode="auto">
          <a:xfrm>
            <a:off x="467544" y="483957"/>
            <a:ext cx="8064896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你能算出下面草坪、篮球场和跑道的面积吗？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167503" y="3825803"/>
            <a:ext cx="2771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80×6=480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平方米）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4767809" y="2796775"/>
            <a:ext cx="36038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28×15=420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平方米）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0" grpId="0"/>
      <p:bldP spid="6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331640" y="2984634"/>
            <a:ext cx="30652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5×3=15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平方米）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2" name="文本框 10245"/>
          <p:cNvSpPr txBox="1">
            <a:spLocks noChangeArrowheads="1"/>
          </p:cNvSpPr>
          <p:nvPr/>
        </p:nvSpPr>
        <p:spPr bwMode="auto">
          <a:xfrm>
            <a:off x="422323" y="542214"/>
            <a:ext cx="4968552" cy="2249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一块长方形窗帘长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5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米，宽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3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米。这块窗帘布的面积是多少平方米？如果把这块窗帘布照样子剪去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米，剩下的部分是什么形状？它的面积是多少平方米？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940152" y="3309832"/>
            <a:ext cx="25795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3×3=9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平方米）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138682" y="2859782"/>
            <a:ext cx="18822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5-2=3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米）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580113" y="555526"/>
            <a:ext cx="2880828" cy="2257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文本框 10245"/>
          <p:cNvSpPr txBox="1">
            <a:spLocks noChangeArrowheads="1"/>
          </p:cNvSpPr>
          <p:nvPr/>
        </p:nvSpPr>
        <p:spPr bwMode="auto">
          <a:xfrm>
            <a:off x="539552" y="3766269"/>
            <a:ext cx="494176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答：这块窗帘布的面积是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15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平方米。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0" name="文本框 10245"/>
          <p:cNvSpPr txBox="1">
            <a:spLocks noChangeArrowheads="1"/>
          </p:cNvSpPr>
          <p:nvPr/>
        </p:nvSpPr>
        <p:spPr bwMode="auto">
          <a:xfrm>
            <a:off x="5436096" y="3714877"/>
            <a:ext cx="3150350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答：剩下的部分是正方形，它的面积是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9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平方米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2" grpId="0"/>
      <p:bldP spid="23" grpId="0"/>
      <p:bldP spid="25" grpId="0"/>
      <p:bldP spid="27" grpId="0"/>
      <p:bldP spid="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907704" y="2762932"/>
            <a:ext cx="35798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54×54=2916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平方厘米）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8" name="文本框 10245"/>
          <p:cNvSpPr txBox="1">
            <a:spLocks noChangeArrowheads="1"/>
          </p:cNvSpPr>
          <p:nvPr/>
        </p:nvSpPr>
        <p:spPr bwMode="auto">
          <a:xfrm>
            <a:off x="313961" y="483518"/>
            <a:ext cx="5107732" cy="16435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在一块长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75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厘米、宽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54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厘米的长方形木板上锯下一个最大的正方形。求这个正方形的面积。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2" name="文本框 10245"/>
          <p:cNvSpPr txBox="1">
            <a:spLocks noChangeArrowheads="1"/>
          </p:cNvSpPr>
          <p:nvPr/>
        </p:nvSpPr>
        <p:spPr bwMode="auto">
          <a:xfrm>
            <a:off x="985515" y="3634525"/>
            <a:ext cx="561662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答：这个正方形的面积是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2916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平方厘米。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796136" y="624628"/>
            <a:ext cx="2880320" cy="236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275856" y="2427734"/>
            <a:ext cx="219162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 40×18×2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=720×2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=1440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（千克）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5" name="文本框 10245"/>
          <p:cNvSpPr txBox="1">
            <a:spLocks noChangeArrowheads="1"/>
          </p:cNvSpPr>
          <p:nvPr/>
        </p:nvSpPr>
        <p:spPr bwMode="auto">
          <a:xfrm>
            <a:off x="1187624" y="3664067"/>
            <a:ext cx="648072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答：这片阔叶林每月大约能放出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1440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千克氧气。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85516" y="555526"/>
            <a:ext cx="6871850" cy="1638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文本框 10245"/>
          <p:cNvSpPr txBox="1">
            <a:spLocks noChangeArrowheads="1"/>
          </p:cNvSpPr>
          <p:nvPr/>
        </p:nvSpPr>
        <p:spPr bwMode="auto">
          <a:xfrm>
            <a:off x="985515" y="555526"/>
            <a:ext cx="6826845" cy="16435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一片长方形阔叶林，长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40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米，宽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18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米。每平方米阔叶林每月大约能放出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千克氧气，这片阔叶林每月大约能放出多少千克氧气？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360968" y="2643758"/>
            <a:ext cx="249299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  70×9×5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=630×5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=3150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（平方米）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5" name="文本框 10245"/>
          <p:cNvSpPr txBox="1">
            <a:spLocks noChangeArrowheads="1"/>
          </p:cNvSpPr>
          <p:nvPr/>
        </p:nvSpPr>
        <p:spPr bwMode="auto">
          <a:xfrm>
            <a:off x="2267744" y="3876895"/>
            <a:ext cx="5058562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答：洒水的面积一共有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3150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平方米。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6" name="文本框 10245"/>
          <p:cNvSpPr txBox="1">
            <a:spLocks noChangeArrowheads="1"/>
          </p:cNvSpPr>
          <p:nvPr/>
        </p:nvSpPr>
        <p:spPr bwMode="auto">
          <a:xfrm>
            <a:off x="253192" y="427914"/>
            <a:ext cx="4750856" cy="216059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一辆洒水车每分钟行驶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70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米，洒水宽度是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9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米。洒水车行驶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5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分钟，洒水的面积一共有多少平方米？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27" name="图片 26" descr="j_p63_8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364088" y="500729"/>
            <a:ext cx="2729738" cy="1948095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/>
      <p:bldP spid="26" grpId="0"/>
    </p:bldLst>
  </p:timing>
</p:sld>
</file>

<file path=ppt/tags/tag1.xml><?xml version="1.0" encoding="utf-8"?>
<p:tagLst xmlns:p="http://schemas.openxmlformats.org/presentationml/2006/main">
  <p:tag name="KSO_WPP_MARK_KEY" val="0c6ab49a-5f8e-4728-b4dc-b5d71b159b1a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899</Words>
  <Application>WPS 演示</Application>
  <PresentationFormat>全屏显示(16:9)</PresentationFormat>
  <Paragraphs>140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6" baseType="lpstr">
      <vt:lpstr>Arial</vt:lpstr>
      <vt:lpstr>宋体</vt:lpstr>
      <vt:lpstr>Wingdings</vt:lpstr>
      <vt:lpstr>黑体</vt:lpstr>
      <vt:lpstr>微软雅黑</vt:lpstr>
      <vt:lpstr>华文楷体</vt:lpstr>
      <vt:lpstr>楷体</vt:lpstr>
      <vt:lpstr>幼圆</vt:lpstr>
      <vt:lpstr>等线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12</cp:revision>
  <dcterms:created xsi:type="dcterms:W3CDTF">2017-03-17T02:28:00Z</dcterms:created>
  <dcterms:modified xsi:type="dcterms:W3CDTF">2023-02-03T07:58:53Z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3DBE096CD5AA4EAE9CEDE633B8446AA4</vt:lpwstr>
  </property>
</Properties>
</file>