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3"/>
  </p:notesMasterIdLst>
  <p:sldIdLst>
    <p:sldId id="595" r:id="rId3"/>
    <p:sldId id="584" r:id="rId4"/>
    <p:sldId id="566" r:id="rId5"/>
    <p:sldId id="565" r:id="rId6"/>
    <p:sldId id="542" r:id="rId7"/>
    <p:sldId id="556" r:id="rId8"/>
    <p:sldId id="575" r:id="rId9"/>
    <p:sldId id="594" r:id="rId10"/>
    <p:sldId id="507" r:id="rId11"/>
    <p:sldId id="501" r:id="rId1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7"/>
    </p:embeddedFont>
    <p:embeddedFont>
      <p:font typeface="微软雅黑" panose="020B0503020204020204" pitchFamily="34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幼圆" panose="02010509060101010101" pitchFamily="49" charset="-122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0000"/>
    <a:srgbClr val="009900"/>
    <a:srgbClr val="FF9933"/>
    <a:srgbClr val="AFF22A"/>
    <a:srgbClr val="FFFFFF"/>
    <a:srgbClr val="CC9900"/>
    <a:srgbClr val="FF66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8279" autoAdjust="0"/>
  </p:normalViewPr>
  <p:slideViewPr>
    <p:cSldViewPr>
      <p:cViewPr varScale="1">
        <p:scale>
          <a:sx n="152" d="100"/>
          <a:sy n="152" d="100"/>
        </p:scale>
        <p:origin x="-444" y="-90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615617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5237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分数的初步认识（二） “求一个数的几分之几是多少”的简单实际问题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slide" Target="slide2.xml"/><Relationship Id="rId7" Type="http://schemas.openxmlformats.org/officeDocument/2006/relationships/image" Target="../media/image5.png"/><Relationship Id="rId6" Type="http://schemas.openxmlformats.org/officeDocument/2006/relationships/image" Target="../media/image13.png"/><Relationship Id="rId5" Type="http://schemas.microsoft.com/office/2007/relationships/hdphoto" Target="../media/image12.wdp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1" Type="http://schemas.openxmlformats.org/officeDocument/2006/relationships/slideLayout" Target="../slideLayouts/slideLayout2.xml"/><Relationship Id="rId10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7.png"/><Relationship Id="rId6" Type="http://schemas.openxmlformats.org/officeDocument/2006/relationships/slide" Target="slide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slide" Target="slide2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slide" Target="slide2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5580112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777556"/>
            <a:ext cx="9144000" cy="68480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求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一个数的几分之几是多</a:t>
            </a:r>
            <a:r>
              <a:rPr lang="zh-CN" altLang="en-US" sz="4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少</a:t>
            </a:r>
            <a:endParaRPr lang="en-US" altLang="zh-CN" sz="4000" b="1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8720" y="4413686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960594" y="629457"/>
            <a:ext cx="374525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分数的初步认识（二）</a:t>
            </a:r>
            <a:endParaRPr lang="zh-CN" altLang="en-US" sz="28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707654"/>
            <a:ext cx="3312368" cy="1285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补充习题：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66-67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C:\Users\jinse\Desktop\课件样例\人物图\74.jpg"/>
          <p:cNvPicPr>
            <a:picLocks noChangeAspect="1" noChangeArrowheads="1"/>
          </p:cNvPicPr>
          <p:nvPr/>
        </p:nvPicPr>
        <p:blipFill rotWithShape="1">
          <a:blip r:embed="rId1" cstate="email"/>
          <a:srcRect l="21242" t="20082" r="22361" b="15874"/>
          <a:stretch>
            <a:fillRect/>
          </a:stretch>
        </p:blipFill>
        <p:spPr bwMode="auto">
          <a:xfrm>
            <a:off x="2219475" y="3525451"/>
            <a:ext cx="941281" cy="85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3385548" y="3507854"/>
            <a:ext cx="3634724" cy="830997"/>
            <a:chOff x="4140740" y="1432836"/>
            <a:chExt cx="2882742" cy="830997"/>
          </a:xfrm>
          <a:noFill/>
        </p:grpSpPr>
        <p:sp>
          <p:nvSpPr>
            <p:cNvPr id="27" name="AutoShape 12"/>
            <p:cNvSpPr>
              <a:spLocks noChangeArrowheads="1"/>
            </p:cNvSpPr>
            <p:nvPr/>
          </p:nvSpPr>
          <p:spPr bwMode="auto">
            <a:xfrm>
              <a:off x="4140740" y="1447212"/>
              <a:ext cx="2795741" cy="816621"/>
            </a:xfrm>
            <a:prstGeom prst="wedgeRoundRectCallout">
              <a:avLst>
                <a:gd name="adj1" fmla="val -59941"/>
                <a:gd name="adj2" fmla="val -939"/>
                <a:gd name="adj3" fmla="val 16667"/>
              </a:avLst>
            </a:prstGeom>
            <a:grpFill/>
            <a:ln w="9525">
              <a:solidFill>
                <a:srgbClr val="00B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sz="24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10245"/>
            <p:cNvSpPr txBox="1">
              <a:spLocks noChangeArrowheads="1"/>
            </p:cNvSpPr>
            <p:nvPr/>
          </p:nvSpPr>
          <p:spPr bwMode="auto">
            <a:xfrm>
              <a:off x="4162860" y="1432836"/>
              <a:ext cx="2860622" cy="83099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6÷3=2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（个），每只白兔分得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439395"/>
            <a:ext cx="4306010" cy="1809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29"/>
          <p:cNvGrpSpPr/>
          <p:nvPr/>
        </p:nvGrpSpPr>
        <p:grpSpPr>
          <a:xfrm>
            <a:off x="6810430" y="720241"/>
            <a:ext cx="1989873" cy="1203438"/>
            <a:chOff x="690872" y="754969"/>
            <a:chExt cx="1916248" cy="1635485"/>
          </a:xfrm>
        </p:grpSpPr>
        <p:sp>
          <p:nvSpPr>
            <p:cNvPr id="20" name="AutoShape 12"/>
            <p:cNvSpPr>
              <a:spLocks noChangeArrowheads="1"/>
            </p:cNvSpPr>
            <p:nvPr/>
          </p:nvSpPr>
          <p:spPr bwMode="auto">
            <a:xfrm>
              <a:off x="690872" y="754969"/>
              <a:ext cx="1916248" cy="1635485"/>
            </a:xfrm>
            <a:prstGeom prst="cloudCallout">
              <a:avLst>
                <a:gd name="adj1" fmla="val -63061"/>
                <a:gd name="adj2" fmla="val -21929"/>
              </a:avLst>
            </a:prstGeom>
            <a:noFill/>
            <a:ln w="19050">
              <a:solidFill>
                <a:srgbClr val="92D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21" name="文本框 10245"/>
            <p:cNvSpPr txBox="1">
              <a:spLocks noChangeArrowheads="1"/>
            </p:cNvSpPr>
            <p:nvPr/>
          </p:nvSpPr>
          <p:spPr bwMode="auto">
            <a:xfrm>
              <a:off x="766376" y="922558"/>
              <a:ext cx="1765239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一共采了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个蘑菇。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2" name="组合 47"/>
          <p:cNvGrpSpPr/>
          <p:nvPr/>
        </p:nvGrpSpPr>
        <p:grpSpPr>
          <a:xfrm>
            <a:off x="926595" y="2355726"/>
            <a:ext cx="7245805" cy="780985"/>
            <a:chOff x="881590" y="2841780"/>
            <a:chExt cx="7245805" cy="780985"/>
          </a:xfrm>
        </p:grpSpPr>
        <p:sp>
          <p:nvSpPr>
            <p:cNvPr id="23" name="文本框 10245"/>
            <p:cNvSpPr txBox="1">
              <a:spLocks noChangeArrowheads="1"/>
            </p:cNvSpPr>
            <p:nvPr/>
          </p:nvSpPr>
          <p:spPr bwMode="auto">
            <a:xfrm>
              <a:off x="881590" y="2841780"/>
              <a:ext cx="724580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把这篮蘑菇的   分给小兔，小兔一共分得多少个？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组合 30"/>
            <p:cNvGrpSpPr/>
            <p:nvPr/>
          </p:nvGrpSpPr>
          <p:grpSpPr>
            <a:xfrm>
              <a:off x="2935390" y="2841780"/>
              <a:ext cx="421475" cy="780985"/>
              <a:chOff x="2080295" y="2927505"/>
              <a:chExt cx="421475" cy="780985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2080295" y="292750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2080295" y="324682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2096725" y="3301355"/>
                <a:ext cx="40504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09337" y="2571750"/>
            <a:ext cx="43053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组合 14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18" name="图片 17" descr="28Z58PICt4r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19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altLang="zh-CN" sz="21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endParaRPr lang="zh-CN" alt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47"/>
          <p:cNvGrpSpPr/>
          <p:nvPr/>
        </p:nvGrpSpPr>
        <p:grpSpPr>
          <a:xfrm>
            <a:off x="755576" y="2109575"/>
            <a:ext cx="7245805" cy="750207"/>
            <a:chOff x="881590" y="2841780"/>
            <a:chExt cx="7245805" cy="750207"/>
          </a:xfrm>
        </p:grpSpPr>
        <p:sp>
          <p:nvSpPr>
            <p:cNvPr id="51" name="文本框 10245"/>
            <p:cNvSpPr txBox="1">
              <a:spLocks noChangeArrowheads="1"/>
            </p:cNvSpPr>
            <p:nvPr/>
          </p:nvSpPr>
          <p:spPr bwMode="auto">
            <a:xfrm>
              <a:off x="881590" y="2841780"/>
              <a:ext cx="7245805" cy="6463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把这篮蘑菇的   分给小兔，小兔一共分得多少个？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2" name="组合 30"/>
            <p:cNvGrpSpPr/>
            <p:nvPr/>
          </p:nvGrpSpPr>
          <p:grpSpPr>
            <a:xfrm>
              <a:off x="2935390" y="2841780"/>
              <a:ext cx="421475" cy="750207"/>
              <a:chOff x="2080295" y="2927505"/>
              <a:chExt cx="421475" cy="750207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2080295" y="2927505"/>
                <a:ext cx="40504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2080295" y="3246825"/>
                <a:ext cx="405045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5" name="直接连接符 54"/>
              <p:cNvCxnSpPr/>
              <p:nvPr/>
            </p:nvCxnSpPr>
            <p:spPr>
              <a:xfrm>
                <a:off x="2096725" y="3301355"/>
                <a:ext cx="40504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6" name="矩形 55"/>
          <p:cNvSpPr/>
          <p:nvPr/>
        </p:nvSpPr>
        <p:spPr>
          <a:xfrm>
            <a:off x="5449597" y="3741880"/>
            <a:ext cx="675075" cy="94510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42"/>
          <p:cNvGrpSpPr/>
          <p:nvPr/>
        </p:nvGrpSpPr>
        <p:grpSpPr>
          <a:xfrm>
            <a:off x="4729517" y="2661760"/>
            <a:ext cx="1070595" cy="855095"/>
            <a:chOff x="4166955" y="3516855"/>
            <a:chExt cx="1070595" cy="855095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4166955" y="3516855"/>
              <a:ext cx="0" cy="855095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5237550" y="3516855"/>
              <a:ext cx="0" cy="855095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45"/>
          <p:cNvGrpSpPr/>
          <p:nvPr/>
        </p:nvGrpSpPr>
        <p:grpSpPr>
          <a:xfrm>
            <a:off x="3703927" y="2832255"/>
            <a:ext cx="2066925" cy="495300"/>
            <a:chOff x="3141365" y="3687350"/>
            <a:chExt cx="2066925" cy="495300"/>
          </a:xfrm>
        </p:grpSpPr>
        <p:pic>
          <p:nvPicPr>
            <p:cNvPr id="67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41365" y="3687350"/>
              <a:ext cx="1000125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8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208165" y="3687350"/>
              <a:ext cx="1000125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9" name="组合 68"/>
          <p:cNvGrpSpPr/>
          <p:nvPr/>
        </p:nvGrpSpPr>
        <p:grpSpPr>
          <a:xfrm>
            <a:off x="3604392" y="3632820"/>
            <a:ext cx="5432104" cy="559110"/>
            <a:chOff x="2951820" y="3947855"/>
            <a:chExt cx="5432104" cy="559110"/>
          </a:xfrm>
        </p:grpSpPr>
        <p:grpSp>
          <p:nvGrpSpPr>
            <p:cNvPr id="75" name="组合 40"/>
            <p:cNvGrpSpPr/>
            <p:nvPr/>
          </p:nvGrpSpPr>
          <p:grpSpPr>
            <a:xfrm>
              <a:off x="3385440" y="3947855"/>
              <a:ext cx="4998484" cy="559110"/>
              <a:chOff x="3025400" y="3092760"/>
              <a:chExt cx="4998484" cy="559110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4707015" y="3092760"/>
                <a:ext cx="540060" cy="54006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3671900" y="3111810"/>
                <a:ext cx="540060" cy="54006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3025400" y="3156815"/>
                <a:ext cx="499848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÷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×     =      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    ）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5742130" y="3561860"/>
                <a:ext cx="630070" cy="0"/>
              </a:xfrm>
              <a:prstGeom prst="line">
                <a:avLst/>
              </a:prstGeom>
              <a:ln w="28575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TextBox 75"/>
            <p:cNvSpPr txBox="1"/>
            <p:nvPr/>
          </p:nvSpPr>
          <p:spPr>
            <a:xfrm>
              <a:off x="2951820" y="4011910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4755472" y="3696875"/>
            <a:ext cx="405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809637" y="3677825"/>
            <a:ext cx="405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10245"/>
          <p:cNvSpPr txBox="1">
            <a:spLocks noChangeArrowheads="1"/>
          </p:cNvSpPr>
          <p:nvPr/>
        </p:nvSpPr>
        <p:spPr bwMode="auto">
          <a:xfrm>
            <a:off x="7920587" y="3668300"/>
            <a:ext cx="630071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文本框 10245"/>
          <p:cNvSpPr txBox="1">
            <a:spLocks noChangeArrowheads="1"/>
          </p:cNvSpPr>
          <p:nvPr/>
        </p:nvSpPr>
        <p:spPr bwMode="auto">
          <a:xfrm>
            <a:off x="3443499" y="4214432"/>
            <a:ext cx="32022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答：小兔一共分得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8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1333" r="9822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62979" y="3964851"/>
            <a:ext cx="936104" cy="99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AutoShape 12"/>
          <p:cNvSpPr>
            <a:spLocks noChangeArrowheads="1"/>
          </p:cNvSpPr>
          <p:nvPr/>
        </p:nvSpPr>
        <p:spPr bwMode="auto">
          <a:xfrm>
            <a:off x="338575" y="2733219"/>
            <a:ext cx="2321016" cy="1235834"/>
          </a:xfrm>
          <a:prstGeom prst="wedgeRoundRectCallout">
            <a:avLst>
              <a:gd name="adj1" fmla="val 5175"/>
              <a:gd name="adj2" fmla="val 59663"/>
              <a:gd name="adj3" fmla="val 16667"/>
            </a:avLst>
          </a:prstGeom>
          <a:noFill/>
          <a:ln w="9525">
            <a:solidFill>
              <a:srgbClr val="0070C0"/>
            </a:solidFill>
            <a:miter lim="800000"/>
          </a:ln>
          <a:effectLst/>
        </p:spPr>
        <p:txBody>
          <a:bodyPr anchor="ctr"/>
          <a:lstStyle/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23528" y="2715766"/>
            <a:ext cx="2435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把这篮蘑菇平均分成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份，取其中的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4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439395"/>
            <a:ext cx="4306010" cy="1809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" name="组合 29"/>
          <p:cNvGrpSpPr/>
          <p:nvPr/>
        </p:nvGrpSpPr>
        <p:grpSpPr>
          <a:xfrm>
            <a:off x="6810430" y="720241"/>
            <a:ext cx="1989873" cy="1203438"/>
            <a:chOff x="690872" y="754969"/>
            <a:chExt cx="1916248" cy="1635485"/>
          </a:xfrm>
        </p:grpSpPr>
        <p:sp>
          <p:nvSpPr>
            <p:cNvPr id="47" name="AutoShape 12"/>
            <p:cNvSpPr>
              <a:spLocks noChangeArrowheads="1"/>
            </p:cNvSpPr>
            <p:nvPr/>
          </p:nvSpPr>
          <p:spPr bwMode="auto">
            <a:xfrm>
              <a:off x="690872" y="754969"/>
              <a:ext cx="1916248" cy="1635485"/>
            </a:xfrm>
            <a:prstGeom prst="cloudCallout">
              <a:avLst>
                <a:gd name="adj1" fmla="val -63061"/>
                <a:gd name="adj2" fmla="val -21929"/>
              </a:avLst>
            </a:prstGeom>
            <a:noFill/>
            <a:ln w="19050">
              <a:solidFill>
                <a:srgbClr val="92D05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 dirty="0"/>
            </a:p>
          </p:txBody>
        </p:sp>
        <p:sp>
          <p:nvSpPr>
            <p:cNvPr id="48" name="文本框 10245"/>
            <p:cNvSpPr txBox="1">
              <a:spLocks noChangeArrowheads="1"/>
            </p:cNvSpPr>
            <p:nvPr/>
          </p:nvSpPr>
          <p:spPr bwMode="auto">
            <a:xfrm>
              <a:off x="766376" y="922558"/>
              <a:ext cx="1765239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一共采了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6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个蘑菇。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83" grpId="0"/>
      <p:bldP spid="85" grpId="0"/>
      <p:bldP spid="89" grpId="0" animBg="1"/>
      <p:bldP spid="9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0245"/>
          <p:cNvSpPr txBox="1">
            <a:spLocks noChangeArrowheads="1"/>
          </p:cNvSpPr>
          <p:nvPr/>
        </p:nvSpPr>
        <p:spPr bwMode="auto">
          <a:xfrm>
            <a:off x="656565" y="973201"/>
            <a:ext cx="346538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摆一摆，说一说。</a:t>
            </a:r>
            <a:r>
              <a:rPr lang="en-US" altLang="zh-CN" sz="28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1579" y="1563638"/>
            <a:ext cx="6705746" cy="809560"/>
            <a:chOff x="1196624" y="1792327"/>
            <a:chExt cx="6705746" cy="809560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737275" y="1927342"/>
              <a:ext cx="437195" cy="4371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3" name="组合 26"/>
            <p:cNvGrpSpPr/>
            <p:nvPr/>
          </p:nvGrpSpPr>
          <p:grpSpPr>
            <a:xfrm>
              <a:off x="1196624" y="1792327"/>
              <a:ext cx="6705746" cy="809560"/>
              <a:chOff x="926594" y="1806665"/>
              <a:chExt cx="6705746" cy="809560"/>
            </a:xfrm>
          </p:grpSpPr>
          <p:sp>
            <p:nvSpPr>
              <p:cNvPr id="34" name="文本框 10245"/>
              <p:cNvSpPr txBox="1">
                <a:spLocks noChangeArrowheads="1"/>
              </p:cNvSpPr>
              <p:nvPr/>
            </p:nvSpPr>
            <p:spPr bwMode="auto">
              <a:xfrm>
                <a:off x="926594" y="1806665"/>
                <a:ext cx="6705746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摆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12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 ，拿出它们的    。拿出多少个？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35" name="组合 22"/>
              <p:cNvGrpSpPr/>
              <p:nvPr/>
            </p:nvGrpSpPr>
            <p:grpSpPr>
              <a:xfrm>
                <a:off x="4842030" y="1806665"/>
                <a:ext cx="405045" cy="809560"/>
                <a:chOff x="5022050" y="2633185"/>
                <a:chExt cx="405045" cy="809560"/>
              </a:xfrm>
            </p:grpSpPr>
            <p:sp>
              <p:nvSpPr>
                <p:cNvPr id="36" name="TextBox 35"/>
                <p:cNvSpPr txBox="1"/>
                <p:nvPr/>
              </p:nvSpPr>
              <p:spPr>
                <a:xfrm>
                  <a:off x="5022050" y="2633185"/>
                  <a:ext cx="4050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>
                  <a:off x="5062572" y="3037965"/>
                  <a:ext cx="324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TextBox 38"/>
                <p:cNvSpPr txBox="1"/>
                <p:nvPr/>
              </p:nvSpPr>
              <p:spPr>
                <a:xfrm>
                  <a:off x="5022050" y="2981080"/>
                  <a:ext cx="4050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grpSp>
        <p:nvGrpSpPr>
          <p:cNvPr id="44" name="组合 55"/>
          <p:cNvGrpSpPr/>
          <p:nvPr/>
        </p:nvGrpSpPr>
        <p:grpSpPr>
          <a:xfrm>
            <a:off x="775150" y="3001178"/>
            <a:ext cx="6705746" cy="809560"/>
            <a:chOff x="910165" y="3244205"/>
            <a:chExt cx="6705746" cy="809560"/>
          </a:xfrm>
        </p:grpSpPr>
        <p:grpSp>
          <p:nvGrpSpPr>
            <p:cNvPr id="45" name="组合 27"/>
            <p:cNvGrpSpPr/>
            <p:nvPr/>
          </p:nvGrpSpPr>
          <p:grpSpPr>
            <a:xfrm>
              <a:off x="910165" y="3244205"/>
              <a:ext cx="6705746" cy="809560"/>
              <a:chOff x="865159" y="1806665"/>
              <a:chExt cx="6705746" cy="809560"/>
            </a:xfrm>
          </p:grpSpPr>
          <p:sp>
            <p:nvSpPr>
              <p:cNvPr id="47" name="文本框 10245"/>
              <p:cNvSpPr txBox="1">
                <a:spLocks noChangeArrowheads="1"/>
              </p:cNvSpPr>
              <p:nvPr/>
            </p:nvSpPr>
            <p:spPr bwMode="auto">
              <a:xfrm>
                <a:off x="865159" y="1806665"/>
                <a:ext cx="6705746" cy="6463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(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摆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16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   ，拿出它们的    。拿出多少个？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8" name="组合 22"/>
              <p:cNvGrpSpPr/>
              <p:nvPr/>
            </p:nvGrpSpPr>
            <p:grpSpPr>
              <a:xfrm>
                <a:off x="4717495" y="1806665"/>
                <a:ext cx="414570" cy="809560"/>
                <a:chOff x="4897515" y="2633185"/>
                <a:chExt cx="414570" cy="809560"/>
              </a:xfrm>
            </p:grpSpPr>
            <p:sp>
              <p:nvSpPr>
                <p:cNvPr id="49" name="TextBox 48"/>
                <p:cNvSpPr txBox="1"/>
                <p:nvPr/>
              </p:nvSpPr>
              <p:spPr>
                <a:xfrm>
                  <a:off x="4897515" y="2633185"/>
                  <a:ext cx="4050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3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>
                  <a:off x="4961372" y="3037965"/>
                  <a:ext cx="324000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1" name="TextBox 50"/>
                <p:cNvSpPr txBox="1"/>
                <p:nvPr/>
              </p:nvSpPr>
              <p:spPr>
                <a:xfrm>
                  <a:off x="4907040" y="2981080"/>
                  <a:ext cx="405045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</a:t>
                  </a:r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29762" y="3398270"/>
              <a:ext cx="458029" cy="4419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" name="TextBox 51"/>
          <p:cNvSpPr txBox="1"/>
          <p:nvPr/>
        </p:nvSpPr>
        <p:spPr>
          <a:xfrm>
            <a:off x="4752020" y="2418733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12÷4×3 = 9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540" y="2238713"/>
            <a:ext cx="4459830" cy="767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TextBox 53"/>
          <p:cNvSpPr txBox="1"/>
          <p:nvPr/>
        </p:nvSpPr>
        <p:spPr>
          <a:xfrm>
            <a:off x="5247075" y="3723878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16÷4×3 = 12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1520" y="3633868"/>
            <a:ext cx="5007690" cy="725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1" name="图片 6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2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52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0245"/>
          <p:cNvSpPr txBox="1">
            <a:spLocks noChangeArrowheads="1"/>
          </p:cNvSpPr>
          <p:nvPr/>
        </p:nvSpPr>
        <p:spPr bwMode="auto">
          <a:xfrm>
            <a:off x="547388" y="454663"/>
            <a:ext cx="454550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先分一分，再填写算式。</a:t>
            </a:r>
            <a:endParaRPr lang="zh-CN" altLang="en-US" sz="32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0309" y="1275606"/>
            <a:ext cx="8866187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" name="组合 39"/>
          <p:cNvGrpSpPr/>
          <p:nvPr/>
        </p:nvGrpSpPr>
        <p:grpSpPr>
          <a:xfrm>
            <a:off x="980771" y="1320611"/>
            <a:ext cx="3870430" cy="809560"/>
            <a:chOff x="1855270" y="523190"/>
            <a:chExt cx="3870430" cy="809560"/>
          </a:xfrm>
        </p:grpSpPr>
        <p:sp>
          <p:nvSpPr>
            <p:cNvPr id="35" name="文本框 10245"/>
            <p:cNvSpPr txBox="1">
              <a:spLocks noChangeArrowheads="1"/>
            </p:cNvSpPr>
            <p:nvPr/>
          </p:nvSpPr>
          <p:spPr bwMode="auto">
            <a:xfrm>
              <a:off x="1855270" y="546525"/>
              <a:ext cx="3870430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辣椒的   是多少个？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7" name="组合 22"/>
            <p:cNvGrpSpPr/>
            <p:nvPr/>
          </p:nvGrpSpPr>
          <p:grpSpPr>
            <a:xfrm>
              <a:off x="2828950" y="523190"/>
              <a:ext cx="405045" cy="809560"/>
              <a:chOff x="4539140" y="2654855"/>
              <a:chExt cx="405045" cy="809560"/>
            </a:xfrm>
          </p:grpSpPr>
          <p:sp>
            <p:nvSpPr>
              <p:cNvPr id="39" name="TextBox 38"/>
              <p:cNvSpPr txBox="1"/>
              <p:nvPr/>
            </p:nvSpPr>
            <p:spPr>
              <a:xfrm>
                <a:off x="4539140" y="265485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4579662" y="3059635"/>
                <a:ext cx="32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TextBox 44"/>
              <p:cNvSpPr txBox="1"/>
              <p:nvPr/>
            </p:nvSpPr>
            <p:spPr>
              <a:xfrm>
                <a:off x="4539140" y="300275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6" name="组合 40"/>
          <p:cNvGrpSpPr/>
          <p:nvPr/>
        </p:nvGrpSpPr>
        <p:grpSpPr>
          <a:xfrm>
            <a:off x="5121476" y="1313706"/>
            <a:ext cx="3870430" cy="809560"/>
            <a:chOff x="1466655" y="523190"/>
            <a:chExt cx="3870430" cy="809560"/>
          </a:xfrm>
        </p:grpSpPr>
        <p:sp>
          <p:nvSpPr>
            <p:cNvPr id="47" name="文本框 10245"/>
            <p:cNvSpPr txBox="1">
              <a:spLocks noChangeArrowheads="1"/>
            </p:cNvSpPr>
            <p:nvPr/>
          </p:nvSpPr>
          <p:spPr bwMode="auto">
            <a:xfrm>
              <a:off x="1466655" y="546525"/>
              <a:ext cx="3870430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苹果的    是多少个？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4" name="组合 22"/>
            <p:cNvGrpSpPr/>
            <p:nvPr/>
          </p:nvGrpSpPr>
          <p:grpSpPr>
            <a:xfrm>
              <a:off x="2463670" y="523190"/>
              <a:ext cx="405045" cy="809560"/>
              <a:chOff x="4173860" y="2654855"/>
              <a:chExt cx="405045" cy="809560"/>
            </a:xfrm>
          </p:grpSpPr>
          <p:sp>
            <p:nvSpPr>
              <p:cNvPr id="56" name="TextBox 55"/>
              <p:cNvSpPr txBox="1"/>
              <p:nvPr/>
            </p:nvSpPr>
            <p:spPr>
              <a:xfrm>
                <a:off x="4173860" y="265485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4214382" y="3059635"/>
                <a:ext cx="32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/>
              <p:cNvSpPr txBox="1"/>
              <p:nvPr/>
            </p:nvSpPr>
            <p:spPr>
              <a:xfrm>
                <a:off x="4173860" y="300275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657756" y="2149751"/>
            <a:ext cx="1421110" cy="945105"/>
            <a:chOff x="1736685" y="2815825"/>
            <a:chExt cx="1421110" cy="945105"/>
          </a:xfrm>
        </p:grpSpPr>
        <p:cxnSp>
          <p:nvCxnSpPr>
            <p:cNvPr id="60" name="直接连接符 59"/>
            <p:cNvCxnSpPr/>
            <p:nvPr/>
          </p:nvCxnSpPr>
          <p:spPr>
            <a:xfrm>
              <a:off x="1736685" y="2841780"/>
              <a:ext cx="0" cy="855095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2447240" y="2815825"/>
              <a:ext cx="9525" cy="945105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3157795" y="2841780"/>
              <a:ext cx="0" cy="855095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/>
          <p:cNvGrpSpPr/>
          <p:nvPr/>
        </p:nvGrpSpPr>
        <p:grpSpPr>
          <a:xfrm>
            <a:off x="5859651" y="2132366"/>
            <a:ext cx="1888790" cy="937490"/>
            <a:chOff x="5938580" y="2798440"/>
            <a:chExt cx="1888790" cy="937490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5938580" y="2874640"/>
              <a:ext cx="0" cy="765085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6552220" y="2798440"/>
              <a:ext cx="15010" cy="936535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H="1">
              <a:off x="7182290" y="2799395"/>
              <a:ext cx="15010" cy="936535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flipH="1">
              <a:off x="7812360" y="2889405"/>
              <a:ext cx="15010" cy="73651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352611" y="3326786"/>
            <a:ext cx="3822805" cy="499765"/>
            <a:chOff x="431540" y="3992860"/>
            <a:chExt cx="3822805" cy="499765"/>
          </a:xfrm>
        </p:grpSpPr>
        <p:grpSp>
          <p:nvGrpSpPr>
            <p:cNvPr id="78" name="组合 77"/>
            <p:cNvGrpSpPr/>
            <p:nvPr/>
          </p:nvGrpSpPr>
          <p:grpSpPr>
            <a:xfrm>
              <a:off x="431540" y="4011910"/>
              <a:ext cx="2188815" cy="480715"/>
              <a:chOff x="431540" y="4011910"/>
              <a:chExt cx="2188815" cy="480715"/>
            </a:xfrm>
          </p:grpSpPr>
          <p:sp>
            <p:nvSpPr>
              <p:cNvPr id="81" name="TextBox 80"/>
              <p:cNvSpPr txBox="1"/>
              <p:nvPr/>
            </p:nvSpPr>
            <p:spPr>
              <a:xfrm>
                <a:off x="431540" y="403096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1296160" y="402143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2215310" y="401191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9" name="TextBox 78"/>
            <p:cNvSpPr txBox="1"/>
            <p:nvPr/>
          </p:nvSpPr>
          <p:spPr>
            <a:xfrm>
              <a:off x="3124935" y="4011910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849300" y="3992860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527596" y="3345836"/>
            <a:ext cx="4013305" cy="499765"/>
            <a:chOff x="241040" y="3992860"/>
            <a:chExt cx="4013305" cy="499765"/>
          </a:xfrm>
        </p:grpSpPr>
        <p:grpSp>
          <p:nvGrpSpPr>
            <p:cNvPr id="85" name="组合 74"/>
            <p:cNvGrpSpPr/>
            <p:nvPr/>
          </p:nvGrpSpPr>
          <p:grpSpPr>
            <a:xfrm>
              <a:off x="241040" y="4011910"/>
              <a:ext cx="2379315" cy="480715"/>
              <a:chOff x="241040" y="4011910"/>
              <a:chExt cx="2379315" cy="480715"/>
            </a:xfrm>
          </p:grpSpPr>
          <p:sp>
            <p:nvSpPr>
              <p:cNvPr id="88" name="TextBox 87"/>
              <p:cNvSpPr txBox="1"/>
              <p:nvPr/>
            </p:nvSpPr>
            <p:spPr>
              <a:xfrm>
                <a:off x="241040" y="4030960"/>
                <a:ext cx="72008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9" name="TextBox 88"/>
              <p:cNvSpPr txBox="1"/>
              <p:nvPr/>
            </p:nvSpPr>
            <p:spPr>
              <a:xfrm>
                <a:off x="1296160" y="402143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0" name="TextBox 89"/>
              <p:cNvSpPr txBox="1"/>
              <p:nvPr/>
            </p:nvSpPr>
            <p:spPr>
              <a:xfrm>
                <a:off x="2215310" y="401191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3124935" y="4011910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849300" y="3992860"/>
              <a:ext cx="40504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个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1259" y="1249660"/>
            <a:ext cx="8885237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" name="组合 39"/>
          <p:cNvGrpSpPr/>
          <p:nvPr/>
        </p:nvGrpSpPr>
        <p:grpSpPr>
          <a:xfrm>
            <a:off x="909101" y="1294665"/>
            <a:ext cx="3870430" cy="809560"/>
            <a:chOff x="1855270" y="523190"/>
            <a:chExt cx="3870430" cy="809560"/>
          </a:xfrm>
        </p:grpSpPr>
        <p:sp>
          <p:nvSpPr>
            <p:cNvPr id="46" name="文本框 10245"/>
            <p:cNvSpPr txBox="1">
              <a:spLocks noChangeArrowheads="1"/>
            </p:cNvSpPr>
            <p:nvPr/>
          </p:nvSpPr>
          <p:spPr bwMode="auto">
            <a:xfrm>
              <a:off x="1855270" y="546525"/>
              <a:ext cx="3870430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萝卜的   是多少个？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7" name="组合 22"/>
            <p:cNvGrpSpPr/>
            <p:nvPr/>
          </p:nvGrpSpPr>
          <p:grpSpPr>
            <a:xfrm>
              <a:off x="2828950" y="523190"/>
              <a:ext cx="405045" cy="809560"/>
              <a:chOff x="4539140" y="2654855"/>
              <a:chExt cx="405045" cy="809560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4539140" y="265485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9" name="直接连接符 48"/>
              <p:cNvCxnSpPr/>
              <p:nvPr/>
            </p:nvCxnSpPr>
            <p:spPr>
              <a:xfrm>
                <a:off x="4579662" y="3059635"/>
                <a:ext cx="32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" name="TextBox 49"/>
              <p:cNvSpPr txBox="1"/>
              <p:nvPr/>
            </p:nvSpPr>
            <p:spPr>
              <a:xfrm>
                <a:off x="4539140" y="300275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979696" y="2185240"/>
            <a:ext cx="819615" cy="990110"/>
            <a:chOff x="2087200" y="2382205"/>
            <a:chExt cx="819615" cy="990110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2087200" y="2382205"/>
              <a:ext cx="0" cy="99011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2887765" y="2382205"/>
              <a:ext cx="19050" cy="99011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83"/>
          <p:cNvGrpSpPr/>
          <p:nvPr/>
        </p:nvGrpSpPr>
        <p:grpSpPr>
          <a:xfrm>
            <a:off x="5814646" y="1953310"/>
            <a:ext cx="2025225" cy="1276570"/>
            <a:chOff x="5922150" y="2150275"/>
            <a:chExt cx="2025225" cy="1276570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5922150" y="2337200"/>
              <a:ext cx="0" cy="97200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6327195" y="2211710"/>
              <a:ext cx="0" cy="117013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6732240" y="2150275"/>
              <a:ext cx="0" cy="126014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7137285" y="2166705"/>
              <a:ext cx="0" cy="126014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>
              <a:off x="7542330" y="2211710"/>
              <a:ext cx="0" cy="1170130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7947375" y="2256715"/>
              <a:ext cx="0" cy="1035115"/>
            </a:xfrm>
            <a:prstGeom prst="line">
              <a:avLst/>
            </a:prstGeom>
            <a:ln w="28575">
              <a:solidFill>
                <a:srgbClr val="FF339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TextBox 90"/>
          <p:cNvSpPr txBox="1"/>
          <p:nvPr/>
        </p:nvSpPr>
        <p:spPr>
          <a:xfrm>
            <a:off x="909101" y="3364895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3×2 = 8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319591" y="3364895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7×4 = 8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3" name="组合 39"/>
          <p:cNvGrpSpPr/>
          <p:nvPr/>
        </p:nvGrpSpPr>
        <p:grpSpPr>
          <a:xfrm>
            <a:off x="5094566" y="1268710"/>
            <a:ext cx="3870430" cy="809560"/>
            <a:chOff x="1855270" y="513665"/>
            <a:chExt cx="3870430" cy="809560"/>
          </a:xfrm>
        </p:grpSpPr>
        <p:sp>
          <p:nvSpPr>
            <p:cNvPr id="94" name="文本框 10245"/>
            <p:cNvSpPr txBox="1">
              <a:spLocks noChangeArrowheads="1"/>
            </p:cNvSpPr>
            <p:nvPr/>
          </p:nvSpPr>
          <p:spPr bwMode="auto">
            <a:xfrm>
              <a:off x="1855270" y="546525"/>
              <a:ext cx="3870430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桃的   是多少个？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5" name="组合 22"/>
            <p:cNvGrpSpPr/>
            <p:nvPr/>
          </p:nvGrpSpPr>
          <p:grpSpPr>
            <a:xfrm>
              <a:off x="2533675" y="513665"/>
              <a:ext cx="405045" cy="809560"/>
              <a:chOff x="4243865" y="2645330"/>
              <a:chExt cx="405045" cy="809560"/>
            </a:xfrm>
          </p:grpSpPr>
          <p:sp>
            <p:nvSpPr>
              <p:cNvPr id="96" name="TextBox 95"/>
              <p:cNvSpPr txBox="1"/>
              <p:nvPr/>
            </p:nvSpPr>
            <p:spPr>
              <a:xfrm>
                <a:off x="4243865" y="2645330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>
              <a:xfrm>
                <a:off x="4284387" y="3050110"/>
                <a:ext cx="324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" name="TextBox 97"/>
              <p:cNvSpPr txBox="1"/>
              <p:nvPr/>
            </p:nvSpPr>
            <p:spPr>
              <a:xfrm>
                <a:off x="4243865" y="2993225"/>
                <a:ext cx="4050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7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99" name="文本框 10245"/>
          <p:cNvSpPr txBox="1">
            <a:spLocks noChangeArrowheads="1"/>
          </p:cNvSpPr>
          <p:nvPr/>
        </p:nvSpPr>
        <p:spPr bwMode="auto">
          <a:xfrm>
            <a:off x="539552" y="454663"/>
            <a:ext cx="454550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先分一分，再填写算式。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0245"/>
          <p:cNvSpPr txBox="1">
            <a:spLocks noChangeArrowheads="1"/>
          </p:cNvSpPr>
          <p:nvPr/>
        </p:nvSpPr>
        <p:spPr bwMode="auto">
          <a:xfrm>
            <a:off x="611560" y="628058"/>
            <a:ext cx="787587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小春吃了这块巧克力的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小冬吃了这块巧克力的   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他们各吃了几小块？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71800" y="1779662"/>
            <a:ext cx="2700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15÷5 = 3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（块）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10245"/>
          <p:cNvSpPr txBox="1">
            <a:spLocks noChangeArrowheads="1"/>
          </p:cNvSpPr>
          <p:nvPr/>
        </p:nvSpPr>
        <p:spPr bwMode="auto">
          <a:xfrm>
            <a:off x="1979712" y="3444847"/>
            <a:ext cx="4905545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答：小春吃了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块，小冬吃了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806915" y="493043"/>
            <a:ext cx="405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3847437" y="897823"/>
            <a:ext cx="3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806915" y="840938"/>
            <a:ext cx="405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79323" y="483518"/>
            <a:ext cx="405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519845" y="888298"/>
            <a:ext cx="324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7479323" y="831413"/>
            <a:ext cx="405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14238" y="1932612"/>
            <a:ext cx="1817597" cy="1143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8" name="组合 47"/>
          <p:cNvGrpSpPr/>
          <p:nvPr/>
        </p:nvGrpSpPr>
        <p:grpSpPr>
          <a:xfrm>
            <a:off x="2105726" y="2274717"/>
            <a:ext cx="3678265" cy="506670"/>
            <a:chOff x="2231740" y="2706765"/>
            <a:chExt cx="3678265" cy="506670"/>
          </a:xfrm>
        </p:grpSpPr>
        <p:sp>
          <p:nvSpPr>
            <p:cNvPr id="49" name="文本框 10245"/>
            <p:cNvSpPr txBox="1">
              <a:spLocks noChangeArrowheads="1"/>
            </p:cNvSpPr>
            <p:nvPr/>
          </p:nvSpPr>
          <p:spPr bwMode="auto">
            <a:xfrm>
              <a:off x="2231740" y="2706765"/>
              <a:ext cx="900100" cy="4712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小春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669645" y="2751770"/>
              <a:ext cx="3240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3×1 = 3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（块）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150731" y="2859782"/>
            <a:ext cx="3630640" cy="485000"/>
            <a:chOff x="2276745" y="3336835"/>
            <a:chExt cx="3630640" cy="485000"/>
          </a:xfrm>
        </p:grpSpPr>
        <p:sp>
          <p:nvSpPr>
            <p:cNvPr id="52" name="文本框 10245"/>
            <p:cNvSpPr txBox="1">
              <a:spLocks noChangeArrowheads="1"/>
            </p:cNvSpPr>
            <p:nvPr/>
          </p:nvSpPr>
          <p:spPr bwMode="auto">
            <a:xfrm>
              <a:off x="2276745" y="3336835"/>
              <a:ext cx="900100" cy="4712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小冬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667025" y="3360170"/>
              <a:ext cx="3240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3×2 = 6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（块）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9" grpId="0"/>
      <p:bldP spid="44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6" name="文本框 10245"/>
          <p:cNvSpPr txBox="1">
            <a:spLocks noChangeArrowheads="1"/>
          </p:cNvSpPr>
          <p:nvPr/>
        </p:nvSpPr>
        <p:spPr bwMode="auto">
          <a:xfrm>
            <a:off x="233946" y="425682"/>
            <a:ext cx="7992888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小芳和小红用一根绸带做中国结。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她们各用去多少厘米绸带？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72"/>
          <p:cNvGrpSpPr/>
          <p:nvPr/>
        </p:nvGrpSpPr>
        <p:grpSpPr>
          <a:xfrm>
            <a:off x="1907704" y="2030044"/>
            <a:ext cx="1800200" cy="1013332"/>
            <a:chOff x="2276745" y="1671650"/>
            <a:chExt cx="1800200" cy="1013332"/>
          </a:xfrm>
          <a:noFill/>
        </p:grpSpPr>
        <p:grpSp>
          <p:nvGrpSpPr>
            <p:cNvPr id="39" name="组合 36"/>
            <p:cNvGrpSpPr/>
            <p:nvPr/>
          </p:nvGrpSpPr>
          <p:grpSpPr>
            <a:xfrm>
              <a:off x="2276745" y="1671650"/>
              <a:ext cx="1800200" cy="992731"/>
              <a:chOff x="5607115" y="2931790"/>
              <a:chExt cx="1800200" cy="992731"/>
            </a:xfrm>
            <a:grpFill/>
          </p:grpSpPr>
          <p:sp>
            <p:nvSpPr>
              <p:cNvPr id="48" name="AutoShape 12"/>
              <p:cNvSpPr>
                <a:spLocks noChangeArrowheads="1"/>
              </p:cNvSpPr>
              <p:nvPr/>
            </p:nvSpPr>
            <p:spPr bwMode="auto">
              <a:xfrm>
                <a:off x="5652120" y="2934411"/>
                <a:ext cx="1620180" cy="990110"/>
              </a:xfrm>
              <a:prstGeom prst="wedgeRoundRectCallout">
                <a:avLst>
                  <a:gd name="adj1" fmla="val -68417"/>
                  <a:gd name="adj2" fmla="val 19678"/>
                  <a:gd name="adj3" fmla="val 16667"/>
                </a:avLst>
              </a:prstGeom>
              <a:grpFill/>
              <a:ln w="19050">
                <a:solidFill>
                  <a:srgbClr val="FFC000"/>
                </a:solidFill>
                <a:miter lim="800000"/>
              </a:ln>
              <a:effectLst/>
            </p:spPr>
            <p:txBody>
              <a:bodyPr/>
              <a:lstStyle/>
              <a:p>
                <a:pPr algn="ctr">
                  <a:defRPr/>
                </a:pPr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文本框 10245"/>
              <p:cNvSpPr txBox="1">
                <a:spLocks noChangeArrowheads="1"/>
              </p:cNvSpPr>
              <p:nvPr/>
            </p:nvSpPr>
            <p:spPr bwMode="auto">
              <a:xfrm>
                <a:off x="5607115" y="2931790"/>
                <a:ext cx="1800200" cy="861774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宋体" panose="02010600030101010101" pitchFamily="2" charset="-122"/>
                  </a:rPr>
                  <a:t>我用去这根绸带的    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44" name="组合 39"/>
            <p:cNvGrpSpPr/>
            <p:nvPr/>
          </p:nvGrpSpPr>
          <p:grpSpPr>
            <a:xfrm>
              <a:off x="2951819" y="1934775"/>
              <a:ext cx="421475" cy="750207"/>
              <a:chOff x="1781690" y="2965605"/>
              <a:chExt cx="421475" cy="750207"/>
            </a:xfrm>
            <a:grpFill/>
          </p:grpSpPr>
          <p:sp>
            <p:nvSpPr>
              <p:cNvPr id="45" name="TextBox 44"/>
              <p:cNvSpPr txBox="1"/>
              <p:nvPr/>
            </p:nvSpPr>
            <p:spPr>
              <a:xfrm>
                <a:off x="1781690" y="2965605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1781690" y="3284925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1798120" y="3339455"/>
                <a:ext cx="405045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71"/>
          <p:cNvGrpSpPr/>
          <p:nvPr/>
        </p:nvGrpSpPr>
        <p:grpSpPr>
          <a:xfrm>
            <a:off x="5247075" y="2030044"/>
            <a:ext cx="1890210" cy="975232"/>
            <a:chOff x="6057165" y="1806665"/>
            <a:chExt cx="1890210" cy="975232"/>
          </a:xfrm>
          <a:noFill/>
        </p:grpSpPr>
        <p:sp>
          <p:nvSpPr>
            <p:cNvPr id="51" name="AutoShape 12"/>
            <p:cNvSpPr>
              <a:spLocks noChangeArrowheads="1"/>
            </p:cNvSpPr>
            <p:nvPr/>
          </p:nvSpPr>
          <p:spPr bwMode="auto">
            <a:xfrm>
              <a:off x="6057165" y="1809285"/>
              <a:ext cx="1800199" cy="942485"/>
            </a:xfrm>
            <a:prstGeom prst="wedgeRoundRectCallout">
              <a:avLst>
                <a:gd name="adj1" fmla="val 71419"/>
                <a:gd name="adj2" fmla="val 27763"/>
                <a:gd name="adj3" fmla="val 16667"/>
              </a:avLst>
            </a:prstGeom>
            <a:grpFill/>
            <a:ln w="19050">
              <a:solidFill>
                <a:srgbClr val="00B0F0"/>
              </a:solidFill>
              <a:miter lim="800000"/>
            </a:ln>
            <a:effectLst/>
          </p:spPr>
          <p:txBody>
            <a:bodyPr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文本框 10245"/>
            <p:cNvSpPr txBox="1">
              <a:spLocks noChangeArrowheads="1"/>
            </p:cNvSpPr>
            <p:nvPr/>
          </p:nvSpPr>
          <p:spPr bwMode="auto">
            <a:xfrm>
              <a:off x="6147175" y="1806665"/>
              <a:ext cx="1800200" cy="86177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我用去这根的绸带    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53" name="组合 63"/>
            <p:cNvGrpSpPr/>
            <p:nvPr/>
          </p:nvGrpSpPr>
          <p:grpSpPr>
            <a:xfrm>
              <a:off x="6822249" y="2050853"/>
              <a:ext cx="421475" cy="731044"/>
              <a:chOff x="1781690" y="2946668"/>
              <a:chExt cx="421475" cy="731044"/>
            </a:xfrm>
            <a:grpFill/>
          </p:grpSpPr>
          <p:sp>
            <p:nvSpPr>
              <p:cNvPr id="54" name="TextBox 53"/>
              <p:cNvSpPr txBox="1"/>
              <p:nvPr/>
            </p:nvSpPr>
            <p:spPr>
              <a:xfrm>
                <a:off x="1781690" y="2946668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1781690" y="3246825"/>
                <a:ext cx="405045" cy="430887"/>
              </a:xfrm>
              <a:prstGeom prst="rect">
                <a:avLst/>
              </a:prstGeom>
              <a:grp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22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>
                <a:off x="1798120" y="3320518"/>
                <a:ext cx="405045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7" name="文本框 10245"/>
          <p:cNvSpPr txBox="1">
            <a:spLocks noChangeArrowheads="1"/>
          </p:cNvSpPr>
          <p:nvPr/>
        </p:nvSpPr>
        <p:spPr bwMode="auto">
          <a:xfrm>
            <a:off x="179512" y="2715766"/>
            <a:ext cx="900100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10245"/>
          <p:cNvSpPr txBox="1">
            <a:spLocks noChangeArrowheads="1"/>
          </p:cNvSpPr>
          <p:nvPr/>
        </p:nvSpPr>
        <p:spPr bwMode="auto">
          <a:xfrm>
            <a:off x="8153890" y="2715766"/>
            <a:ext cx="900100" cy="52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22462" y="3043376"/>
            <a:ext cx="3150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5= 20 </a:t>
            </a:r>
            <a:r>
              <a: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400" b="1" spc="11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10245"/>
          <p:cNvSpPr txBox="1">
            <a:spLocks noChangeArrowheads="1"/>
          </p:cNvSpPr>
          <p:nvPr/>
        </p:nvSpPr>
        <p:spPr bwMode="auto">
          <a:xfrm>
            <a:off x="1979712" y="4085659"/>
            <a:ext cx="5850649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答：小芳用去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厘米，小红用去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4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560" y="1233686"/>
            <a:ext cx="74183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文本框 10245"/>
          <p:cNvSpPr txBox="1">
            <a:spLocks noChangeArrowheads="1"/>
          </p:cNvSpPr>
          <p:nvPr/>
        </p:nvSpPr>
        <p:spPr bwMode="auto">
          <a:xfrm>
            <a:off x="3718570" y="1995686"/>
            <a:ext cx="144016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厘米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90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89602" y="2210064"/>
            <a:ext cx="675150" cy="968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07315" y="2300074"/>
            <a:ext cx="900100" cy="86144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2" name="组合 91"/>
          <p:cNvGrpSpPr/>
          <p:nvPr/>
        </p:nvGrpSpPr>
        <p:grpSpPr>
          <a:xfrm>
            <a:off x="2411760" y="3435846"/>
            <a:ext cx="4092834" cy="478543"/>
            <a:chOff x="4301970" y="4056915"/>
            <a:chExt cx="4092834" cy="478543"/>
          </a:xfrm>
        </p:grpSpPr>
        <p:sp>
          <p:nvSpPr>
            <p:cNvPr id="93" name="TextBox 92"/>
            <p:cNvSpPr txBox="1"/>
            <p:nvPr/>
          </p:nvSpPr>
          <p:spPr>
            <a:xfrm>
              <a:off x="5199449" y="4056915"/>
              <a:ext cx="3195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20×3 = 60 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（厘米）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4" name="文本框 10245"/>
            <p:cNvSpPr txBox="1">
              <a:spLocks noChangeArrowheads="1"/>
            </p:cNvSpPr>
            <p:nvPr/>
          </p:nvSpPr>
          <p:spPr bwMode="auto">
            <a:xfrm>
              <a:off x="4301970" y="4064175"/>
              <a:ext cx="900100" cy="4712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411760" y="3731138"/>
            <a:ext cx="4050450" cy="471283"/>
            <a:chOff x="4301970" y="4352207"/>
            <a:chExt cx="4050450" cy="471283"/>
          </a:xfrm>
        </p:grpSpPr>
        <p:sp>
          <p:nvSpPr>
            <p:cNvPr id="96" name="文本框 10245"/>
            <p:cNvSpPr txBox="1">
              <a:spLocks noChangeArrowheads="1"/>
            </p:cNvSpPr>
            <p:nvPr/>
          </p:nvSpPr>
          <p:spPr bwMode="auto">
            <a:xfrm>
              <a:off x="4301970" y="4352207"/>
              <a:ext cx="900100" cy="4712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小红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248740" y="4352900"/>
              <a:ext cx="31036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20×2 = 40 </a:t>
              </a:r>
              <a:r>
                <a:rPr lang="zh-CN" altLang="en-US" sz="2400" b="1" spc="11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（厘米）</a:t>
              </a:r>
              <a:endParaRPr lang="zh-CN" altLang="en-US" sz="2400" b="1" spc="11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4" name="图片 6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57" grpId="0"/>
      <p:bldP spid="58" grpId="0"/>
      <p:bldP spid="59" grpId="0"/>
      <p:bldP spid="61" grpId="0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文本框 10245"/>
          <p:cNvSpPr txBox="1">
            <a:spLocks noChangeArrowheads="1"/>
          </p:cNvSpPr>
          <p:nvPr/>
        </p:nvSpPr>
        <p:spPr bwMode="auto">
          <a:xfrm>
            <a:off x="1187624" y="2499742"/>
            <a:ext cx="6368664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求一些物体的几分之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，相当于把这些物体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平均分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成几份，然后取其中的几份。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KSO_WPP_MARK_KEY" val="01d46d93-4974-4591-af60-18ab4e9b925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735</Words>
  <Application>WPS 演示</Application>
  <PresentationFormat>全屏显示(16:9)</PresentationFormat>
  <Paragraphs>211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15</cp:revision>
  <dcterms:created xsi:type="dcterms:W3CDTF">2017-03-17T02:28:00Z</dcterms:created>
  <dcterms:modified xsi:type="dcterms:W3CDTF">2023-02-03T08:02:26Z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B8F7F57E7C54427BAD8210B4333983A4</vt:lpwstr>
  </property>
</Properties>
</file>