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99" r:id="rId3"/>
    <p:sldId id="584" r:id="rId4"/>
    <p:sldId id="595" r:id="rId5"/>
    <p:sldId id="566" r:id="rId6"/>
    <p:sldId id="596" r:id="rId7"/>
    <p:sldId id="597" r:id="rId8"/>
    <p:sldId id="598" r:id="rId9"/>
    <p:sldId id="565" r:id="rId10"/>
    <p:sldId id="542" r:id="rId11"/>
    <p:sldId id="556" r:id="rId12"/>
    <p:sldId id="575" r:id="rId13"/>
    <p:sldId id="594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楷体_GB2312" panose="02010609030101010101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小数的初步认识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小数的含义和读写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8.xml"/><Relationship Id="rId6" Type="http://schemas.openxmlformats.org/officeDocument/2006/relationships/slide" Target="slide4.xml"/><Relationship Id="rId5" Type="http://schemas.openxmlformats.org/officeDocument/2006/relationships/image" Target="../media/image2.emf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0.png"/><Relationship Id="rId7" Type="http://schemas.openxmlformats.org/officeDocument/2006/relationships/slide" Target="sl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2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image" Target="../media/image29.png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2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4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小数的含义和读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写法</a:t>
            </a:r>
            <a:endParaRPr lang="zh-CN" altLang="en-US" sz="4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 flipH="1">
            <a:off x="1712201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1663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小数的初步认识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683568" y="524579"/>
            <a:ext cx="60486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看图先写出分数，再写出小数。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1580" y="1563638"/>
            <a:ext cx="7591576" cy="171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2662740" y="1715083"/>
            <a:ext cx="27003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2549395" y="2653283"/>
            <a:ext cx="63007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0.3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10245"/>
          <p:cNvSpPr txBox="1">
            <a:spLocks noChangeArrowheads="1"/>
          </p:cNvSpPr>
          <p:nvPr/>
        </p:nvSpPr>
        <p:spPr bwMode="auto">
          <a:xfrm>
            <a:off x="5218500" y="1724608"/>
            <a:ext cx="27003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5105155" y="2653283"/>
            <a:ext cx="63007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0.5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7726635" y="1715083"/>
            <a:ext cx="27003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10245"/>
          <p:cNvSpPr txBox="1">
            <a:spLocks noChangeArrowheads="1"/>
          </p:cNvSpPr>
          <p:nvPr/>
        </p:nvSpPr>
        <p:spPr bwMode="auto">
          <a:xfrm>
            <a:off x="7613290" y="2653283"/>
            <a:ext cx="630070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0.9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53" grpId="0"/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835696" y="2541098"/>
            <a:ext cx="3814328" cy="1291315"/>
            <a:chOff x="1698880" y="780508"/>
            <a:chExt cx="3863230" cy="1508720"/>
          </a:xfrm>
          <a:noFill/>
        </p:grpSpPr>
        <p:grpSp>
          <p:nvGrpSpPr>
            <p:cNvPr id="29" name="组合 29"/>
            <p:cNvGrpSpPr/>
            <p:nvPr/>
          </p:nvGrpSpPr>
          <p:grpSpPr>
            <a:xfrm>
              <a:off x="1698880" y="780508"/>
              <a:ext cx="3863230" cy="1508720"/>
              <a:chOff x="388473" y="610561"/>
              <a:chExt cx="3720291" cy="1863646"/>
            </a:xfrm>
            <a:grpFill/>
          </p:grpSpPr>
          <p:sp>
            <p:nvSpPr>
              <p:cNvPr id="31" name="AutoShape 12"/>
              <p:cNvSpPr>
                <a:spLocks noChangeArrowheads="1"/>
              </p:cNvSpPr>
              <p:nvPr/>
            </p:nvSpPr>
            <p:spPr bwMode="auto">
              <a:xfrm>
                <a:off x="388473" y="610561"/>
                <a:ext cx="3720291" cy="1863646"/>
              </a:xfrm>
              <a:prstGeom prst="cloudCallout">
                <a:avLst>
                  <a:gd name="adj1" fmla="val 63263"/>
                  <a:gd name="adj2" fmla="val -9489"/>
                </a:avLst>
              </a:prstGeom>
              <a:grpFill/>
              <a:ln w="19050">
                <a:solidFill>
                  <a:srgbClr val="FF9966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32" name="文本框 10245"/>
              <p:cNvSpPr txBox="1">
                <a:spLocks noChangeArrowheads="1"/>
              </p:cNvSpPr>
              <p:nvPr/>
            </p:nvSpPr>
            <p:spPr bwMode="auto">
              <a:xfrm>
                <a:off x="735371" y="881948"/>
                <a:ext cx="3250486" cy="117856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你能在    里填小数吗？      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3246545" y="1197136"/>
              <a:ext cx="675075" cy="270030"/>
            </a:xfrm>
            <a:prstGeom prst="rect">
              <a:avLst/>
            </a:prstGeom>
            <a:grp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131590"/>
            <a:ext cx="82010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1693776" y="1401620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Arial" panose="020B0604020202020204" pitchFamily="34" charset="0"/>
                <a:ea typeface="楷体_GB2312" panose="02010609030101010101" charset="-122"/>
                <a:cs typeface="Arial" panose="020B0604020202020204" pitchFamily="34" charset="0"/>
                <a:sym typeface="宋体" panose="02010600030101010101" pitchFamily="2" charset="-122"/>
              </a:rPr>
              <a:t>0.6</a:t>
            </a:r>
            <a:endParaRPr lang="zh-CN" altLang="en-US" sz="2000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3905926" y="1401620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Arial" panose="020B0604020202020204" pitchFamily="34" charset="0"/>
                <a:ea typeface="楷体_GB2312" panose="02010609030101010101" charset="-122"/>
                <a:cs typeface="Arial" panose="020B0604020202020204" pitchFamily="34" charset="0"/>
                <a:sym typeface="宋体" panose="02010600030101010101" pitchFamily="2" charset="-122"/>
              </a:rPr>
              <a:t>1.8</a:t>
            </a:r>
            <a:endParaRPr lang="zh-CN" altLang="en-US" sz="2000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7" name="文本框 10245"/>
          <p:cNvSpPr txBox="1">
            <a:spLocks noChangeArrowheads="1"/>
          </p:cNvSpPr>
          <p:nvPr/>
        </p:nvSpPr>
        <p:spPr bwMode="auto">
          <a:xfrm>
            <a:off x="5031051" y="1401620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Arial" panose="020B0604020202020204" pitchFamily="34" charset="0"/>
                <a:ea typeface="楷体_GB2312" panose="02010609030101010101" charset="-122"/>
                <a:cs typeface="Arial" panose="020B0604020202020204" pitchFamily="34" charset="0"/>
                <a:sym typeface="宋体" panose="02010600030101010101" pitchFamily="2" charset="-122"/>
              </a:rPr>
              <a:t>2.4</a:t>
            </a:r>
            <a:endParaRPr lang="zh-CN" altLang="en-US" sz="2000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5988301" y="1401620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Arial" panose="020B0604020202020204" pitchFamily="34" charset="0"/>
                <a:ea typeface="楷体_GB2312" panose="02010609030101010101" charset="-122"/>
                <a:cs typeface="Arial" panose="020B0604020202020204" pitchFamily="34" charset="0"/>
                <a:sym typeface="宋体" panose="02010600030101010101" pitchFamily="2" charset="-122"/>
              </a:rPr>
              <a:t>2.9</a:t>
            </a:r>
            <a:endParaRPr lang="zh-CN" altLang="en-US" sz="2000" dirty="0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5685533" y="2541098"/>
            <a:ext cx="1126831" cy="1614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546586" y="627788"/>
            <a:ext cx="805786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到商店去了解一些商品的价格，试着用小数表示，再和同学交流。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1995686"/>
            <a:ext cx="8190910" cy="108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文本框 10245"/>
          <p:cNvSpPr txBox="1">
            <a:spLocks noChangeArrowheads="1"/>
          </p:cNvSpPr>
          <p:nvPr/>
        </p:nvSpPr>
        <p:spPr bwMode="auto">
          <a:xfrm>
            <a:off x="971600" y="2067694"/>
            <a:ext cx="12601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 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10245"/>
          <p:cNvSpPr txBox="1">
            <a:spLocks noChangeArrowheads="1"/>
          </p:cNvSpPr>
          <p:nvPr/>
        </p:nvSpPr>
        <p:spPr bwMode="auto">
          <a:xfrm>
            <a:off x="971600" y="2535746"/>
            <a:ext cx="12601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价 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10245"/>
          <p:cNvSpPr txBox="1">
            <a:spLocks noChangeArrowheads="1"/>
          </p:cNvSpPr>
          <p:nvPr/>
        </p:nvSpPr>
        <p:spPr bwMode="auto">
          <a:xfrm>
            <a:off x="3312384" y="2516696"/>
            <a:ext cx="5850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10245"/>
          <p:cNvSpPr txBox="1">
            <a:spLocks noChangeArrowheads="1"/>
          </p:cNvSpPr>
          <p:nvPr/>
        </p:nvSpPr>
        <p:spPr bwMode="auto">
          <a:xfrm>
            <a:off x="4897084" y="2507171"/>
            <a:ext cx="5850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6398679" y="2500266"/>
            <a:ext cx="5850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10245"/>
          <p:cNvSpPr txBox="1">
            <a:spLocks noChangeArrowheads="1"/>
          </p:cNvSpPr>
          <p:nvPr/>
        </p:nvSpPr>
        <p:spPr bwMode="auto">
          <a:xfrm>
            <a:off x="7893369" y="2490741"/>
            <a:ext cx="5850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115616" y="2427734"/>
            <a:ext cx="655272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有很多的地方会用到小数，而小数是通过分数改写而来的。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635896" y="1851670"/>
            <a:ext cx="2736304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251520" y="3278539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本框 1"/>
          <p:cNvSpPr txBox="1"/>
          <p:nvPr/>
        </p:nvSpPr>
        <p:spPr>
          <a:xfrm>
            <a:off x="467544" y="987574"/>
            <a:ext cx="4454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班有  个同学。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2123728" y="1001296"/>
            <a:ext cx="702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465914" y="1694567"/>
            <a:ext cx="795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地球上陆地面积大约占地球表面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6660231" y="1419623"/>
                <a:ext cx="432049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1" y="1419623"/>
                <a:ext cx="432049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81" t="-44" r="139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文本框 1"/>
          <p:cNvSpPr txBox="1"/>
          <p:nvPr/>
        </p:nvSpPr>
        <p:spPr>
          <a:xfrm>
            <a:off x="395536" y="2439928"/>
            <a:ext cx="6882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我们用的数学书定价是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4499992" y="2439928"/>
            <a:ext cx="131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6.85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12360" y="3309311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420808" y="3147814"/>
            <a:ext cx="2544151" cy="886675"/>
            <a:chOff x="1420808" y="3399178"/>
            <a:chExt cx="2544151" cy="886675"/>
          </a:xfrm>
          <a:noFill/>
        </p:grpSpPr>
        <p:grpSp>
          <p:nvGrpSpPr>
            <p:cNvPr id="26" name="组合 25"/>
            <p:cNvGrpSpPr/>
            <p:nvPr/>
          </p:nvGrpSpPr>
          <p:grpSpPr>
            <a:xfrm>
              <a:off x="1420808" y="3454856"/>
              <a:ext cx="2544151" cy="830997"/>
              <a:chOff x="4140740" y="1432836"/>
              <a:chExt cx="2882742" cy="830997"/>
            </a:xfrm>
            <a:grpFill/>
          </p:grpSpPr>
          <p:sp>
            <p:nvSpPr>
              <p:cNvPr id="27" name="AutoShape 12"/>
              <p:cNvSpPr>
                <a:spLocks noChangeArrowheads="1"/>
              </p:cNvSpPr>
              <p:nvPr/>
            </p:nvSpPr>
            <p:spPr bwMode="auto">
              <a:xfrm>
                <a:off x="4140740" y="1447212"/>
                <a:ext cx="2795741" cy="816621"/>
              </a:xfrm>
              <a:prstGeom prst="wedgeRoundRectCallout">
                <a:avLst>
                  <a:gd name="adj1" fmla="val -63577"/>
                  <a:gd name="adj2" fmla="val 12794"/>
                  <a:gd name="adj3" fmla="val 16667"/>
                </a:avLst>
              </a:prstGeom>
              <a:grpFill/>
              <a:ln w="9525">
                <a:solidFill>
                  <a:srgbClr val="00B05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文本框 10245"/>
              <p:cNvSpPr txBox="1">
                <a:spLocks noChangeArrowheads="1"/>
              </p:cNvSpPr>
              <p:nvPr/>
            </p:nvSpPr>
            <p:spPr bwMode="auto">
              <a:xfrm>
                <a:off x="4162860" y="1432836"/>
                <a:ext cx="2860622" cy="83099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47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是个什么数？  和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6.85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呢？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TextBox 41"/>
                <p:cNvSpPr txBox="1"/>
                <p:nvPr/>
              </p:nvSpPr>
              <p:spPr>
                <a:xfrm>
                  <a:off x="3491880" y="3399178"/>
                  <a:ext cx="428322" cy="61273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18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18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2" name="TextBox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1880" y="3399178"/>
                  <a:ext cx="428322" cy="612732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组合 2"/>
          <p:cNvGrpSpPr/>
          <p:nvPr/>
        </p:nvGrpSpPr>
        <p:grpSpPr>
          <a:xfrm>
            <a:off x="4139952" y="3183154"/>
            <a:ext cx="3360493" cy="939673"/>
            <a:chOff x="4139952" y="3183154"/>
            <a:chExt cx="3360493" cy="939673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4139952" y="3252080"/>
              <a:ext cx="3360493" cy="870747"/>
            </a:xfrm>
            <a:prstGeom prst="wedgeRoundRectCallout">
              <a:avLst>
                <a:gd name="adj1" fmla="val 61801"/>
                <a:gd name="adj2" fmla="val 2186"/>
                <a:gd name="adj3" fmla="val 16667"/>
              </a:avLst>
            </a:prstGeom>
            <a:noFill/>
            <a:ln w="9525">
              <a:solidFill>
                <a:srgbClr val="0070C0"/>
              </a:solidFill>
              <a:miter lim="800000"/>
            </a:ln>
            <a:effectLst/>
          </p:spPr>
          <p:txBody>
            <a:bodyPr anchor="ctr"/>
            <a:lstStyle/>
            <a:p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10245"/>
            <p:cNvSpPr txBox="1">
              <a:spLocks noChangeArrowheads="1"/>
            </p:cNvSpPr>
            <p:nvPr/>
          </p:nvSpPr>
          <p:spPr bwMode="auto">
            <a:xfrm>
              <a:off x="4211960" y="3291830"/>
              <a:ext cx="3096344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是个整数， 是个分数，而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6.85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是个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小数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4" name="TextBox 43"/>
                <p:cNvSpPr txBox="1"/>
                <p:nvPr/>
              </p:nvSpPr>
              <p:spPr>
                <a:xfrm>
                  <a:off x="5971129" y="3183154"/>
                  <a:ext cx="428322" cy="6127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18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18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4" name="TextBox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71129" y="3183154"/>
                  <a:ext cx="428322" cy="612732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5" grpId="0" animBg="1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_p89_0.swf - QQ影音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71600" y="483518"/>
            <a:ext cx="7020271" cy="395163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228997" y="2300783"/>
            <a:ext cx="45833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在生产生活中，人们对测量的精度要求逐渐提高，用整数表示数量，总会和实际数量有差别，于是人们就想到了，用小数来表示不足整数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的剩余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部分。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7934301" y="2371040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074" y="243803"/>
            <a:ext cx="2718302" cy="219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" name="组合 48"/>
          <p:cNvGrpSpPr/>
          <p:nvPr/>
        </p:nvGrpSpPr>
        <p:grpSpPr>
          <a:xfrm>
            <a:off x="1566378" y="2479764"/>
            <a:ext cx="2232248" cy="1455953"/>
            <a:chOff x="5184068" y="1218088"/>
            <a:chExt cx="2412268" cy="1728192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5184068" y="1218088"/>
              <a:ext cx="2412268" cy="1728192"/>
            </a:xfrm>
            <a:prstGeom prst="cloudCallout">
              <a:avLst>
                <a:gd name="adj1" fmla="val -76152"/>
                <a:gd name="adj2" fmla="val -9791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10245"/>
            <p:cNvSpPr txBox="1">
              <a:spLocks noChangeArrowheads="1"/>
            </p:cNvSpPr>
            <p:nvPr/>
          </p:nvSpPr>
          <p:spPr bwMode="auto">
            <a:xfrm>
              <a:off x="5417513" y="1344508"/>
              <a:ext cx="2106279" cy="14247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分米是几分之几米？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995936" y="2798045"/>
            <a:ext cx="3960440" cy="1357881"/>
            <a:chOff x="1948424" y="3002637"/>
            <a:chExt cx="3960440" cy="1469240"/>
          </a:xfrm>
        </p:grpSpPr>
        <p:sp>
          <p:nvSpPr>
            <p:cNvPr id="73" name="AutoShape 12"/>
            <p:cNvSpPr>
              <a:spLocks noChangeArrowheads="1"/>
            </p:cNvSpPr>
            <p:nvPr/>
          </p:nvSpPr>
          <p:spPr bwMode="auto">
            <a:xfrm>
              <a:off x="1948424" y="3002637"/>
              <a:ext cx="3960440" cy="1469240"/>
            </a:xfrm>
            <a:prstGeom prst="cloudCallout">
              <a:avLst>
                <a:gd name="adj1" fmla="val 51917"/>
                <a:gd name="adj2" fmla="val -47395"/>
              </a:avLst>
            </a:prstGeom>
            <a:noFill/>
            <a:ln w="19050">
              <a:solidFill>
                <a:srgbClr val="FF66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文本框 10245"/>
            <p:cNvSpPr txBox="1">
              <a:spLocks noChangeArrowheads="1"/>
            </p:cNvSpPr>
            <p:nvPr/>
          </p:nvSpPr>
          <p:spPr bwMode="auto">
            <a:xfrm>
              <a:off x="2314276" y="3294544"/>
              <a:ext cx="3361271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分米是    米，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分米是    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577070" y="3148608"/>
              <a:ext cx="405045" cy="46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542638" y="3495597"/>
              <a:ext cx="511485" cy="46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3577070" y="3536918"/>
              <a:ext cx="4050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2856990" y="3616092"/>
              <a:ext cx="405045" cy="46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22558" y="3926487"/>
              <a:ext cx="511485" cy="466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856990" y="4004398"/>
              <a:ext cx="40504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29"/>
          <p:cNvGrpSpPr/>
          <p:nvPr/>
        </p:nvGrpSpPr>
        <p:grpSpPr>
          <a:xfrm>
            <a:off x="2798695" y="699542"/>
            <a:ext cx="2349369" cy="1071198"/>
            <a:chOff x="149318" y="1266605"/>
            <a:chExt cx="2262443" cy="1344176"/>
          </a:xfrm>
        </p:grpSpPr>
        <p:sp>
          <p:nvSpPr>
            <p:cNvPr id="44" name="AutoShape 12"/>
            <p:cNvSpPr>
              <a:spLocks noChangeArrowheads="1"/>
            </p:cNvSpPr>
            <p:nvPr/>
          </p:nvSpPr>
          <p:spPr bwMode="auto">
            <a:xfrm>
              <a:off x="149318" y="1266605"/>
              <a:ext cx="2262443" cy="1344176"/>
            </a:xfrm>
            <a:prstGeom prst="cloudCallout">
              <a:avLst>
                <a:gd name="adj1" fmla="val 63807"/>
                <a:gd name="adj2" fmla="val -39288"/>
              </a:avLst>
            </a:prstGeom>
            <a:noFill/>
            <a:ln w="19050">
              <a:solidFill>
                <a:srgbClr val="CC3399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10245"/>
            <p:cNvSpPr txBox="1">
              <a:spLocks noChangeArrowheads="1"/>
            </p:cNvSpPr>
            <p:nvPr/>
          </p:nvSpPr>
          <p:spPr bwMode="auto">
            <a:xfrm>
              <a:off x="369044" y="1388492"/>
              <a:ext cx="192993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桌面长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分米，宽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分米。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3528" y="2469090"/>
            <a:ext cx="1126831" cy="161482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3190205"/>
            <a:ext cx="76200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601" y="3855755"/>
            <a:ext cx="34956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4561" y="3865280"/>
            <a:ext cx="27622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47"/>
          <p:cNvGrpSpPr/>
          <p:nvPr/>
        </p:nvGrpSpPr>
        <p:grpSpPr>
          <a:xfrm>
            <a:off x="1310494" y="411510"/>
            <a:ext cx="7428445" cy="750207"/>
            <a:chOff x="698950" y="2792490"/>
            <a:chExt cx="7428445" cy="750207"/>
          </a:xfrm>
        </p:grpSpPr>
        <p:sp>
          <p:nvSpPr>
            <p:cNvPr id="29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米还可以写成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r>
                <a:rPr lang="zh-CN" altLang="en-US" sz="2400" b="1" spc="11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读作零点五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30"/>
            <p:cNvGrpSpPr/>
            <p:nvPr/>
          </p:nvGrpSpPr>
          <p:grpSpPr>
            <a:xfrm>
              <a:off x="698950" y="2792490"/>
              <a:ext cx="495055" cy="750207"/>
              <a:chOff x="-156145" y="2878215"/>
              <a:chExt cx="495055" cy="750207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-108520" y="287821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-156145" y="3197535"/>
                <a:ext cx="49505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-92090" y="325206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47"/>
          <p:cNvGrpSpPr/>
          <p:nvPr/>
        </p:nvGrpSpPr>
        <p:grpSpPr>
          <a:xfrm>
            <a:off x="1320019" y="1154925"/>
            <a:ext cx="7428445" cy="750207"/>
            <a:chOff x="698950" y="2792490"/>
            <a:chExt cx="7428445" cy="750207"/>
          </a:xfrm>
        </p:grpSpPr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米还可以写成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0.4</a:t>
              </a:r>
              <a:r>
                <a:rPr lang="zh-CN" altLang="en-US" sz="2400" b="1" spc="11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读作零点四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0"/>
            <p:cNvGrpSpPr/>
            <p:nvPr/>
          </p:nvGrpSpPr>
          <p:grpSpPr>
            <a:xfrm>
              <a:off x="698950" y="2792490"/>
              <a:ext cx="495055" cy="750207"/>
              <a:chOff x="-156145" y="2878215"/>
              <a:chExt cx="495055" cy="750207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-108520" y="287821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-156145" y="3197535"/>
                <a:ext cx="49505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-92090" y="325206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29"/>
          <p:cNvGrpSpPr/>
          <p:nvPr/>
        </p:nvGrpSpPr>
        <p:grpSpPr>
          <a:xfrm>
            <a:off x="1619672" y="2172801"/>
            <a:ext cx="4836157" cy="830997"/>
            <a:chOff x="-1525412" y="1263984"/>
            <a:chExt cx="3945526" cy="722701"/>
          </a:xfrm>
          <a:noFill/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-1525412" y="1266605"/>
              <a:ext cx="3937169" cy="720080"/>
            </a:xfrm>
            <a:prstGeom prst="wedgeRoundRectCallout">
              <a:avLst>
                <a:gd name="adj1" fmla="val 61227"/>
                <a:gd name="adj2" fmla="val -34313"/>
                <a:gd name="adj3" fmla="val 16667"/>
              </a:avLst>
            </a:prstGeom>
            <a:grpFill/>
            <a:ln w="19050">
              <a:solidFill>
                <a:srgbClr val="FF9933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-1357099" y="1263984"/>
              <a:ext cx="3777213" cy="5497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你能在下面的直条中涂上不同的颜色分别表示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米和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米吗？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311180" y="4054301"/>
            <a:ext cx="103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35516" y="4054301"/>
            <a:ext cx="1036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516216" y="1821018"/>
            <a:ext cx="1126831" cy="161482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467544" y="2295148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476262" y="483518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97979"/>
            <a:ext cx="46291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3284857" y="1218059"/>
            <a:ext cx="13051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角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6525217" y="1218059"/>
            <a:ext cx="12151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角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395536" y="1707654"/>
            <a:ext cx="83709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圆珠笔和笔记本的价格各是几元多？用元表示各是多少元？</a:t>
            </a:r>
            <a:endParaRPr lang="zh-CN" altLang="en-US" sz="2400" b="1" spc="1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29"/>
          <p:cNvGrpSpPr/>
          <p:nvPr/>
        </p:nvGrpSpPr>
        <p:grpSpPr>
          <a:xfrm>
            <a:off x="1581161" y="2361933"/>
            <a:ext cx="2591950" cy="1001906"/>
            <a:chOff x="684918" y="1266605"/>
            <a:chExt cx="2210044" cy="861735"/>
          </a:xfrm>
          <a:noFill/>
        </p:grpSpPr>
        <p:sp>
          <p:nvSpPr>
            <p:cNvPr id="46" name="AutoShape 12"/>
            <p:cNvSpPr>
              <a:spLocks noChangeArrowheads="1"/>
            </p:cNvSpPr>
            <p:nvPr/>
          </p:nvSpPr>
          <p:spPr bwMode="auto">
            <a:xfrm>
              <a:off x="684918" y="1266605"/>
              <a:ext cx="2080313" cy="720080"/>
            </a:xfrm>
            <a:prstGeom prst="wedgeRoundRectCallout">
              <a:avLst>
                <a:gd name="adj1" fmla="val -58460"/>
                <a:gd name="adj2" fmla="val 1762"/>
                <a:gd name="adj3" fmla="val 16667"/>
              </a:avLst>
            </a:prstGeom>
            <a:grpFill/>
            <a:ln w="19050">
              <a:solidFill>
                <a:srgbClr val="92D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10245"/>
            <p:cNvSpPr txBox="1">
              <a:spLocks noChangeArrowheads="1"/>
            </p:cNvSpPr>
            <p:nvPr/>
          </p:nvSpPr>
          <p:spPr bwMode="auto">
            <a:xfrm>
              <a:off x="746316" y="1297343"/>
              <a:ext cx="2148646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元多，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元多。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08994" y="2219324"/>
            <a:ext cx="3719389" cy="1160687"/>
            <a:chOff x="4797025" y="2187772"/>
            <a:chExt cx="2664296" cy="1419093"/>
          </a:xfrm>
          <a:noFill/>
        </p:grpSpPr>
        <p:grpSp>
          <p:nvGrpSpPr>
            <p:cNvPr id="55" name="组合 29"/>
            <p:cNvGrpSpPr/>
            <p:nvPr/>
          </p:nvGrpSpPr>
          <p:grpSpPr>
            <a:xfrm>
              <a:off x="4797025" y="2211710"/>
              <a:ext cx="2664296" cy="1395155"/>
              <a:chOff x="5472100" y="1491630"/>
              <a:chExt cx="2664296" cy="2305067"/>
            </a:xfrm>
            <a:grpFill/>
          </p:grpSpPr>
          <p:sp>
            <p:nvSpPr>
              <p:cNvPr id="59" name="AutoShape 12"/>
              <p:cNvSpPr>
                <a:spLocks noChangeArrowheads="1"/>
              </p:cNvSpPr>
              <p:nvPr/>
            </p:nvSpPr>
            <p:spPr bwMode="auto">
              <a:xfrm>
                <a:off x="5517104" y="1491630"/>
                <a:ext cx="2385265" cy="2305067"/>
              </a:xfrm>
              <a:prstGeom prst="wedgeRoundRectCallout">
                <a:avLst>
                  <a:gd name="adj1" fmla="val 59592"/>
                  <a:gd name="adj2" fmla="val -18849"/>
                  <a:gd name="adj3" fmla="val 16667"/>
                </a:avLst>
              </a:prstGeom>
              <a:grpFill/>
              <a:ln w="19050">
                <a:solidFill>
                  <a:srgbClr val="00B0F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文本框 10245"/>
              <p:cNvSpPr txBox="1">
                <a:spLocks noChangeArrowheads="1"/>
              </p:cNvSpPr>
              <p:nvPr/>
            </p:nvSpPr>
            <p:spPr bwMode="auto">
              <a:xfrm>
                <a:off x="5472100" y="1552372"/>
                <a:ext cx="2664296" cy="21262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角是  元，还可以写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成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0.2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元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,1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元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角是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……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5346492" y="2187772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299238" y="2442581"/>
              <a:ext cx="51148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5398073" y="2618659"/>
              <a:ext cx="257906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1187624" y="3505240"/>
            <a:ext cx="67057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角还可以写成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1.2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1.2</a:t>
            </a:r>
            <a:r>
              <a: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读作一点二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spc="1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1196194" y="3910285"/>
            <a:ext cx="67057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角还可以写成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3.5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3.5</a:t>
            </a:r>
            <a:r>
              <a: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读作三点五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spc="1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84368" y="2428250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4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899592" y="483518"/>
            <a:ext cx="710817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我们以前学过的表示物体个数的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自然数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也是自然数，它们都是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。像上面的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0.5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1.2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3.5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。小数中的圆点叫作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。小数点左边的部分是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，右边的部分是</a:t>
            </a:r>
            <a:r>
              <a:rPr lang="zh-CN" altLang="en-US" sz="2800" b="1" spc="110" dirty="0" smtClean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84851" y="2650089"/>
            <a:ext cx="630070" cy="35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" name="文本框 10245"/>
          <p:cNvSpPr txBox="1">
            <a:spLocks noChangeArrowheads="1"/>
          </p:cNvSpPr>
          <p:nvPr/>
        </p:nvSpPr>
        <p:spPr bwMode="auto">
          <a:xfrm>
            <a:off x="7139381" y="2542133"/>
            <a:ext cx="6300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9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10245"/>
          <p:cNvSpPr txBox="1">
            <a:spLocks noChangeArrowheads="1"/>
          </p:cNvSpPr>
          <p:nvPr/>
        </p:nvSpPr>
        <p:spPr bwMode="auto">
          <a:xfrm>
            <a:off x="743612" y="990073"/>
            <a:ext cx="65707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里填合适的数。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7654"/>
            <a:ext cx="82677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935596" y="2633659"/>
            <a:ext cx="104411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厘米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10245"/>
          <p:cNvSpPr txBox="1">
            <a:spLocks noChangeArrowheads="1"/>
          </p:cNvSpPr>
          <p:nvPr/>
        </p:nvSpPr>
        <p:spPr bwMode="auto">
          <a:xfrm>
            <a:off x="2484815" y="2633659"/>
            <a:ext cx="106106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厘米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10245"/>
          <p:cNvSpPr txBox="1">
            <a:spLocks noChangeArrowheads="1"/>
          </p:cNvSpPr>
          <p:nvPr/>
        </p:nvSpPr>
        <p:spPr bwMode="auto">
          <a:xfrm>
            <a:off x="6063544" y="2595792"/>
            <a:ext cx="7994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厘米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6516216" y="2542133"/>
            <a:ext cx="22809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 厘米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00581" y="2974649"/>
            <a:ext cx="1260140" cy="780985"/>
            <a:chOff x="791580" y="2751770"/>
            <a:chExt cx="1260140" cy="780985"/>
          </a:xfrm>
        </p:grpSpPr>
        <p:grpSp>
          <p:nvGrpSpPr>
            <p:cNvPr id="63" name="组合 62"/>
            <p:cNvGrpSpPr/>
            <p:nvPr/>
          </p:nvGrpSpPr>
          <p:grpSpPr>
            <a:xfrm>
              <a:off x="791580" y="2751770"/>
              <a:ext cx="511485" cy="780985"/>
              <a:chOff x="881590" y="2792490"/>
              <a:chExt cx="511485" cy="780985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938740" y="279249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881590" y="3111810"/>
                <a:ext cx="5114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955170" y="3166340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文本框 10245"/>
            <p:cNvSpPr txBox="1">
              <a:spLocks noChangeArrowheads="1"/>
            </p:cNvSpPr>
            <p:nvPr/>
          </p:nvSpPr>
          <p:spPr bwMode="auto">
            <a:xfrm>
              <a:off x="1241630" y="2931790"/>
              <a:ext cx="8100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837725" y="3614244"/>
            <a:ext cx="1398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分米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240741" y="2993699"/>
            <a:ext cx="1395155" cy="675406"/>
            <a:chOff x="2231740" y="2770820"/>
            <a:chExt cx="1395155" cy="675406"/>
          </a:xfrm>
        </p:grpSpPr>
        <p:pic>
          <p:nvPicPr>
            <p:cNvPr id="70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31740" y="2770820"/>
              <a:ext cx="696512" cy="675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文本框 10245"/>
            <p:cNvSpPr txBox="1">
              <a:spLocks noChangeArrowheads="1"/>
            </p:cNvSpPr>
            <p:nvPr/>
          </p:nvSpPr>
          <p:spPr bwMode="auto">
            <a:xfrm>
              <a:off x="2816805" y="2886785"/>
              <a:ext cx="8100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146293" y="3604719"/>
            <a:ext cx="1777635" cy="461665"/>
            <a:chOff x="2189203" y="3381840"/>
            <a:chExt cx="1777635" cy="461665"/>
          </a:xfrm>
        </p:grpSpPr>
        <p:sp>
          <p:nvSpPr>
            <p:cNvPr id="73" name="文本框 10245"/>
            <p:cNvSpPr txBox="1">
              <a:spLocks noChangeArrowheads="1"/>
            </p:cNvSpPr>
            <p:nvPr/>
          </p:nvSpPr>
          <p:spPr bwMode="auto">
            <a:xfrm>
              <a:off x="2861810" y="3381840"/>
              <a:ext cx="110502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4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89203" y="3438992"/>
              <a:ext cx="855248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5" name="组合 74"/>
          <p:cNvGrpSpPr/>
          <p:nvPr/>
        </p:nvGrpSpPr>
        <p:grpSpPr>
          <a:xfrm>
            <a:off x="5478480" y="2948694"/>
            <a:ext cx="1395155" cy="675406"/>
            <a:chOff x="2231740" y="2770820"/>
            <a:chExt cx="1395155" cy="675406"/>
          </a:xfrm>
        </p:grpSpPr>
        <p:pic>
          <p:nvPicPr>
            <p:cNvPr id="76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31740" y="2770820"/>
              <a:ext cx="696512" cy="675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" name="文本框 10245"/>
            <p:cNvSpPr txBox="1">
              <a:spLocks noChangeArrowheads="1"/>
            </p:cNvSpPr>
            <p:nvPr/>
          </p:nvSpPr>
          <p:spPr bwMode="auto">
            <a:xfrm>
              <a:off x="2816805" y="2886785"/>
              <a:ext cx="8100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26106" y="3559714"/>
            <a:ext cx="1684235" cy="830997"/>
            <a:chOff x="2279366" y="3381840"/>
            <a:chExt cx="1309429" cy="830997"/>
          </a:xfrm>
        </p:grpSpPr>
        <p:sp>
          <p:nvSpPr>
            <p:cNvPr id="79" name="文本框 10245"/>
            <p:cNvSpPr txBox="1">
              <a:spLocks noChangeArrowheads="1"/>
            </p:cNvSpPr>
            <p:nvPr/>
          </p:nvSpPr>
          <p:spPr bwMode="auto">
            <a:xfrm>
              <a:off x="2861810" y="3381840"/>
              <a:ext cx="72698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0" name="Picture 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279366" y="3438992"/>
              <a:ext cx="630070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9676" y="2659614"/>
            <a:ext cx="630070" cy="35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3" name="组合 82"/>
          <p:cNvGrpSpPr/>
          <p:nvPr/>
        </p:nvGrpSpPr>
        <p:grpSpPr>
          <a:xfrm>
            <a:off x="7063180" y="2927024"/>
            <a:ext cx="1395155" cy="675406"/>
            <a:chOff x="2231740" y="2770820"/>
            <a:chExt cx="1395155" cy="675406"/>
          </a:xfrm>
        </p:grpSpPr>
        <p:pic>
          <p:nvPicPr>
            <p:cNvPr id="84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31740" y="2770820"/>
              <a:ext cx="696512" cy="675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5" name="文本框 10245"/>
            <p:cNvSpPr txBox="1">
              <a:spLocks noChangeArrowheads="1"/>
            </p:cNvSpPr>
            <p:nvPr/>
          </p:nvSpPr>
          <p:spPr bwMode="auto">
            <a:xfrm>
              <a:off x="2816805" y="2886785"/>
              <a:ext cx="81009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110806" y="3538044"/>
            <a:ext cx="1853682" cy="461665"/>
            <a:chOff x="2279366" y="3381840"/>
            <a:chExt cx="1309429" cy="461665"/>
          </a:xfrm>
        </p:grpSpPr>
        <p:sp>
          <p:nvSpPr>
            <p:cNvPr id="87" name="文本框 10245"/>
            <p:cNvSpPr txBox="1">
              <a:spLocks noChangeArrowheads="1"/>
            </p:cNvSpPr>
            <p:nvPr/>
          </p:nvSpPr>
          <p:spPr bwMode="auto">
            <a:xfrm>
              <a:off x="2861810" y="3381840"/>
              <a:ext cx="7269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分米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pic>
          <p:nvPicPr>
            <p:cNvPr id="8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79366" y="3438992"/>
              <a:ext cx="630070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9" name="组合 88"/>
          <p:cNvGrpSpPr/>
          <p:nvPr/>
        </p:nvGrpSpPr>
        <p:grpSpPr>
          <a:xfrm>
            <a:off x="2371471" y="2965124"/>
            <a:ext cx="630070" cy="776700"/>
            <a:chOff x="2362470" y="2742245"/>
            <a:chExt cx="630070" cy="776700"/>
          </a:xfrm>
        </p:grpSpPr>
        <p:sp>
          <p:nvSpPr>
            <p:cNvPr id="90" name="文本框 10245"/>
            <p:cNvSpPr txBox="1">
              <a:spLocks noChangeArrowheads="1"/>
            </p:cNvSpPr>
            <p:nvPr/>
          </p:nvSpPr>
          <p:spPr bwMode="auto">
            <a:xfrm>
              <a:off x="2428190" y="2742245"/>
              <a:ext cx="31503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文本框 10245"/>
            <p:cNvSpPr txBox="1">
              <a:spLocks noChangeArrowheads="1"/>
            </p:cNvSpPr>
            <p:nvPr/>
          </p:nvSpPr>
          <p:spPr bwMode="auto">
            <a:xfrm>
              <a:off x="2362470" y="3057280"/>
              <a:ext cx="63007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" name="文本框 10245"/>
          <p:cNvSpPr txBox="1">
            <a:spLocks noChangeArrowheads="1"/>
          </p:cNvSpPr>
          <p:nvPr/>
        </p:nvSpPr>
        <p:spPr bwMode="auto">
          <a:xfrm>
            <a:off x="2267744" y="3550245"/>
            <a:ext cx="10804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616116" y="2901069"/>
            <a:ext cx="630070" cy="776700"/>
            <a:chOff x="2362470" y="2742245"/>
            <a:chExt cx="630070" cy="776700"/>
          </a:xfrm>
        </p:grpSpPr>
        <p:sp>
          <p:nvSpPr>
            <p:cNvPr id="94" name="文本框 10245"/>
            <p:cNvSpPr txBox="1">
              <a:spLocks noChangeArrowheads="1"/>
            </p:cNvSpPr>
            <p:nvPr/>
          </p:nvSpPr>
          <p:spPr bwMode="auto">
            <a:xfrm>
              <a:off x="2428190" y="2742245"/>
              <a:ext cx="31503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7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文本框 10245"/>
            <p:cNvSpPr txBox="1">
              <a:spLocks noChangeArrowheads="1"/>
            </p:cNvSpPr>
            <p:nvPr/>
          </p:nvSpPr>
          <p:spPr bwMode="auto">
            <a:xfrm>
              <a:off x="2362470" y="3057280"/>
              <a:ext cx="63007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6" name="文本框 10245"/>
          <p:cNvSpPr txBox="1">
            <a:spLocks noChangeArrowheads="1"/>
          </p:cNvSpPr>
          <p:nvPr/>
        </p:nvSpPr>
        <p:spPr bwMode="auto">
          <a:xfrm>
            <a:off x="5571111" y="2605084"/>
            <a:ext cx="6300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10245"/>
          <p:cNvSpPr txBox="1">
            <a:spLocks noChangeArrowheads="1"/>
          </p:cNvSpPr>
          <p:nvPr/>
        </p:nvSpPr>
        <p:spPr bwMode="auto">
          <a:xfrm>
            <a:off x="5653199" y="3540664"/>
            <a:ext cx="8630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7210341" y="2891544"/>
            <a:ext cx="630070" cy="776700"/>
            <a:chOff x="2362470" y="2742245"/>
            <a:chExt cx="630070" cy="776700"/>
          </a:xfrm>
        </p:grpSpPr>
        <p:sp>
          <p:nvSpPr>
            <p:cNvPr id="100" name="文本框 10245"/>
            <p:cNvSpPr txBox="1">
              <a:spLocks noChangeArrowheads="1"/>
            </p:cNvSpPr>
            <p:nvPr/>
          </p:nvSpPr>
          <p:spPr bwMode="auto">
            <a:xfrm>
              <a:off x="2428190" y="2742245"/>
              <a:ext cx="31503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9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文本框 10245"/>
            <p:cNvSpPr txBox="1">
              <a:spLocks noChangeArrowheads="1"/>
            </p:cNvSpPr>
            <p:nvPr/>
          </p:nvSpPr>
          <p:spPr bwMode="auto">
            <a:xfrm>
              <a:off x="2362470" y="3057280"/>
              <a:ext cx="63007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" name="文本框 10245"/>
          <p:cNvSpPr txBox="1">
            <a:spLocks noChangeArrowheads="1"/>
          </p:cNvSpPr>
          <p:nvPr/>
        </p:nvSpPr>
        <p:spPr bwMode="auto">
          <a:xfrm>
            <a:off x="7174860" y="3540664"/>
            <a:ext cx="9975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0.9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6" name="图片 10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56" grpId="0"/>
      <p:bldP spid="58" grpId="0"/>
      <p:bldP spid="59" grpId="0"/>
      <p:bldP spid="60" grpId="0"/>
      <p:bldP spid="61" grpId="0"/>
      <p:bldP spid="68" grpId="0"/>
      <p:bldP spid="92" grpId="0"/>
      <p:bldP spid="96" grpId="0"/>
      <p:bldP spid="97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0245"/>
          <p:cNvSpPr txBox="1">
            <a:spLocks noChangeArrowheads="1"/>
          </p:cNvSpPr>
          <p:nvPr/>
        </p:nvSpPr>
        <p:spPr bwMode="auto">
          <a:xfrm>
            <a:off x="867751" y="601273"/>
            <a:ext cx="657073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里填小数，再读一读。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563638"/>
            <a:ext cx="73247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文本框 10245"/>
          <p:cNvSpPr txBox="1">
            <a:spLocks noChangeArrowheads="1"/>
          </p:cNvSpPr>
          <p:nvPr/>
        </p:nvSpPr>
        <p:spPr bwMode="auto">
          <a:xfrm>
            <a:off x="1503614" y="2598753"/>
            <a:ext cx="9801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角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3347864" y="2598753"/>
            <a:ext cx="936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角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0245"/>
          <p:cNvSpPr txBox="1">
            <a:spLocks noChangeArrowheads="1"/>
          </p:cNvSpPr>
          <p:nvPr/>
        </p:nvSpPr>
        <p:spPr bwMode="auto">
          <a:xfrm>
            <a:off x="4860032" y="2553748"/>
            <a:ext cx="14041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角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6784673" y="2572798"/>
            <a:ext cx="136763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角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187624" y="3118197"/>
            <a:ext cx="1440160" cy="472812"/>
            <a:chOff x="2144351" y="3316219"/>
            <a:chExt cx="1440160" cy="472812"/>
          </a:xfrm>
        </p:grpSpPr>
        <p:sp>
          <p:nvSpPr>
            <p:cNvPr id="62" name="文本框 10245"/>
            <p:cNvSpPr txBox="1">
              <a:spLocks noChangeArrowheads="1"/>
            </p:cNvSpPr>
            <p:nvPr/>
          </p:nvSpPr>
          <p:spPr bwMode="auto">
            <a:xfrm>
              <a:off x="2857526" y="3316219"/>
              <a:ext cx="7269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3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351" y="3438992"/>
              <a:ext cx="765085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4" name="文本框 10245"/>
          <p:cNvSpPr txBox="1">
            <a:spLocks noChangeArrowheads="1"/>
          </p:cNvSpPr>
          <p:nvPr/>
        </p:nvSpPr>
        <p:spPr bwMode="auto">
          <a:xfrm>
            <a:off x="1233153" y="3147814"/>
            <a:ext cx="81856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0.8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893099" y="3147814"/>
            <a:ext cx="1606893" cy="461665"/>
            <a:chOff x="1981902" y="3362266"/>
            <a:chExt cx="1606893" cy="461665"/>
          </a:xfrm>
        </p:grpSpPr>
        <p:sp>
          <p:nvSpPr>
            <p:cNvPr id="66" name="文本框 10245"/>
            <p:cNvSpPr txBox="1">
              <a:spLocks noChangeArrowheads="1"/>
            </p:cNvSpPr>
            <p:nvPr/>
          </p:nvSpPr>
          <p:spPr bwMode="auto">
            <a:xfrm>
              <a:off x="2861810" y="3362266"/>
              <a:ext cx="7269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81902" y="3438992"/>
              <a:ext cx="927534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8" name="文本框 10245"/>
          <p:cNvSpPr txBox="1">
            <a:spLocks noChangeArrowheads="1"/>
          </p:cNvSpPr>
          <p:nvPr/>
        </p:nvSpPr>
        <p:spPr bwMode="auto">
          <a:xfrm>
            <a:off x="3029069" y="3118197"/>
            <a:ext cx="80013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0.9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789690" y="3118197"/>
            <a:ext cx="1654518" cy="461665"/>
            <a:chOff x="2082724" y="3344794"/>
            <a:chExt cx="1506071" cy="461665"/>
          </a:xfrm>
        </p:grpSpPr>
        <p:sp>
          <p:nvSpPr>
            <p:cNvPr id="70" name="文本框 10245"/>
            <p:cNvSpPr txBox="1">
              <a:spLocks noChangeArrowheads="1"/>
            </p:cNvSpPr>
            <p:nvPr/>
          </p:nvSpPr>
          <p:spPr bwMode="auto">
            <a:xfrm>
              <a:off x="2861810" y="3344794"/>
              <a:ext cx="7269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1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82724" y="3438992"/>
              <a:ext cx="826712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" name="文本框 10245"/>
          <p:cNvSpPr txBox="1">
            <a:spLocks noChangeArrowheads="1"/>
          </p:cNvSpPr>
          <p:nvPr/>
        </p:nvSpPr>
        <p:spPr bwMode="auto">
          <a:xfrm>
            <a:off x="4942222" y="3118197"/>
            <a:ext cx="8555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1.3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18955" y="3075806"/>
            <a:ext cx="1453445" cy="461665"/>
            <a:chOff x="2135350" y="3330978"/>
            <a:chExt cx="1453445" cy="461665"/>
          </a:xfrm>
        </p:grpSpPr>
        <p:sp>
          <p:nvSpPr>
            <p:cNvPr id="94" name="文本框 10245"/>
            <p:cNvSpPr txBox="1">
              <a:spLocks noChangeArrowheads="1"/>
            </p:cNvSpPr>
            <p:nvPr/>
          </p:nvSpPr>
          <p:spPr bwMode="auto">
            <a:xfrm>
              <a:off x="2861810" y="3330978"/>
              <a:ext cx="72698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5" name="Picture 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35350" y="3438992"/>
              <a:ext cx="774086" cy="350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6" name="文本框 10245"/>
          <p:cNvSpPr txBox="1">
            <a:spLocks noChangeArrowheads="1"/>
          </p:cNvSpPr>
          <p:nvPr/>
        </p:nvSpPr>
        <p:spPr bwMode="auto">
          <a:xfrm>
            <a:off x="6790963" y="3075806"/>
            <a:ext cx="79572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2.4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1" grpId="0"/>
      <p:bldP spid="52" grpId="0"/>
      <p:bldP spid="53" grpId="0"/>
      <p:bldP spid="64" grpId="0"/>
      <p:bldP spid="68" grpId="0"/>
      <p:bldP spid="92" grpId="0"/>
      <p:bldP spid="96" grpId="0"/>
    </p:bldLst>
  </p:timing>
</p:sld>
</file>

<file path=ppt/tags/tag1.xml><?xml version="1.0" encoding="utf-8"?>
<p:tagLst xmlns:p="http://schemas.openxmlformats.org/presentationml/2006/main">
  <p:tag name="KSO_WPP_MARK_KEY" val="1d56c6c5-495a-475a-9dd7-dec875e86d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WPS 演示</Application>
  <PresentationFormat>全屏显示(16:9)</PresentationFormat>
  <Paragraphs>267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Cambria Math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2023-02-03T08:03:37Z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A65E8371AB95438F957E3BEAF29B434B</vt:lpwstr>
  </property>
</Properties>
</file>