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7"/>
  </p:notesMasterIdLst>
  <p:sldIdLst>
    <p:sldId id="603" r:id="rId3"/>
    <p:sldId id="584" r:id="rId4"/>
    <p:sldId id="566" r:id="rId5"/>
    <p:sldId id="599" r:id="rId6"/>
    <p:sldId id="565" r:id="rId7"/>
    <p:sldId id="600" r:id="rId8"/>
    <p:sldId id="542" r:id="rId9"/>
    <p:sldId id="556" r:id="rId10"/>
    <p:sldId id="575" r:id="rId11"/>
    <p:sldId id="602" r:id="rId12"/>
    <p:sldId id="594" r:id="rId13"/>
    <p:sldId id="601" r:id="rId14"/>
    <p:sldId id="507" r:id="rId15"/>
    <p:sldId id="50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FF0000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8107" autoAdjust="0"/>
  </p:normalViewPr>
  <p:slideViewPr>
    <p:cSldViewPr>
      <p:cViewPr>
        <p:scale>
          <a:sx n="110" d="100"/>
          <a:sy n="110" d="100"/>
        </p:scale>
        <p:origin x="-1644" y="-756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6" Type="http://schemas.openxmlformats.org/officeDocument/2006/relationships/theme" Target="../theme/theme1.xml"/><Relationship Id="rId55" Type="http://schemas.openxmlformats.org/officeDocument/2006/relationships/image" Target="../media/image1.png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1.jpg"/>
          <p:cNvPicPr>
            <a:picLocks noChangeAspect="1"/>
          </p:cNvPicPr>
          <p:nvPr userDrawn="1"/>
        </p:nvPicPr>
        <p:blipFill>
          <a:blip r:embed="rId55" cstate="email"/>
          <a:stretch>
            <a:fillRect/>
          </a:stretch>
        </p:blipFill>
        <p:spPr>
          <a:xfrm>
            <a:off x="0" y="0"/>
            <a:ext cx="6856477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png"/><Relationship Id="rId7" Type="http://schemas.openxmlformats.org/officeDocument/2006/relationships/slide" Target="slide5.xml"/><Relationship Id="rId6" Type="http://schemas.openxmlformats.org/officeDocument/2006/relationships/image" Target="../media/image2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2.png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openxmlformats.org/officeDocument/2006/relationships/image" Target="../media/image11.png"/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8.png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openxmlformats.org/officeDocument/2006/relationships/image" Target="../media/image17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3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4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5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63638"/>
            <a:ext cx="9144000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比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较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数的大</a:t>
            </a:r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 flipH="1">
            <a:off x="1712201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4097" y="629457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小数的初步认识</a:t>
            </a:r>
            <a:endParaRPr lang="zh-CN" altLang="en-US" sz="28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8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1560" y="542214"/>
            <a:ext cx="6795755" cy="523220"/>
            <a:chOff x="1376645" y="1131590"/>
            <a:chExt cx="6795755" cy="523220"/>
          </a:xfrm>
        </p:grpSpPr>
        <p:sp>
          <p:nvSpPr>
            <p:cNvPr id="10" name="文本框 10245"/>
            <p:cNvSpPr txBox="1">
              <a:spLocks noChangeArrowheads="1"/>
            </p:cNvSpPr>
            <p:nvPr/>
          </p:nvSpPr>
          <p:spPr bwMode="auto">
            <a:xfrm>
              <a:off x="1376645" y="1131590"/>
              <a:ext cx="6795755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在   里填上“＞”或“＜”。</a:t>
              </a:r>
              <a:endPara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880701" y="1198908"/>
              <a:ext cx="450050" cy="45005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5409" y="1419622"/>
            <a:ext cx="2070231" cy="523220"/>
            <a:chOff x="836584" y="1986685"/>
            <a:chExt cx="2070231" cy="523220"/>
          </a:xfrm>
        </p:grpSpPr>
        <p:sp>
          <p:nvSpPr>
            <p:cNvPr id="13" name="TextBox 12"/>
            <p:cNvSpPr txBox="1"/>
            <p:nvPr/>
          </p:nvSpPr>
          <p:spPr>
            <a:xfrm>
              <a:off x="836584" y="1986685"/>
              <a:ext cx="20702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0.5    0.7    </a:t>
              </a:r>
              <a:endPara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511660" y="2031690"/>
              <a:ext cx="450050" cy="45005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80665" y="1429147"/>
            <a:ext cx="2070231" cy="523220"/>
            <a:chOff x="836584" y="1986685"/>
            <a:chExt cx="2070231" cy="523220"/>
          </a:xfrm>
        </p:grpSpPr>
        <p:sp>
          <p:nvSpPr>
            <p:cNvPr id="16" name="TextBox 15"/>
            <p:cNvSpPr txBox="1"/>
            <p:nvPr/>
          </p:nvSpPr>
          <p:spPr>
            <a:xfrm>
              <a:off x="836584" y="1986685"/>
              <a:ext cx="20702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1.4    0.4    </a:t>
              </a:r>
              <a:endPara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511660" y="2031690"/>
              <a:ext cx="450050" cy="45005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642595" y="1438672"/>
            <a:ext cx="2070231" cy="523220"/>
            <a:chOff x="836584" y="1986685"/>
            <a:chExt cx="2070231" cy="523220"/>
          </a:xfrm>
        </p:grpSpPr>
        <p:sp>
          <p:nvSpPr>
            <p:cNvPr id="22" name="TextBox 21"/>
            <p:cNvSpPr txBox="1"/>
            <p:nvPr/>
          </p:nvSpPr>
          <p:spPr>
            <a:xfrm>
              <a:off x="836584" y="1986685"/>
              <a:ext cx="20702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3.3    3.2    </a:t>
              </a:r>
              <a:endPara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511660" y="2031690"/>
              <a:ext cx="450050" cy="45005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71600" y="2184707"/>
            <a:ext cx="2070231" cy="523220"/>
            <a:chOff x="836584" y="1986685"/>
            <a:chExt cx="2070231" cy="523220"/>
          </a:xfrm>
        </p:grpSpPr>
        <p:sp>
          <p:nvSpPr>
            <p:cNvPr id="25" name="TextBox 24"/>
            <p:cNvSpPr txBox="1"/>
            <p:nvPr/>
          </p:nvSpPr>
          <p:spPr>
            <a:xfrm>
              <a:off x="836584" y="1986685"/>
              <a:ext cx="20702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0.8    0.3    </a:t>
              </a:r>
              <a:endPara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511660" y="2031690"/>
              <a:ext cx="450050" cy="45005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80665" y="2208042"/>
            <a:ext cx="2070231" cy="523220"/>
            <a:chOff x="836584" y="1986685"/>
            <a:chExt cx="2070231" cy="523220"/>
          </a:xfrm>
        </p:grpSpPr>
        <p:sp>
          <p:nvSpPr>
            <p:cNvPr id="28" name="TextBox 27"/>
            <p:cNvSpPr txBox="1"/>
            <p:nvPr/>
          </p:nvSpPr>
          <p:spPr>
            <a:xfrm>
              <a:off x="836584" y="1986685"/>
              <a:ext cx="20702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6.5    5.6    </a:t>
              </a:r>
              <a:endPara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511660" y="2031690"/>
              <a:ext cx="450050" cy="45005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65930" y="2201137"/>
            <a:ext cx="2070231" cy="523220"/>
            <a:chOff x="836584" y="1986685"/>
            <a:chExt cx="2070231" cy="523220"/>
          </a:xfrm>
        </p:grpSpPr>
        <p:sp>
          <p:nvSpPr>
            <p:cNvPr id="31" name="TextBox 30"/>
            <p:cNvSpPr txBox="1"/>
            <p:nvPr/>
          </p:nvSpPr>
          <p:spPr>
            <a:xfrm>
              <a:off x="836584" y="1986685"/>
              <a:ext cx="20702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0.1    1.1    </a:t>
              </a:r>
              <a:endPara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511660" y="2031690"/>
              <a:ext cx="450050" cy="45005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955740" y="1464627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＞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55740" y="2248762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＞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25005" y="2229712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＞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31910" y="146462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＜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12430" y="224614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＜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15050" y="1483677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＞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72589" y="3211643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AutoShape 12"/>
          <p:cNvSpPr>
            <a:spLocks noChangeArrowheads="1"/>
          </p:cNvSpPr>
          <p:nvPr/>
        </p:nvSpPr>
        <p:spPr bwMode="auto">
          <a:xfrm>
            <a:off x="1994758" y="3003797"/>
            <a:ext cx="4737482" cy="1289875"/>
          </a:xfrm>
          <a:prstGeom prst="wedgeRoundRectCallout">
            <a:avLst>
              <a:gd name="adj1" fmla="val -55036"/>
              <a:gd name="adj2" fmla="val -11946"/>
              <a:gd name="adj3" fmla="val 16667"/>
            </a:avLst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anchor="ctr"/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979712" y="2931790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部分大的小数比较大。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004134" y="3373439"/>
            <a:ext cx="47281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整数部分相同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，小数部分大的小数比较大。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9" grpId="0"/>
      <p:bldP spid="45" grpId="0" animBg="1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568" y="1563638"/>
            <a:ext cx="7464828" cy="2054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579351" y="681379"/>
            <a:ext cx="7875875" cy="461665"/>
            <a:chOff x="1088613" y="1173981"/>
            <a:chExt cx="7875875" cy="461665"/>
          </a:xfrm>
        </p:grpSpPr>
        <p:sp>
          <p:nvSpPr>
            <p:cNvPr id="18" name="文本框 10245"/>
            <p:cNvSpPr txBox="1">
              <a:spLocks noChangeArrowheads="1"/>
            </p:cNvSpPr>
            <p:nvPr/>
          </p:nvSpPr>
          <p:spPr bwMode="auto">
            <a:xfrm>
              <a:off x="1088613" y="1173981"/>
              <a:ext cx="787587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先在     里写小数，再把它们按顺序填在      里。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835696" y="1218986"/>
              <a:ext cx="739647" cy="4050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76256" y="1173981"/>
              <a:ext cx="885825" cy="447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" name="TextBox 24"/>
          <p:cNvSpPr txBox="1"/>
          <p:nvPr/>
        </p:nvSpPr>
        <p:spPr>
          <a:xfrm>
            <a:off x="3606273" y="1788663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59043" y="1788663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86128" y="1805093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1.8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760703" y="305832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1.8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13938" y="3048803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1.3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38598" y="3048803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245"/>
          <p:cNvSpPr txBox="1">
            <a:spLocks noChangeArrowheads="1"/>
          </p:cNvSpPr>
          <p:nvPr/>
        </p:nvSpPr>
        <p:spPr bwMode="auto">
          <a:xfrm>
            <a:off x="611559" y="536362"/>
            <a:ext cx="75255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三人储蓄的钱各是几元几角？谁最多，谁最少？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9592" y="1347614"/>
            <a:ext cx="7138472" cy="10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141730" y="2502362"/>
            <a:ext cx="1146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角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96925" y="2499742"/>
            <a:ext cx="1146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角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115" y="2502362"/>
            <a:ext cx="1146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角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73658" y="3177437"/>
            <a:ext cx="3113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9.8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9.5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元﹥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8.9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1720" y="3717497"/>
            <a:ext cx="3897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答：李明最多，张园最少。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1107842" y="1923678"/>
            <a:ext cx="331236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小数的大小比较：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971600" y="2391728"/>
            <a:ext cx="684076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先比较整数部分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，整数部分大的小数比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较大；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0245"/>
          <p:cNvSpPr txBox="1">
            <a:spLocks noChangeArrowheads="1"/>
          </p:cNvSpPr>
          <p:nvPr/>
        </p:nvSpPr>
        <p:spPr bwMode="auto">
          <a:xfrm>
            <a:off x="971600" y="3219822"/>
            <a:ext cx="6696744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整数部分相同，比较小数部分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，小数部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分大的小数比较大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4" grpId="0"/>
      <p:bldP spid="15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051720" y="1635646"/>
            <a:ext cx="4861221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1082217" y="2997658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308304" y="3091120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78575" y="773371"/>
            <a:ext cx="4827124" cy="1791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29"/>
          <p:cNvGrpSpPr/>
          <p:nvPr/>
        </p:nvGrpSpPr>
        <p:grpSpPr>
          <a:xfrm>
            <a:off x="2306351" y="3013670"/>
            <a:ext cx="2448273" cy="1142256"/>
            <a:chOff x="684919" y="689231"/>
            <a:chExt cx="2080312" cy="1328710"/>
          </a:xfrm>
        </p:grpSpPr>
        <p:sp>
          <p:nvSpPr>
            <p:cNvPr id="33" name="AutoShape 12"/>
            <p:cNvSpPr>
              <a:spLocks noChangeArrowheads="1"/>
            </p:cNvSpPr>
            <p:nvPr/>
          </p:nvSpPr>
          <p:spPr bwMode="auto">
            <a:xfrm>
              <a:off x="684919" y="689231"/>
              <a:ext cx="2080312" cy="1297454"/>
            </a:xfrm>
            <a:prstGeom prst="cloudCallout">
              <a:avLst>
                <a:gd name="adj1" fmla="val -62205"/>
                <a:gd name="adj2" fmla="val -11775"/>
              </a:avLst>
            </a:prstGeom>
            <a:noFill/>
            <a:ln w="19050">
              <a:solidFill>
                <a:srgbClr val="CC3399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文本框 10245"/>
            <p:cNvSpPr txBox="1">
              <a:spLocks noChangeArrowheads="1"/>
            </p:cNvSpPr>
            <p:nvPr/>
          </p:nvSpPr>
          <p:spPr bwMode="auto">
            <a:xfrm>
              <a:off x="809661" y="817612"/>
              <a:ext cx="1886226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图中告诉我们了一些什么？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042657" y="3147814"/>
            <a:ext cx="2115235" cy="900941"/>
            <a:chOff x="5517105" y="1035804"/>
            <a:chExt cx="2115235" cy="900941"/>
          </a:xfrm>
        </p:grpSpPr>
        <p:sp>
          <p:nvSpPr>
            <p:cNvPr id="39" name="AutoShape 12"/>
            <p:cNvSpPr>
              <a:spLocks noChangeArrowheads="1"/>
            </p:cNvSpPr>
            <p:nvPr/>
          </p:nvSpPr>
          <p:spPr bwMode="auto">
            <a:xfrm>
              <a:off x="5517105" y="1035804"/>
              <a:ext cx="1935215" cy="900941"/>
            </a:xfrm>
            <a:prstGeom prst="cloudCallout">
              <a:avLst>
                <a:gd name="adj1" fmla="val 62524"/>
                <a:gd name="adj2" fmla="val -20835"/>
              </a:avLst>
            </a:prstGeom>
            <a:noFill/>
            <a:ln w="19050">
              <a:solidFill>
                <a:srgbClr val="00B0F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10245"/>
            <p:cNvSpPr txBox="1">
              <a:spLocks noChangeArrowheads="1"/>
            </p:cNvSpPr>
            <p:nvPr/>
          </p:nvSpPr>
          <p:spPr bwMode="auto">
            <a:xfrm>
              <a:off x="5652120" y="1062868"/>
              <a:ext cx="1980220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每种冷饮的价格。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37134" y="847520"/>
            <a:ext cx="3870430" cy="143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/>
          <p:nvPr/>
        </p:nvGrpSpPr>
        <p:grpSpPr>
          <a:xfrm>
            <a:off x="476262" y="1243950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96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3" cstate="email"/>
          <a:srcRect l="21242" t="20082" r="22361" b="15874"/>
          <a:stretch>
            <a:fillRect/>
          </a:stretch>
        </p:blipFill>
        <p:spPr bwMode="auto">
          <a:xfrm>
            <a:off x="323528" y="3265799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2544651" y="1062345"/>
            <a:ext cx="2486331" cy="961417"/>
            <a:chOff x="1847568" y="2864086"/>
            <a:chExt cx="2613216" cy="961417"/>
          </a:xfrm>
        </p:grpSpPr>
        <p:sp>
          <p:nvSpPr>
            <p:cNvPr id="32" name="AutoShape 12"/>
            <p:cNvSpPr>
              <a:spLocks noChangeArrowheads="1"/>
            </p:cNvSpPr>
            <p:nvPr/>
          </p:nvSpPr>
          <p:spPr bwMode="auto">
            <a:xfrm>
              <a:off x="1847568" y="2864086"/>
              <a:ext cx="2613216" cy="961417"/>
            </a:xfrm>
            <a:prstGeom prst="cloudCallout">
              <a:avLst>
                <a:gd name="adj1" fmla="val 74077"/>
                <a:gd name="adj2" fmla="val -22938"/>
              </a:avLst>
            </a:prstGeom>
            <a:no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10245"/>
            <p:cNvSpPr txBox="1">
              <a:spLocks noChangeArrowheads="1"/>
            </p:cNvSpPr>
            <p:nvPr/>
          </p:nvSpPr>
          <p:spPr bwMode="auto">
            <a:xfrm>
              <a:off x="2062659" y="2931789"/>
              <a:ext cx="2067086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雪糕和冰棍，哪个贵一些？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504025" y="2427734"/>
            <a:ext cx="1752575" cy="495300"/>
            <a:chOff x="3504025" y="2706765"/>
            <a:chExt cx="1752575" cy="495300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76945" y="2706765"/>
              <a:ext cx="619125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TextBox 36"/>
            <p:cNvSpPr txBox="1"/>
            <p:nvPr/>
          </p:nvSpPr>
          <p:spPr>
            <a:xfrm>
              <a:off x="3504025" y="2735340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0.8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536520" y="272319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0.6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29"/>
          <p:cNvGrpSpPr/>
          <p:nvPr/>
        </p:nvGrpSpPr>
        <p:grpSpPr>
          <a:xfrm>
            <a:off x="1425325" y="3213425"/>
            <a:ext cx="2802697" cy="1446557"/>
            <a:chOff x="129574" y="1173974"/>
            <a:chExt cx="2503771" cy="1071788"/>
          </a:xfrm>
        </p:grpSpPr>
        <p:sp>
          <p:nvSpPr>
            <p:cNvPr id="40" name="AutoShape 12"/>
            <p:cNvSpPr>
              <a:spLocks noChangeArrowheads="1"/>
            </p:cNvSpPr>
            <p:nvPr/>
          </p:nvSpPr>
          <p:spPr bwMode="auto">
            <a:xfrm>
              <a:off x="129574" y="1173974"/>
              <a:ext cx="2340350" cy="900100"/>
            </a:xfrm>
            <a:prstGeom prst="wedgeRoundRectCallout">
              <a:avLst>
                <a:gd name="adj1" fmla="val -58664"/>
                <a:gd name="adj2" fmla="val -4413"/>
                <a:gd name="adj3" fmla="val 16667"/>
              </a:avLst>
            </a:prstGeom>
            <a:noFill/>
            <a:ln w="19050">
              <a:solidFill>
                <a:srgbClr val="0070C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10245"/>
            <p:cNvSpPr txBox="1">
              <a:spLocks noChangeArrowheads="1"/>
            </p:cNvSpPr>
            <p:nvPr/>
          </p:nvSpPr>
          <p:spPr bwMode="auto">
            <a:xfrm>
              <a:off x="178036" y="1199151"/>
              <a:ext cx="2455309" cy="10466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0.8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元是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角，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0.6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元是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角，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角大于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角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436217" y="3209066"/>
            <a:ext cx="2997333" cy="1219194"/>
            <a:chOff x="4499992" y="3268608"/>
            <a:chExt cx="2997333" cy="1219194"/>
          </a:xfrm>
          <a:noFill/>
        </p:grpSpPr>
        <p:grpSp>
          <p:nvGrpSpPr>
            <p:cNvPr id="47" name="组合 29"/>
            <p:cNvGrpSpPr/>
            <p:nvPr/>
          </p:nvGrpSpPr>
          <p:grpSpPr>
            <a:xfrm>
              <a:off x="4509610" y="3291830"/>
              <a:ext cx="2987715" cy="1125125"/>
              <a:chOff x="381539" y="1109919"/>
              <a:chExt cx="2600389" cy="1125125"/>
            </a:xfrm>
            <a:grpFill/>
          </p:grpSpPr>
          <p:sp>
            <p:nvSpPr>
              <p:cNvPr id="65" name="AutoShape 12"/>
              <p:cNvSpPr>
                <a:spLocks noChangeArrowheads="1"/>
              </p:cNvSpPr>
              <p:nvPr/>
            </p:nvSpPr>
            <p:spPr bwMode="auto">
              <a:xfrm>
                <a:off x="381540" y="1173974"/>
                <a:ext cx="2340350" cy="1061070"/>
              </a:xfrm>
              <a:prstGeom prst="wedgeRoundRectCallout">
                <a:avLst>
                  <a:gd name="adj1" fmla="val 56962"/>
                  <a:gd name="adj2" fmla="val 29221"/>
                  <a:gd name="adj3" fmla="val 16667"/>
                </a:avLst>
              </a:prstGeom>
              <a:grpFill/>
              <a:ln w="19050">
                <a:solidFill>
                  <a:srgbClr val="FF66CC"/>
                </a:solidFill>
                <a:miter lim="800000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文本框 10245"/>
              <p:cNvSpPr txBox="1">
                <a:spLocks noChangeArrowheads="1"/>
              </p:cNvSpPr>
              <p:nvPr/>
            </p:nvSpPr>
            <p:spPr bwMode="auto">
              <a:xfrm>
                <a:off x="381539" y="1109919"/>
                <a:ext cx="2600389" cy="40011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5243314" y="3268608"/>
              <a:ext cx="4050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148064" y="3568765"/>
              <a:ext cx="58506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5259744" y="3642458"/>
              <a:ext cx="405045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4499992" y="3400890"/>
              <a:ext cx="2697680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0.8=    ,0.6=    </a:t>
              </a:r>
              <a:r>
                <a:rPr lang="zh-CN" altLang="en-US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471211" y="3271228"/>
              <a:ext cx="4050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372724" y="3571385"/>
              <a:ext cx="575540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6444208" y="3645078"/>
              <a:ext cx="405045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5017765" y="3756758"/>
              <a:ext cx="4050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932040" y="4056915"/>
              <a:ext cx="575540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5034195" y="4130608"/>
              <a:ext cx="405045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5806185" y="3756758"/>
              <a:ext cx="405045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20460" y="4056915"/>
              <a:ext cx="575540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5822615" y="4130608"/>
              <a:ext cx="405045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5382089" y="3895945"/>
              <a:ext cx="1665185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   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……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67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433550" y="3526273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797025" y="4056915"/>
            <a:ext cx="675075" cy="94510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504025" y="2211710"/>
            <a:ext cx="1752575" cy="495300"/>
            <a:chOff x="3504025" y="2706765"/>
            <a:chExt cx="1752575" cy="495300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076945" y="2706765"/>
              <a:ext cx="619125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" name="TextBox 36"/>
            <p:cNvSpPr txBox="1"/>
            <p:nvPr/>
          </p:nvSpPr>
          <p:spPr>
            <a:xfrm>
              <a:off x="3504025" y="2735340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0.8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536520" y="272319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0.6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文本框 10245"/>
          <p:cNvSpPr txBox="1">
            <a:spLocks noChangeArrowheads="1"/>
          </p:cNvSpPr>
          <p:nvPr/>
        </p:nvSpPr>
        <p:spPr bwMode="auto">
          <a:xfrm>
            <a:off x="983674" y="2859782"/>
            <a:ext cx="3195355" cy="1363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先在右边的正方形中分别涂色表示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0.6,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再比一比。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854024"/>
            <a:ext cx="29718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" name="组合 45"/>
          <p:cNvGrpSpPr/>
          <p:nvPr/>
        </p:nvGrpSpPr>
        <p:grpSpPr>
          <a:xfrm>
            <a:off x="5402712" y="4114164"/>
            <a:ext cx="1752575" cy="473810"/>
            <a:chOff x="5879765" y="4146925"/>
            <a:chExt cx="1752575" cy="473810"/>
          </a:xfrm>
        </p:grpSpPr>
        <p:pic>
          <p:nvPicPr>
            <p:cNvPr id="4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52220" y="4146925"/>
              <a:ext cx="428625" cy="438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" name="TextBox 49"/>
            <p:cNvSpPr txBox="1"/>
            <p:nvPr/>
          </p:nvSpPr>
          <p:spPr>
            <a:xfrm>
              <a:off x="5879765" y="4159070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0.8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912260" y="414692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0.6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835" y="2977194"/>
            <a:ext cx="10953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9737" y="2963084"/>
            <a:ext cx="11144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" name="矩形 69"/>
          <p:cNvSpPr/>
          <p:nvPr/>
        </p:nvSpPr>
        <p:spPr>
          <a:xfrm>
            <a:off x="4166955" y="2228140"/>
            <a:ext cx="450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049212" y="4104639"/>
            <a:ext cx="450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96131" y="633038"/>
            <a:ext cx="3870430" cy="143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" name="组合 38"/>
          <p:cNvGrpSpPr/>
          <p:nvPr/>
        </p:nvGrpSpPr>
        <p:grpSpPr>
          <a:xfrm>
            <a:off x="1403648" y="847863"/>
            <a:ext cx="2486331" cy="961417"/>
            <a:chOff x="1847568" y="2864086"/>
            <a:chExt cx="2613216" cy="961417"/>
          </a:xfrm>
        </p:grpSpPr>
        <p:sp>
          <p:nvSpPr>
            <p:cNvPr id="40" name="AutoShape 12"/>
            <p:cNvSpPr>
              <a:spLocks noChangeArrowheads="1"/>
            </p:cNvSpPr>
            <p:nvPr/>
          </p:nvSpPr>
          <p:spPr bwMode="auto">
            <a:xfrm>
              <a:off x="1847568" y="2864086"/>
              <a:ext cx="2613216" cy="961417"/>
            </a:xfrm>
            <a:prstGeom prst="cloudCallout">
              <a:avLst>
                <a:gd name="adj1" fmla="val 74077"/>
                <a:gd name="adj2" fmla="val -22938"/>
              </a:avLst>
            </a:prstGeom>
            <a:no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10245"/>
            <p:cNvSpPr txBox="1">
              <a:spLocks noChangeArrowheads="1"/>
            </p:cNvSpPr>
            <p:nvPr/>
          </p:nvSpPr>
          <p:spPr bwMode="auto">
            <a:xfrm>
              <a:off x="2062659" y="2931789"/>
              <a:ext cx="2067086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雪糕和冰棍，哪个贵一些？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70" grpId="0"/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6954645" y="2290977"/>
            <a:ext cx="796108" cy="72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19430" y="775512"/>
            <a:ext cx="3870430" cy="143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1547664" y="2404864"/>
            <a:ext cx="1752575" cy="495300"/>
            <a:chOff x="3504025" y="2706765"/>
            <a:chExt cx="1752575" cy="495300"/>
          </a:xfrm>
        </p:grpSpPr>
        <p:pic>
          <p:nvPicPr>
            <p:cNvPr id="123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76945" y="2706765"/>
              <a:ext cx="619125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4" name="TextBox 123"/>
            <p:cNvSpPr txBox="1"/>
            <p:nvPr/>
          </p:nvSpPr>
          <p:spPr>
            <a:xfrm>
              <a:off x="3504025" y="2735340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0.8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4536520" y="2723195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1.5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6" name="文本框 10245"/>
          <p:cNvSpPr txBox="1">
            <a:spLocks noChangeArrowheads="1"/>
          </p:cNvSpPr>
          <p:nvPr/>
        </p:nvSpPr>
        <p:spPr bwMode="auto">
          <a:xfrm>
            <a:off x="645156" y="1166356"/>
            <a:ext cx="4374274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比一比雪糕和冰砖的价格，并和同学说说你是怎样比的。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7" name="文本框 10245"/>
          <p:cNvSpPr txBox="1">
            <a:spLocks noChangeArrowheads="1"/>
          </p:cNvSpPr>
          <p:nvPr/>
        </p:nvSpPr>
        <p:spPr bwMode="auto">
          <a:xfrm>
            <a:off x="611560" y="3052936"/>
            <a:ext cx="7695855" cy="9198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在下面的直线上表示出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，再说说这三个数哪个最大，哪个最小。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8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4061048"/>
            <a:ext cx="60007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" name="椭圆 129"/>
          <p:cNvSpPr/>
          <p:nvPr/>
        </p:nvSpPr>
        <p:spPr>
          <a:xfrm>
            <a:off x="2870811" y="4196063"/>
            <a:ext cx="90010" cy="9001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3410871" y="4196063"/>
            <a:ext cx="90010" cy="9001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2" name="椭圆 131"/>
          <p:cNvSpPr/>
          <p:nvPr/>
        </p:nvSpPr>
        <p:spPr>
          <a:xfrm>
            <a:off x="5166066" y="4196063"/>
            <a:ext cx="90010" cy="9001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2555776" y="429821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100121" y="4298218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4876986" y="4267023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2168209" y="242391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7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813867" y="3444931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8" name="组合 137"/>
          <p:cNvGrpSpPr/>
          <p:nvPr/>
        </p:nvGrpSpPr>
        <p:grpSpPr>
          <a:xfrm>
            <a:off x="5225048" y="3584361"/>
            <a:ext cx="2369192" cy="445115"/>
            <a:chOff x="5502192" y="1491630"/>
            <a:chExt cx="1980220" cy="445115"/>
          </a:xfrm>
          <a:noFill/>
        </p:grpSpPr>
        <p:sp>
          <p:nvSpPr>
            <p:cNvPr id="139" name="AutoShape 12"/>
            <p:cNvSpPr>
              <a:spLocks noChangeArrowheads="1"/>
            </p:cNvSpPr>
            <p:nvPr/>
          </p:nvSpPr>
          <p:spPr bwMode="auto">
            <a:xfrm>
              <a:off x="5517105" y="1491630"/>
              <a:ext cx="1935215" cy="445115"/>
            </a:xfrm>
            <a:prstGeom prst="wedgeRoundRectCallout">
              <a:avLst>
                <a:gd name="adj1" fmla="val 65540"/>
                <a:gd name="adj2" fmla="val 12140"/>
                <a:gd name="adj3" fmla="val 16667"/>
              </a:avLst>
            </a:prstGeom>
            <a:grpFill/>
            <a:ln w="19050">
              <a:solidFill>
                <a:srgbClr val="00B0F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0" name="文本框 10245"/>
            <p:cNvSpPr txBox="1">
              <a:spLocks noChangeArrowheads="1"/>
            </p:cNvSpPr>
            <p:nvPr/>
          </p:nvSpPr>
          <p:spPr bwMode="auto">
            <a:xfrm>
              <a:off x="5502192" y="1497727"/>
              <a:ext cx="1980220" cy="40011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1.5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最大，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0.6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最小。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4107369" y="2524490"/>
            <a:ext cx="2616290" cy="445115"/>
            <a:chOff x="5502192" y="1491630"/>
            <a:chExt cx="1980220" cy="445115"/>
          </a:xfrm>
          <a:noFill/>
        </p:grpSpPr>
        <p:sp>
          <p:nvSpPr>
            <p:cNvPr id="142" name="AutoShape 12"/>
            <p:cNvSpPr>
              <a:spLocks noChangeArrowheads="1"/>
            </p:cNvSpPr>
            <p:nvPr/>
          </p:nvSpPr>
          <p:spPr bwMode="auto">
            <a:xfrm>
              <a:off x="5517105" y="1491630"/>
              <a:ext cx="1935215" cy="445115"/>
            </a:xfrm>
            <a:prstGeom prst="wedgeRoundRectCallout">
              <a:avLst>
                <a:gd name="adj1" fmla="val 58857"/>
                <a:gd name="adj2" fmla="val -33283"/>
                <a:gd name="adj3" fmla="val 16667"/>
              </a:avLst>
            </a:prstGeom>
            <a:grpFill/>
            <a:ln w="19050">
              <a:solidFill>
                <a:srgbClr val="00B0F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" name="文本框 10245"/>
            <p:cNvSpPr txBox="1">
              <a:spLocks noChangeArrowheads="1"/>
            </p:cNvSpPr>
            <p:nvPr/>
          </p:nvSpPr>
          <p:spPr bwMode="auto">
            <a:xfrm>
              <a:off x="5502192" y="1497727"/>
              <a:ext cx="1980220" cy="40011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1.5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比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大，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0.8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比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30" grpId="0" animBg="1"/>
      <p:bldP spid="131" grpId="0" animBg="1"/>
      <p:bldP spid="132" grpId="0" animBg="1"/>
      <p:bldP spid="133" grpId="0"/>
      <p:bldP spid="134" grpId="0"/>
      <p:bldP spid="135" grpId="0"/>
      <p:bldP spid="1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1720" y="636536"/>
            <a:ext cx="3870430" cy="143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0245"/>
          <p:cNvSpPr txBox="1">
            <a:spLocks noChangeArrowheads="1"/>
          </p:cNvSpPr>
          <p:nvPr/>
        </p:nvSpPr>
        <p:spPr bwMode="auto">
          <a:xfrm>
            <a:off x="899592" y="2391730"/>
            <a:ext cx="7695855" cy="1195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任意选两种冷饮，比一比价格，再说说你是怎样比的。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10245"/>
          <p:cNvSpPr txBox="1">
            <a:spLocks noChangeArrowheads="1"/>
          </p:cNvSpPr>
          <p:nvPr/>
        </p:nvSpPr>
        <p:spPr bwMode="auto">
          <a:xfrm>
            <a:off x="683568" y="542214"/>
            <a:ext cx="583264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先写出小数，再比较大小。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9672" y="1491630"/>
            <a:ext cx="5510420" cy="1857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" name="组合 33"/>
          <p:cNvGrpSpPr/>
          <p:nvPr/>
        </p:nvGrpSpPr>
        <p:grpSpPr>
          <a:xfrm>
            <a:off x="2000427" y="3459705"/>
            <a:ext cx="5175575" cy="519590"/>
            <a:chOff x="1667390" y="3748785"/>
            <a:chExt cx="5175575" cy="519590"/>
          </a:xfrm>
        </p:grpSpPr>
        <p:sp>
          <p:nvSpPr>
            <p:cNvPr id="35" name="文本框 10245"/>
            <p:cNvSpPr txBox="1">
              <a:spLocks noChangeArrowheads="1"/>
            </p:cNvSpPr>
            <p:nvPr/>
          </p:nvSpPr>
          <p:spPr bwMode="auto">
            <a:xfrm>
              <a:off x="1667390" y="3748785"/>
              <a:ext cx="5175575" cy="476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）分米    （    ）分米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71900" y="3773075"/>
              <a:ext cx="619125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7" name="组合 36"/>
          <p:cNvGrpSpPr/>
          <p:nvPr/>
        </p:nvGrpSpPr>
        <p:grpSpPr>
          <a:xfrm>
            <a:off x="2375232" y="3471850"/>
            <a:ext cx="3159875" cy="490240"/>
            <a:chOff x="2042195" y="3741880"/>
            <a:chExt cx="3159875" cy="490240"/>
          </a:xfrm>
        </p:grpSpPr>
        <p:sp>
          <p:nvSpPr>
            <p:cNvPr id="39" name="TextBox 38"/>
            <p:cNvSpPr txBox="1"/>
            <p:nvPr/>
          </p:nvSpPr>
          <p:spPr>
            <a:xfrm>
              <a:off x="2042195" y="3760930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0.6</a:t>
              </a:r>
              <a:endParaRPr lang="zh-CN" altLang="en-US" sz="2400" b="1" spc="11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481990" y="3741880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0.9</a:t>
              </a:r>
              <a:endParaRPr lang="zh-CN" altLang="en-US" sz="2400" b="1" spc="11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716905" y="377045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8552" y="1419622"/>
            <a:ext cx="809625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173748" y="2892642"/>
            <a:ext cx="4254236" cy="519590"/>
            <a:chOff x="1667390" y="3748785"/>
            <a:chExt cx="5175575" cy="519590"/>
          </a:xfrm>
        </p:grpSpPr>
        <p:sp>
          <p:nvSpPr>
            <p:cNvPr id="23" name="文本框 10245"/>
            <p:cNvSpPr txBox="1">
              <a:spLocks noChangeArrowheads="1"/>
            </p:cNvSpPr>
            <p:nvPr/>
          </p:nvSpPr>
          <p:spPr bwMode="auto">
            <a:xfrm>
              <a:off x="1667390" y="3748785"/>
              <a:ext cx="5175575" cy="476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）元      （    ）元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955317" y="3773075"/>
              <a:ext cx="697577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" name="组合 24"/>
          <p:cNvGrpSpPr/>
          <p:nvPr/>
        </p:nvGrpSpPr>
        <p:grpSpPr>
          <a:xfrm>
            <a:off x="508787" y="2904787"/>
            <a:ext cx="3188450" cy="490240"/>
            <a:chOff x="2137445" y="3741880"/>
            <a:chExt cx="3188450" cy="490240"/>
          </a:xfrm>
        </p:grpSpPr>
        <p:sp>
          <p:nvSpPr>
            <p:cNvPr id="26" name="TextBox 25"/>
            <p:cNvSpPr txBox="1"/>
            <p:nvPr/>
          </p:nvSpPr>
          <p:spPr>
            <a:xfrm>
              <a:off x="2137445" y="3760930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0.3</a:t>
              </a:r>
              <a:endParaRPr lang="zh-CN" altLang="en-US" sz="2400" b="1" spc="11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605815" y="3741880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0.6</a:t>
              </a:r>
              <a:endParaRPr lang="zh-CN" altLang="en-US" sz="2400" b="1" spc="11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716905" y="3770455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81618" y="2883117"/>
            <a:ext cx="4382870" cy="519590"/>
            <a:chOff x="1667390" y="3748785"/>
            <a:chExt cx="5175575" cy="519590"/>
          </a:xfrm>
        </p:grpSpPr>
        <p:sp>
          <p:nvSpPr>
            <p:cNvPr id="30" name="文本框 10245"/>
            <p:cNvSpPr txBox="1">
              <a:spLocks noChangeArrowheads="1"/>
            </p:cNvSpPr>
            <p:nvPr/>
          </p:nvSpPr>
          <p:spPr bwMode="auto">
            <a:xfrm>
              <a:off x="1667390" y="3748785"/>
              <a:ext cx="5175575" cy="476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）元      （    ）元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920222" y="3773075"/>
              <a:ext cx="711918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2" name="组合 31"/>
          <p:cNvGrpSpPr/>
          <p:nvPr/>
        </p:nvGrpSpPr>
        <p:grpSpPr>
          <a:xfrm>
            <a:off x="4869032" y="2895262"/>
            <a:ext cx="3236075" cy="480715"/>
            <a:chOff x="4797025" y="2697240"/>
            <a:chExt cx="3236075" cy="480715"/>
          </a:xfrm>
        </p:grpSpPr>
        <p:grpSp>
          <p:nvGrpSpPr>
            <p:cNvPr id="33" name="组合 32"/>
            <p:cNvGrpSpPr/>
            <p:nvPr/>
          </p:nvGrpSpPr>
          <p:grpSpPr>
            <a:xfrm>
              <a:off x="4797025" y="2697240"/>
              <a:ext cx="3236075" cy="480715"/>
              <a:chOff x="2089820" y="3741880"/>
              <a:chExt cx="3236075" cy="480715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2089820" y="3760930"/>
                <a:ext cx="7200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3.2</a:t>
                </a:r>
                <a:endParaRPr lang="zh-CN" altLang="en-US" sz="2400" b="1" spc="11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605815" y="3741880"/>
                <a:ext cx="7200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2.3</a:t>
                </a:r>
                <a:endParaRPr lang="zh-CN" altLang="en-US" sz="2400" b="1" spc="11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6488165" y="2713670"/>
              <a:ext cx="4500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433194" y="656515"/>
            <a:ext cx="679575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根据涂色部分写上小数，再比较大小。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528" y="1635646"/>
            <a:ext cx="8352929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1178623" y="3056756"/>
            <a:ext cx="2070230" cy="532745"/>
            <a:chOff x="1241630" y="3182770"/>
            <a:chExt cx="2070230" cy="532745"/>
          </a:xfrm>
        </p:grpSpPr>
        <p:sp>
          <p:nvSpPr>
            <p:cNvPr id="25" name="TextBox 24"/>
            <p:cNvSpPr txBox="1"/>
            <p:nvPr/>
          </p:nvSpPr>
          <p:spPr>
            <a:xfrm>
              <a:off x="1241630" y="3192295"/>
              <a:ext cx="720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0.4</a:t>
              </a:r>
              <a:endPara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591780" y="3182770"/>
              <a:ext cx="720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0.6</a:t>
              </a:r>
              <a:endPara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006715" y="321825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579223" y="3049851"/>
            <a:ext cx="1269665" cy="532625"/>
            <a:chOff x="6642230" y="3175865"/>
            <a:chExt cx="1269665" cy="532625"/>
          </a:xfrm>
        </p:grpSpPr>
        <p:sp>
          <p:nvSpPr>
            <p:cNvPr id="34" name="矩形 33"/>
            <p:cNvSpPr/>
            <p:nvPr/>
          </p:nvSpPr>
          <p:spPr>
            <a:xfrm>
              <a:off x="6642230" y="3246825"/>
              <a:ext cx="4500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191815" y="3175865"/>
              <a:ext cx="720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0.9</a:t>
              </a:r>
              <a:endParaRPr lang="zh-CN" altLang="en-US" sz="28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ags/tag1.xml><?xml version="1.0" encoding="utf-8"?>
<p:tagLst xmlns:p="http://schemas.openxmlformats.org/presentationml/2006/main">
  <p:tag name="KSO_WPP_MARK_KEY" val="7acfa5f1-06c7-455e-aba1-3d7a57cee98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855</Words>
  <Application>WPS 演示</Application>
  <PresentationFormat>全屏显示(16:9)</PresentationFormat>
  <Paragraphs>223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17</cp:revision>
  <dcterms:created xsi:type="dcterms:W3CDTF">2017-03-17T02:28:00Z</dcterms:created>
  <dcterms:modified xsi:type="dcterms:W3CDTF">2023-02-03T08:04:26Z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23996DE976F54541BE6CF66BBCC82F36</vt:lpwstr>
  </property>
</Properties>
</file>