
<file path=[Content_Types].xml><?xml version="1.0" encoding="utf-8"?>
<Types xmlns="http://schemas.openxmlformats.org/package/2006/content-types"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6" r:id="rId3"/>
    <p:sldId id="260" r:id="rId5"/>
    <p:sldId id="298" r:id="rId6"/>
    <p:sldId id="285" r:id="rId7"/>
    <p:sldId id="259" r:id="rId8"/>
    <p:sldId id="261" r:id="rId9"/>
    <p:sldId id="262" r:id="rId10"/>
    <p:sldId id="257" r:id="rId11"/>
    <p:sldId id="273" r:id="rId12"/>
    <p:sldId id="263" r:id="rId13"/>
    <p:sldId id="299" r:id="rId14"/>
    <p:sldId id="300" r:id="rId15"/>
    <p:sldId id="268" r:id="rId16"/>
    <p:sldId id="297" r:id="rId17"/>
    <p:sldId id="269" r:id="rId18"/>
    <p:sldId id="274" r:id="rId19"/>
    <p:sldId id="270" r:id="rId20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062" y="-432"/>
      </p:cViewPr>
      <p:guideLst>
        <p:guide orient="horz" pos="21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5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5#1" qsCatId="simple" csTypeId="urn:microsoft.com/office/officeart/2005/8/colors/colorful5#1" csCatId="colorful" phldr="1"/>
      <dgm:spPr/>
    </dgm:pt>
    <dgm:pt modelId="{7D8D6538-FFA5-4057-BF95-1F41051BDCC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>
              <a:solidFill>
                <a:schemeClr val="tx1"/>
              </a:solidFill>
            </a:rPr>
            <a:t>导入</a:t>
          </a:r>
        </a:p>
      </dgm:t>
    </dgm:pt>
    <dgm:pt modelId="{D7C32C2E-85A1-4858-8DCE-D2C44EA44818}" cxnId="{55DAA4DE-B5FA-4FF3-9EB7-158B872F818A}" type="parTrans">
      <dgm:prSet/>
      <dgm:spPr/>
      <dgm:t>
        <a:bodyPr/>
        <a:lstStyle/>
        <a:p>
          <a:endParaRPr lang="zh-CN" altLang="en-US"/>
        </a:p>
      </dgm:t>
    </dgm:pt>
    <dgm:pt modelId="{A3CED38E-EB10-4769-9108-B2573FA8FBE4}" cxnId="{55DAA4DE-B5FA-4FF3-9EB7-158B872F818A}" type="sib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>
              <a:solidFill>
                <a:schemeClr val="tx1"/>
              </a:solidFill>
            </a:rPr>
            <a:t>知识讲解</a:t>
          </a:r>
        </a:p>
      </dgm:t>
    </dgm:pt>
    <dgm:pt modelId="{BB6E305E-F4E3-4867-AAD6-977FB8C4455F}" cxnId="{BE71A1BE-44CF-4C18-AA24-FD1BD9695896}" type="parTrans">
      <dgm:prSet/>
      <dgm:spPr/>
      <dgm:t>
        <a:bodyPr/>
        <a:lstStyle/>
        <a:p>
          <a:endParaRPr lang="zh-CN" altLang="en-US"/>
        </a:p>
      </dgm:t>
    </dgm:pt>
    <dgm:pt modelId="{F01835B3-05F2-46DA-BD7C-EE7438DAD7CE}" cxnId="{BE71A1BE-44CF-4C18-AA24-FD1BD9695896}" type="sib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课堂练习</a:t>
          </a:r>
        </a:p>
      </dgm:t>
    </dgm:pt>
    <dgm:pt modelId="{6CCC2A86-F85B-44CC-98A3-C46FF64B3170}" cxnId="{7267324B-73C2-4C8A-818E-BB2647E89F8A}" type="parTrans">
      <dgm:prSet/>
      <dgm:spPr/>
      <dgm:t>
        <a:bodyPr/>
        <a:lstStyle/>
        <a:p>
          <a:endParaRPr lang="zh-CN" altLang="en-US"/>
        </a:p>
      </dgm:t>
    </dgm:pt>
    <dgm:pt modelId="{715DB15F-B18C-408D-AF4D-0B689BA0E58F}" cxnId="{7267324B-73C2-4C8A-818E-BB2647E89F8A}" type="sib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课堂小结</a:t>
          </a:r>
        </a:p>
      </dgm:t>
    </dgm:pt>
    <dgm:pt modelId="{B4C59B78-86C3-4A2A-B0F6-61CC32DC173C}" cxnId="{05000BC9-72A5-4FFB-A47E-92DB20996CB0}" type="parTrans">
      <dgm:prSet/>
      <dgm:spPr/>
      <dgm:t>
        <a:bodyPr/>
        <a:lstStyle/>
        <a:p>
          <a:endParaRPr lang="zh-CN" altLang="en-US"/>
        </a:p>
      </dgm:t>
    </dgm:pt>
    <dgm:pt modelId="{EF0640CF-9B5B-4A2A-8EA1-B1435C113D4F}" cxnId="{05000BC9-72A5-4FFB-A47E-92DB20996CB0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 presStyleCnt="0">
        <dgm:presLayoutVars>
          <dgm:dir/>
          <dgm:resizeHandles val="exact"/>
        </dgm:presLayoutVars>
      </dgm:prSet>
      <dgm:spPr/>
    </dgm:pt>
    <dgm:pt modelId="{6BE8C442-C27B-4EE9-A58B-9E5BDD49A0C6}" type="pres">
      <dgm:prSet presAssocID="{7D8D6538-FFA5-4057-BF95-1F41051BDC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0F1CA-E9C1-436F-A000-48C2317E1AEE}" type="pres">
      <dgm:prSet presAssocID="{A3CED38E-EB10-4769-9108-B2573FA8FBE4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655E6FA8-D806-4120-92B4-695524B5F569}" type="pres">
      <dgm:prSet presAssocID="{A3CED38E-EB10-4769-9108-B2573FA8FBE4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6F60EA-85A4-467E-B096-3FA46E054F40}" type="presOf" srcId="{F01835B3-05F2-46DA-BD7C-EE7438DAD7CE}" destId="{41B76FD1-4D28-4EF4-BF3A-265F6D2C909C}" srcOrd="0" destOrd="0" presId="urn:microsoft.com/office/officeart/2005/8/layout/process1"/>
    <dgm:cxn modelId="{55DAA4DE-B5FA-4FF3-9EB7-158B872F818A}" srcId="{5E6590A4-9632-4481-B10E-4DC4F3CF4B7D}" destId="{7D8D6538-FFA5-4057-BF95-1F41051BDCCD}" srcOrd="0" destOrd="0" parTransId="{D7C32C2E-85A1-4858-8DCE-D2C44EA44818}" sibTransId="{A3CED38E-EB10-4769-9108-B2573FA8FBE4}"/>
    <dgm:cxn modelId="{5AD86DA1-3DB6-4810-83F9-B57E75EC91FA}" type="presOf" srcId="{5E6590A4-9632-4481-B10E-4DC4F3CF4B7D}" destId="{946525A1-11BE-4473-BD1E-5A02F57FAFE1}" srcOrd="0" destOrd="0" presId="urn:microsoft.com/office/officeart/2005/8/layout/process1"/>
    <dgm:cxn modelId="{BE71A1BE-44CF-4C18-AA24-FD1BD9695896}" srcId="{5E6590A4-9632-4481-B10E-4DC4F3CF4B7D}" destId="{5CBB7CE5-C92F-46EB-BF11-93A21D2FF561}" srcOrd="1" destOrd="0" parTransId="{BB6E305E-F4E3-4867-AAD6-977FB8C4455F}" sibTransId="{F01835B3-05F2-46DA-BD7C-EE7438DAD7CE}"/>
    <dgm:cxn modelId="{B385DF69-C255-4262-A393-4A11CB5CFA29}" type="presOf" srcId="{A3CED38E-EB10-4769-9108-B2573FA8FBE4}" destId="{655E6FA8-D806-4120-92B4-695524B5F569}" srcOrd="1" destOrd="0" presId="urn:microsoft.com/office/officeart/2005/8/layout/process1"/>
    <dgm:cxn modelId="{05000BC9-72A5-4FFB-A47E-92DB20996CB0}" srcId="{5E6590A4-9632-4481-B10E-4DC4F3CF4B7D}" destId="{A71BEDD8-220D-4CBD-929B-E387BF7E5B89}" srcOrd="3" destOrd="0" parTransId="{B4C59B78-86C3-4A2A-B0F6-61CC32DC173C}" sibTransId="{EF0640CF-9B5B-4A2A-8EA1-B1435C113D4F}"/>
    <dgm:cxn modelId="{C7F15A32-D3B6-4D17-8B26-B695557E6438}" type="presOf" srcId="{7D8D6538-FFA5-4057-BF95-1F41051BDCCD}" destId="{6BE8C442-C27B-4EE9-A58B-9E5BDD49A0C6}" srcOrd="0" destOrd="0" presId="urn:microsoft.com/office/officeart/2005/8/layout/process1"/>
    <dgm:cxn modelId="{1979F634-27C7-460F-AF25-4547F629F0AC}" type="presOf" srcId="{715DB15F-B18C-408D-AF4D-0B689BA0E58F}" destId="{9F1752A6-F0C6-4116-8969-5F3A3113DEB4}" srcOrd="1" destOrd="0" presId="urn:microsoft.com/office/officeart/2005/8/layout/process1"/>
    <dgm:cxn modelId="{D61EC9A1-0B65-4A65-BF36-B8863D0DB7D9}" type="presOf" srcId="{5CBB7CE5-C92F-46EB-BF11-93A21D2FF561}" destId="{FAE70EB4-13DE-4207-8EEE-64892F90D980}" srcOrd="0" destOrd="0" presId="urn:microsoft.com/office/officeart/2005/8/layout/process1"/>
    <dgm:cxn modelId="{DA3BB5AC-84CF-4E1D-94B5-C08D2A5BA034}" type="presOf" srcId="{715DB15F-B18C-408D-AF4D-0B689BA0E58F}" destId="{A363207B-3AD6-472F-AB35-5DE074AB6BC2}" srcOrd="0" destOrd="0" presId="urn:microsoft.com/office/officeart/2005/8/layout/process1"/>
    <dgm:cxn modelId="{8F2556FF-AE71-4940-BE0A-9F463634FCB2}" type="presOf" srcId="{A71BEDD8-220D-4CBD-929B-E387BF7E5B89}" destId="{C31FA319-1B76-4D24-8E64-6A83C1E0D876}" srcOrd="0" destOrd="0" presId="urn:microsoft.com/office/officeart/2005/8/layout/process1"/>
    <dgm:cxn modelId="{7267324B-73C2-4C8A-818E-BB2647E89F8A}" srcId="{5E6590A4-9632-4481-B10E-4DC4F3CF4B7D}" destId="{B8B470CB-DF17-4CB3-90CB-F1BF4FDB0D59}" srcOrd="2" destOrd="0" parTransId="{6CCC2A86-F85B-44CC-98A3-C46FF64B3170}" sibTransId="{715DB15F-B18C-408D-AF4D-0B689BA0E58F}"/>
    <dgm:cxn modelId="{F96756C5-1DD5-4EE4-A5EE-E43DC6B2C3C2}" type="presOf" srcId="{B8B470CB-DF17-4CB3-90CB-F1BF4FDB0D59}" destId="{2D20D324-F089-495B-A6AB-B3CA71D2E04A}" srcOrd="0" destOrd="0" presId="urn:microsoft.com/office/officeart/2005/8/layout/process1"/>
    <dgm:cxn modelId="{87607644-D040-44B4-AFA0-8E6EBE5E7CBC}" type="presOf" srcId="{A3CED38E-EB10-4769-9108-B2573FA8FBE4}" destId="{15B0F1CA-E9C1-436F-A000-48C2317E1AEE}" srcOrd="0" destOrd="0" presId="urn:microsoft.com/office/officeart/2005/8/layout/process1"/>
    <dgm:cxn modelId="{A40561ED-6236-4B79-86A4-335136BABC57}" type="presOf" srcId="{F01835B3-05F2-46DA-BD7C-EE7438DAD7CE}" destId="{D789DD17-C468-41E2-88AD-4B7F7990EB39}" srcOrd="1" destOrd="0" presId="urn:microsoft.com/office/officeart/2005/8/layout/process1"/>
    <dgm:cxn modelId="{2BA812C6-5FE7-4822-BD84-40958F21E275}" type="presParOf" srcId="{946525A1-11BE-4473-BD1E-5A02F57FAFE1}" destId="{6BE8C442-C27B-4EE9-A58B-9E5BDD49A0C6}" srcOrd="0" destOrd="0" presId="urn:microsoft.com/office/officeart/2005/8/layout/process1"/>
    <dgm:cxn modelId="{6A5BA8AC-737E-43E7-ACC4-6CF5DFF2C44A}" type="presParOf" srcId="{946525A1-11BE-4473-BD1E-5A02F57FAFE1}" destId="{15B0F1CA-E9C1-436F-A000-48C2317E1AEE}" srcOrd="1" destOrd="0" presId="urn:microsoft.com/office/officeart/2005/8/layout/process1"/>
    <dgm:cxn modelId="{317EADF9-2E37-42FA-A695-9EF926214A68}" type="presParOf" srcId="{15B0F1CA-E9C1-436F-A000-48C2317E1AEE}" destId="{655E6FA8-D806-4120-92B4-695524B5F569}" srcOrd="0" destOrd="0" presId="urn:microsoft.com/office/officeart/2005/8/layout/process1"/>
    <dgm:cxn modelId="{07BE35F5-CEF4-4F9C-B7C1-34593F1CDD92}" type="presParOf" srcId="{946525A1-11BE-4473-BD1E-5A02F57FAFE1}" destId="{FAE70EB4-13DE-4207-8EEE-64892F90D980}" srcOrd="2" destOrd="0" presId="urn:microsoft.com/office/officeart/2005/8/layout/process1"/>
    <dgm:cxn modelId="{8E887C67-03C8-4091-865E-31C24FAC96FC}" type="presParOf" srcId="{946525A1-11BE-4473-BD1E-5A02F57FAFE1}" destId="{41B76FD1-4D28-4EF4-BF3A-265F6D2C909C}" srcOrd="3" destOrd="0" presId="urn:microsoft.com/office/officeart/2005/8/layout/process1"/>
    <dgm:cxn modelId="{1BF80629-63AE-4856-8BE1-8A1812170843}" type="presParOf" srcId="{41B76FD1-4D28-4EF4-BF3A-265F6D2C909C}" destId="{D789DD17-C468-41E2-88AD-4B7F7990EB39}" srcOrd="0" destOrd="0" presId="urn:microsoft.com/office/officeart/2005/8/layout/process1"/>
    <dgm:cxn modelId="{1BA0411E-02D2-4CE5-BCC8-535006A15B56}" type="presParOf" srcId="{946525A1-11BE-4473-BD1E-5A02F57FAFE1}" destId="{2D20D324-F089-495B-A6AB-B3CA71D2E04A}" srcOrd="4" destOrd="0" presId="urn:microsoft.com/office/officeart/2005/8/layout/process1"/>
    <dgm:cxn modelId="{7EBCAF75-9EF5-44D4-A9BA-1EED9D0C0D79}" type="presParOf" srcId="{946525A1-11BE-4473-BD1E-5A02F57FAFE1}" destId="{A363207B-3AD6-472F-AB35-5DE074AB6BC2}" srcOrd="5" destOrd="0" presId="urn:microsoft.com/office/officeart/2005/8/layout/process1"/>
    <dgm:cxn modelId="{9164AC8C-5C0C-42E1-89AB-109D91B05548}" type="presParOf" srcId="{A363207B-3AD6-472F-AB35-5DE074AB6BC2}" destId="{9F1752A6-F0C6-4116-8969-5F3A3113DEB4}" srcOrd="0" destOrd="0" presId="urn:microsoft.com/office/officeart/2005/8/layout/process1"/>
    <dgm:cxn modelId="{D5FE4646-E1F4-456A-99E3-2A646246308D}" type="presParOf" srcId="{946525A1-11BE-4473-BD1E-5A02F57FAFE1}" destId="{C31FA319-1B76-4D24-8E64-6A83C1E0D87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1988165"/>
        <a:chOff x="0" y="0"/>
        <a:chExt cx="8128000" cy="1988165"/>
      </a:xfrm>
    </dsp:grpSpPr>
    <dsp:sp modelId="{6BE8C442-C27B-4EE9-A58B-9E5BDD49A0C6}">
      <dsp:nvSpPr>
        <dsp:cNvPr id="3" name="圆角矩形 2"/>
        <dsp:cNvSpPr/>
      </dsp:nvSpPr>
      <dsp:spPr bwMode="white">
        <a:xfrm>
          <a:off x="0" y="244783"/>
          <a:ext cx="1563077" cy="14986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>
              <a:solidFill>
                <a:schemeClr val="tx1"/>
              </a:solidFill>
            </a:rPr>
            <a:t>导入</a:t>
          </a:r>
        </a:p>
      </dsp:txBody>
      <dsp:txXfrm>
        <a:off x="0" y="244783"/>
        <a:ext cx="1563077" cy="1498600"/>
      </dsp:txXfrm>
    </dsp:sp>
    <dsp:sp modelId="{15B0F1CA-E9C1-436F-A000-48C2317E1AEE}">
      <dsp:nvSpPr>
        <dsp:cNvPr id="4" name="右箭头 3"/>
        <dsp:cNvSpPr/>
      </dsp:nvSpPr>
      <dsp:spPr bwMode="white">
        <a:xfrm>
          <a:off x="1710006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710006" y="800261"/>
        <a:ext cx="331372" cy="387643"/>
      </dsp:txXfrm>
    </dsp:sp>
    <dsp:sp modelId="{FAE70EB4-13DE-4207-8EEE-64892F90D980}">
      <dsp:nvSpPr>
        <dsp:cNvPr id="5" name="圆角矩形 4"/>
        <dsp:cNvSpPr/>
      </dsp:nvSpPr>
      <dsp:spPr bwMode="white">
        <a:xfrm>
          <a:off x="2188308" y="244783"/>
          <a:ext cx="1563077" cy="14986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-2460000"/>
            <a:satOff val="-3398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dirty="0">
              <a:solidFill>
                <a:schemeClr val="tx1"/>
              </a:solidFill>
            </a:rPr>
            <a:t>知识讲解</a:t>
          </a:r>
        </a:p>
      </dsp:txBody>
      <dsp:txXfrm>
        <a:off x="2188308" y="244783"/>
        <a:ext cx="1563077" cy="1498600"/>
      </dsp:txXfrm>
    </dsp:sp>
    <dsp:sp modelId="{41B76FD1-4D28-4EF4-BF3A-265F6D2C909C}">
      <dsp:nvSpPr>
        <dsp:cNvPr id="6" name="右箭头 5"/>
        <dsp:cNvSpPr/>
      </dsp:nvSpPr>
      <dsp:spPr bwMode="white">
        <a:xfrm>
          <a:off x="3898314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3898314" y="800261"/>
        <a:ext cx="331372" cy="387643"/>
      </dsp:txXfrm>
    </dsp:sp>
    <dsp:sp modelId="{2D20D324-F089-495B-A6AB-B3CA71D2E04A}">
      <dsp:nvSpPr>
        <dsp:cNvPr id="7" name="圆角矩形 6"/>
        <dsp:cNvSpPr/>
      </dsp:nvSpPr>
      <dsp:spPr bwMode="white">
        <a:xfrm>
          <a:off x="4376615" y="244783"/>
          <a:ext cx="1563077" cy="14986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-4920000"/>
            <a:satOff val="-6796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课堂练习</a:t>
          </a:r>
        </a:p>
      </dsp:txBody>
      <dsp:txXfrm>
        <a:off x="4376615" y="244783"/>
        <a:ext cx="1563077" cy="1498600"/>
      </dsp:txXfrm>
    </dsp:sp>
    <dsp:sp modelId="{A363207B-3AD6-472F-AB35-5DE074AB6BC2}">
      <dsp:nvSpPr>
        <dsp:cNvPr id="8" name="右箭头 7"/>
        <dsp:cNvSpPr/>
      </dsp:nvSpPr>
      <dsp:spPr bwMode="white">
        <a:xfrm>
          <a:off x="6086622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6086622" y="800261"/>
        <a:ext cx="331372" cy="387643"/>
      </dsp:txXfrm>
    </dsp:sp>
    <dsp:sp modelId="{C31FA319-1B76-4D24-8E64-6A83C1E0D876}">
      <dsp:nvSpPr>
        <dsp:cNvPr id="9" name="圆角矩形 8"/>
        <dsp:cNvSpPr/>
      </dsp:nvSpPr>
      <dsp:spPr bwMode="white">
        <a:xfrm>
          <a:off x="6564923" y="244783"/>
          <a:ext cx="1563077" cy="149860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课堂小结</a:t>
          </a:r>
        </a:p>
      </dsp:txBody>
      <dsp:txXfrm>
        <a:off x="6564923" y="244783"/>
        <a:ext cx="1563077" cy="1498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fld id="{9CA08F90-2E3C-48D4-AC6E-0BF564630A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fld id="{83502CD4-6A94-4BFC-BFE8-079363860E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F9670E2-06CC-4F05-84AC-C965568782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rIns="25400" anchor="t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5146606-387B-4AE2-A4B1-B6D124C8AE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BD66599-C29A-4885-8E38-E4C5367C8A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rIns="25400" rtlCol="0" anchor="t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0B826F2-F4C7-432A-8C37-96D24B0375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1613D8F-6008-4E3E-837B-E39553F125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272DC20-E8F7-42A9-9EE3-A5F6C0D2DA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rIns="63500" anchor="t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24BCC8-C632-4EA6-AB18-37534886AC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8E6EC15-93DC-4370-9E64-1770AE1209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6C17D67-4403-45E0-9141-DE3E186556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AE38939-8682-4C16-B6E8-36802EF773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5D65466-7860-497D-8ADC-5A95B73131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76EA79-BDFD-4840-A924-B2AD1626D2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11E59B-6C31-47A1-AFB7-1F5751FC01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69925" y="431800"/>
            <a:ext cx="10852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669925" y="1295400"/>
            <a:ext cx="1085215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2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448B7FB-9AFB-4155-9369-A80A8329B87D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2.xml"/><Relationship Id="rId4" Type="http://schemas.openxmlformats.org/officeDocument/2006/relationships/image" Target="../media/image14.png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6" Type="http://schemas.openxmlformats.org/officeDocument/2006/relationships/image" Target="../media/image18.png"/><Relationship Id="rId5" Type="http://schemas.microsoft.com/office/2007/relationships/media" Target="file:///H:\song\&#26085;&#20809;&#28023;&#23736;.mp3" TargetMode="External"/><Relationship Id="rId4" Type="http://schemas.openxmlformats.org/officeDocument/2006/relationships/audio" Target="file:///H:\song\&#26085;&#20809;&#28023;&#23736;.mp3" TargetMode="Externa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3.xml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6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.xml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30300" y="1042988"/>
            <a:ext cx="768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/>
              <a:t>人教版小学三年级数学下册</a:t>
            </a:r>
            <a:endParaRPr lang="zh-CN" altLang="en-US" sz="240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358606" y="981075"/>
            <a:ext cx="4351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第一单元    位置与方向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0" y="2264817"/>
            <a:ext cx="12192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</a:rPr>
              <a:t>认</a:t>
            </a:r>
            <a:r>
              <a:rPr lang="zh-CN" altLang="en-US" sz="4400" dirty="0">
                <a:solidFill>
                  <a:srgbClr val="FF0000"/>
                </a:solidFill>
              </a:rPr>
              <a:t>识东、南、西、北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/Users/ADMINI~1/AppData/Local/Temp/kaimatting_20200805152247/output_20200805152252..pngoutput_20200805152252.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1968" r="8534"/>
          <a:stretch>
            <a:fillRect/>
          </a:stretch>
        </p:blipFill>
        <p:spPr bwMode="auto">
          <a:xfrm>
            <a:off x="2390775" y="1660525"/>
            <a:ext cx="7408863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3088" y="2005013"/>
            <a:ext cx="98266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52700" y="882650"/>
            <a:ext cx="42227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傍晚，太阳在西方</a:t>
            </a:r>
            <a:endParaRPr lang="zh-CN" altLang="en-US" sz="3200"/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AAEFFF"/>
              </a:clrFrom>
              <a:clrTo>
                <a:srgbClr val="AAE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56300" y="3873500"/>
            <a:ext cx="46513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4657725" y="2817813"/>
            <a:ext cx="1974850" cy="782637"/>
          </a:xfrm>
          <a:prstGeom prst="wedgeRoundRectCallout">
            <a:avLst>
              <a:gd name="adj1" fmla="val 21745"/>
              <a:gd name="adj2" fmla="val 7331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noProof="1"/>
              <a:t>我面向西，背对着的方向是东。</a:t>
            </a:r>
            <a:endParaRPr lang="zh-CN" altLang="en-US" noProof="1"/>
          </a:p>
        </p:txBody>
      </p:sp>
      <p:sp>
        <p:nvSpPr>
          <p:cNvPr id="10" name="圆角矩形标注 9"/>
          <p:cNvSpPr/>
          <p:nvPr/>
        </p:nvSpPr>
        <p:spPr>
          <a:xfrm>
            <a:off x="6248400" y="4581525"/>
            <a:ext cx="2222500" cy="782638"/>
          </a:xfrm>
          <a:prstGeom prst="wedgeRoundRectCallout">
            <a:avLst>
              <a:gd name="adj1" fmla="val -41841"/>
              <a:gd name="adj2" fmla="val -6540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30000"/>
              </a:lnSpc>
            </a:pPr>
            <a:r>
              <a:rPr lang="zh-CN" altLang="en-US" noProof="1"/>
              <a:t>左手指的方向是南，右手指的方向是北。</a:t>
            </a:r>
            <a:endParaRPr lang="zh-CN" altLang="en-US" noProof="1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 animBg="1"/>
      <p:bldP spid="9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35"/>
          <p:cNvSpPr>
            <a:spLocks noChangeArrowheads="1"/>
          </p:cNvSpPr>
          <p:nvPr/>
        </p:nvSpPr>
        <p:spPr bwMode="auto">
          <a:xfrm>
            <a:off x="5713413" y="692150"/>
            <a:ext cx="844550" cy="419100"/>
          </a:xfrm>
          <a:prstGeom prst="rect">
            <a:avLst/>
          </a:prstGeom>
          <a:solidFill>
            <a:srgbClr val="DAEEF3"/>
          </a:solidFill>
          <a:ln w="25400">
            <a:solidFill>
              <a:srgbClr val="4C82EE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" name="矩形 35"/>
          <p:cNvSpPr>
            <a:spLocks noChangeArrowheads="1"/>
          </p:cNvSpPr>
          <p:nvPr/>
        </p:nvSpPr>
        <p:spPr bwMode="auto">
          <a:xfrm>
            <a:off x="2925763" y="3136900"/>
            <a:ext cx="844550" cy="419100"/>
          </a:xfrm>
          <a:prstGeom prst="rect">
            <a:avLst/>
          </a:prstGeom>
          <a:solidFill>
            <a:srgbClr val="DAEEF3"/>
          </a:solidFill>
          <a:ln w="25400">
            <a:solidFill>
              <a:srgbClr val="4C82EE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西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5" name="矩形 35"/>
          <p:cNvSpPr>
            <a:spLocks noChangeArrowheads="1"/>
          </p:cNvSpPr>
          <p:nvPr/>
        </p:nvSpPr>
        <p:spPr bwMode="auto">
          <a:xfrm>
            <a:off x="5915025" y="5962650"/>
            <a:ext cx="844550" cy="419100"/>
          </a:xfrm>
          <a:prstGeom prst="rect">
            <a:avLst/>
          </a:prstGeom>
          <a:solidFill>
            <a:srgbClr val="DAEEF3"/>
          </a:solidFill>
          <a:ln w="25400">
            <a:solidFill>
              <a:srgbClr val="4C82EE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6" name="矩形 35"/>
          <p:cNvSpPr>
            <a:spLocks noChangeArrowheads="1"/>
          </p:cNvSpPr>
          <p:nvPr/>
        </p:nvSpPr>
        <p:spPr bwMode="auto">
          <a:xfrm>
            <a:off x="8804275" y="2981325"/>
            <a:ext cx="844550" cy="419100"/>
          </a:xfrm>
          <a:prstGeom prst="rect">
            <a:avLst/>
          </a:prstGeom>
          <a:solidFill>
            <a:srgbClr val="DAEEF3"/>
          </a:solidFill>
          <a:ln w="25400">
            <a:solidFill>
              <a:srgbClr val="4C82EE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5" name="Group 86"/>
          <p:cNvGrpSpPr/>
          <p:nvPr/>
        </p:nvGrpSpPr>
        <p:grpSpPr bwMode="auto">
          <a:xfrm>
            <a:off x="6969125" y="146050"/>
            <a:ext cx="5448300" cy="1773238"/>
            <a:chOff x="2923" y="2341"/>
            <a:chExt cx="2574" cy="1117"/>
          </a:xfrm>
        </p:grpSpPr>
        <p:sp>
          <p:nvSpPr>
            <p:cNvPr id="15366" name="AutoShape 27"/>
            <p:cNvSpPr>
              <a:spLocks noChangeArrowheads="1"/>
            </p:cNvSpPr>
            <p:nvPr/>
          </p:nvSpPr>
          <p:spPr bwMode="auto">
            <a:xfrm>
              <a:off x="2923" y="2931"/>
              <a:ext cx="1440" cy="288"/>
            </a:xfrm>
            <a:prstGeom prst="wedgeRoundRectCallout">
              <a:avLst>
                <a:gd name="adj1" fmla="val 63125"/>
                <a:gd name="adj2" fmla="val -5691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楷体_GB2312" pitchFamily="49" charset="-122"/>
                </a:rPr>
                <a:t>  </a:t>
              </a:r>
              <a:r>
                <a:rPr lang="zh-CN" altLang="en-US" sz="2000" b="1">
                  <a:solidFill>
                    <a:srgbClr val="FF0000"/>
                  </a:solidFill>
                </a:rPr>
                <a:t>指的方向是北。</a:t>
              </a:r>
              <a:endParaRPr lang="en-US" altLang="zh-CN" sz="2000" b="1">
                <a:solidFill>
                  <a:srgbClr val="FF0000"/>
                </a:solidFill>
              </a:endParaRPr>
            </a:p>
          </p:txBody>
        </p:sp>
        <p:pic>
          <p:nvPicPr>
            <p:cNvPr id="15367" name="Picture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82" y="3004"/>
              <a:ext cx="140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8" name="Picture 84" descr="女孩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603" y="2341"/>
              <a:ext cx="894" cy="1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88"/>
          <p:cNvGrpSpPr/>
          <p:nvPr/>
        </p:nvGrpSpPr>
        <p:grpSpPr bwMode="auto">
          <a:xfrm>
            <a:off x="0" y="5424488"/>
            <a:ext cx="4492625" cy="1058862"/>
            <a:chOff x="123" y="3022"/>
            <a:chExt cx="2858" cy="993"/>
          </a:xfrm>
        </p:grpSpPr>
        <p:sp>
          <p:nvSpPr>
            <p:cNvPr id="15370" name="圆角矩形标注 43"/>
            <p:cNvSpPr>
              <a:spLocks noChangeArrowheads="1"/>
            </p:cNvSpPr>
            <p:nvPr/>
          </p:nvSpPr>
          <p:spPr bwMode="auto">
            <a:xfrm>
              <a:off x="1285" y="3080"/>
              <a:ext cx="1696" cy="894"/>
            </a:xfrm>
            <a:prstGeom prst="wedgeRoundRectCallout">
              <a:avLst>
                <a:gd name="adj1" fmla="val -63199"/>
                <a:gd name="adj2" fmla="val -3236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2000" b="1">
                <a:solidFill>
                  <a:srgbClr val="FF0000"/>
                </a:solidFill>
              </a:endParaRPr>
            </a:p>
          </p:txBody>
        </p:sp>
        <p:pic>
          <p:nvPicPr>
            <p:cNvPr id="15371" name="Picture 87" descr="男孩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3" y="3022"/>
              <a:ext cx="988" cy="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5"/>
          <p:cNvGrpSpPr/>
          <p:nvPr/>
        </p:nvGrpSpPr>
        <p:grpSpPr bwMode="auto">
          <a:xfrm>
            <a:off x="-636588" y="2006600"/>
            <a:ext cx="12828588" cy="4851400"/>
            <a:chOff x="-1456" y="2772"/>
            <a:chExt cx="13010" cy="7262"/>
          </a:xfrm>
        </p:grpSpPr>
        <p:sp>
          <p:nvSpPr>
            <p:cNvPr id="15373" name="文本框 1"/>
            <p:cNvSpPr txBox="1">
              <a:spLocks noChangeArrowheads="1"/>
            </p:cNvSpPr>
            <p:nvPr/>
          </p:nvSpPr>
          <p:spPr bwMode="auto">
            <a:xfrm>
              <a:off x="-1456" y="2772"/>
              <a:ext cx="13010" cy="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grpSp>
          <p:nvGrpSpPr>
            <p:cNvPr id="15374" name="组合 16"/>
            <p:cNvGrpSpPr/>
            <p:nvPr/>
          </p:nvGrpSpPr>
          <p:grpSpPr bwMode="auto">
            <a:xfrm>
              <a:off x="8045" y="6860"/>
              <a:ext cx="3488" cy="3174"/>
              <a:chOff x="7818" y="6746"/>
              <a:chExt cx="3489" cy="3174"/>
            </a:xfrm>
          </p:grpSpPr>
          <p:grpSp>
            <p:nvGrpSpPr>
              <p:cNvPr id="15375" name="组合 9"/>
              <p:cNvGrpSpPr/>
              <p:nvPr/>
            </p:nvGrpSpPr>
            <p:grpSpPr bwMode="auto">
              <a:xfrm>
                <a:off x="7818" y="6746"/>
                <a:ext cx="3489" cy="3174"/>
                <a:chOff x="7544" y="6837"/>
                <a:chExt cx="3489" cy="3174"/>
              </a:xfrm>
            </p:grpSpPr>
            <p:cxnSp>
              <p:nvCxnSpPr>
                <p:cNvPr id="54" name="直接箭头连接符 53"/>
                <p:cNvCxnSpPr/>
                <p:nvPr/>
              </p:nvCxnSpPr>
              <p:spPr>
                <a:xfrm>
                  <a:off x="8136" y="8433"/>
                  <a:ext cx="2190" cy="0"/>
                </a:xfrm>
                <a:prstGeom prst="straightConnector1">
                  <a:avLst/>
                </a:prstGeom>
                <a:ln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箭头连接符 4"/>
                <p:cNvCxnSpPr/>
                <p:nvPr/>
              </p:nvCxnSpPr>
              <p:spPr>
                <a:xfrm rot="16200000">
                  <a:off x="8127" y="8437"/>
                  <a:ext cx="2189" cy="0"/>
                </a:xfrm>
                <a:prstGeom prst="straightConnector1">
                  <a:avLst/>
                </a:prstGeom>
                <a:ln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78" name="文本框 5"/>
                <p:cNvSpPr txBox="1">
                  <a:spLocks noChangeArrowheads="1"/>
                </p:cNvSpPr>
                <p:nvPr/>
              </p:nvSpPr>
              <p:spPr bwMode="auto">
                <a:xfrm>
                  <a:off x="8889" y="6837"/>
                  <a:ext cx="770" cy="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zh-CN" b="1">
                      <a:solidFill>
                        <a:srgbClr val="FF0000"/>
                      </a:solidFill>
                    </a:rPr>
                    <a:t>北</a:t>
                  </a:r>
                  <a:endParaRPr lang="zh-CN" altLang="zh-CN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5379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8904" y="9458"/>
                  <a:ext cx="770" cy="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zh-CN" b="1">
                      <a:solidFill>
                        <a:srgbClr val="FF0000"/>
                      </a:solidFill>
                    </a:rPr>
                    <a:t>南</a:t>
                  </a:r>
                  <a:endParaRPr lang="zh-CN" altLang="zh-CN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5380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10263" y="8136"/>
                  <a:ext cx="770" cy="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zh-CN" b="1">
                      <a:solidFill>
                        <a:srgbClr val="FF0000"/>
                      </a:solidFill>
                    </a:rPr>
                    <a:t>东</a:t>
                  </a:r>
                  <a:endParaRPr lang="zh-CN" altLang="zh-CN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5381" name="文本框 8"/>
                <p:cNvSpPr txBox="1">
                  <a:spLocks noChangeArrowheads="1"/>
                </p:cNvSpPr>
                <p:nvPr/>
              </p:nvSpPr>
              <p:spPr bwMode="auto">
                <a:xfrm>
                  <a:off x="7544" y="8175"/>
                  <a:ext cx="770" cy="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zh-CN" b="1">
                      <a:solidFill>
                        <a:srgbClr val="FF0000"/>
                      </a:solidFill>
                    </a:rPr>
                    <a:t>西</a:t>
                  </a:r>
                  <a:endParaRPr lang="zh-CN" altLang="zh-CN" b="1">
                    <a:solidFill>
                      <a:srgbClr val="FF0000"/>
                    </a:solidFill>
                  </a:endParaRPr>
                </a:p>
              </p:txBody>
            </p:sp>
          </p:grpSp>
          <p:cxnSp>
            <p:nvCxnSpPr>
              <p:cNvPr id="50" name="曲线连接符 10"/>
              <p:cNvCxnSpPr/>
              <p:nvPr/>
            </p:nvCxnSpPr>
            <p:spPr>
              <a:xfrm rot="16200000">
                <a:off x="8160" y="7079"/>
                <a:ext cx="1048" cy="960"/>
              </a:xfrm>
              <a:prstGeom prst="curved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曲线连接符 12"/>
              <p:cNvCxnSpPr/>
              <p:nvPr/>
            </p:nvCxnSpPr>
            <p:spPr>
              <a:xfrm>
                <a:off x="9743" y="7016"/>
                <a:ext cx="1048" cy="962"/>
              </a:xfrm>
              <a:prstGeom prst="curved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曲线连接符 14"/>
              <p:cNvCxnSpPr/>
              <p:nvPr/>
            </p:nvCxnSpPr>
            <p:spPr>
              <a:xfrm rot="5400000">
                <a:off x="9820" y="8662"/>
                <a:ext cx="1048" cy="960"/>
              </a:xfrm>
              <a:prstGeom prst="curved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曲线连接符 15"/>
              <p:cNvCxnSpPr/>
              <p:nvPr/>
            </p:nvCxnSpPr>
            <p:spPr>
              <a:xfrm rot="10800000">
                <a:off x="8209" y="8691"/>
                <a:ext cx="1048" cy="960"/>
              </a:xfrm>
              <a:prstGeom prst="curved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386" name="组合 2"/>
          <p:cNvGrpSpPr/>
          <p:nvPr/>
        </p:nvGrpSpPr>
        <p:grpSpPr bwMode="auto">
          <a:xfrm>
            <a:off x="0" y="0"/>
            <a:ext cx="3951288" cy="569913"/>
            <a:chOff x="0" y="194743"/>
            <a:chExt cx="3126179" cy="569433"/>
          </a:xfrm>
        </p:grpSpPr>
        <p:sp>
          <p:nvSpPr>
            <p:cNvPr id="61" name="圆角矩形 60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noProof="1">
                  <a:solidFill>
                    <a:prstClr val="white"/>
                  </a:solidFill>
                </a:rPr>
                <a:t>三、探究新知</a:t>
              </a:r>
              <a:endParaRPr lang="zh-CN" altLang="en-US" sz="2800" b="1" noProof="1">
                <a:solidFill>
                  <a:prstClr val="white"/>
                </a:solidFill>
              </a:endParaRPr>
            </a:p>
          </p:txBody>
        </p:sp>
        <p:grpSp>
          <p:nvGrpSpPr>
            <p:cNvPr id="15388" name="组合 7"/>
            <p:cNvGrpSpPr/>
            <p:nvPr/>
          </p:nvGrpSpPr>
          <p:grpSpPr bwMode="auto"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63" name="椭圆 62"/>
              <p:cNvSpPr/>
              <p:nvPr/>
            </p:nvSpPr>
            <p:spPr>
              <a:xfrm rot="16200000">
                <a:off x="739296" y="928603"/>
                <a:ext cx="157031" cy="155744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16200000">
                <a:off x="739296" y="728747"/>
                <a:ext cx="157031" cy="155744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397" name="TextBox 28"/>
          <p:cNvSpPr>
            <a:spLocks noChangeArrowheads="1"/>
          </p:cNvSpPr>
          <p:nvPr/>
        </p:nvSpPr>
        <p:spPr bwMode="auto">
          <a:xfrm>
            <a:off x="4271963" y="0"/>
            <a:ext cx="4705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天安门广场示意图</a:t>
            </a:r>
            <a:endParaRPr lang="zh-CN" altLang="en-US" sz="3200"/>
          </a:p>
        </p:txBody>
      </p:sp>
      <p:pic>
        <p:nvPicPr>
          <p:cNvPr id="15398" name="日光海岸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42211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98975" y="1754188"/>
            <a:ext cx="33686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2244725" y="5500688"/>
            <a:ext cx="2041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b="1">
                <a:solidFill>
                  <a:srgbClr val="FF0000"/>
                </a:solidFill>
              </a:rPr>
              <a:t>地图通常是按上北下南，左西右东按顺时针绘制的。</a:t>
            </a: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" fill="hold"/>
                                        <p:tgtEl>
                                          <p:spTgt spid="153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98"/>
                </p:tgtEl>
              </p:cMediaNode>
            </p:audio>
          </p:childTnLst>
        </p:cTn>
      </p:par>
    </p:tnLst>
    <p:bldLst>
      <p:bldP spid="23" grpId="0" animBg="1" autoUpdateAnimBg="0" build="p"/>
      <p:bldP spid="24" grpId="0" animBg="1" autoUpdateAnimBg="0" build="p"/>
      <p:bldP spid="25" grpId="0" animBg="1" autoUpdateAnimBg="0" build="p"/>
      <p:bldP spid="26" grpId="0" animBg="1" autoUpdateAnimBg="0" build="p"/>
      <p:bldP spid="73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27050" y="404813"/>
            <a:ext cx="5664200" cy="587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知识拓展：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527050" y="1773238"/>
            <a:ext cx="5664200" cy="371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/>
              <a:t>请同学们观察指南针。</a:t>
            </a:r>
            <a:endParaRPr lang="zh-CN" altLang="en-US"/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7050" y="2492375"/>
            <a:ext cx="48958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5"/>
          <p:cNvGrpSpPr/>
          <p:nvPr/>
        </p:nvGrpSpPr>
        <p:grpSpPr bwMode="auto">
          <a:xfrm rot="10800000">
            <a:off x="2735263" y="4221163"/>
            <a:ext cx="479425" cy="1296987"/>
            <a:chOff x="1156" y="1842"/>
            <a:chExt cx="227" cy="817"/>
          </a:xfrm>
        </p:grpSpPr>
        <p:sp>
          <p:nvSpPr>
            <p:cNvPr id="16389" name="Line 8"/>
            <p:cNvSpPr>
              <a:spLocks noChangeShapeType="1"/>
            </p:cNvSpPr>
            <p:nvPr/>
          </p:nvSpPr>
          <p:spPr bwMode="auto">
            <a:xfrm flipV="1">
              <a:off x="1156" y="1842"/>
              <a:ext cx="91" cy="6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zh-CN" altLang="en-US"/>
            </a:p>
          </p:txBody>
        </p:sp>
        <p:sp>
          <p:nvSpPr>
            <p:cNvPr id="16390" name="Line 11"/>
            <p:cNvSpPr>
              <a:spLocks noChangeShapeType="1"/>
            </p:cNvSpPr>
            <p:nvPr/>
          </p:nvSpPr>
          <p:spPr bwMode="auto">
            <a:xfrm flipV="1">
              <a:off x="1156" y="1842"/>
              <a:ext cx="91" cy="6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zh-CN" altLang="en-US"/>
            </a:p>
          </p:txBody>
        </p:sp>
        <p:sp>
          <p:nvSpPr>
            <p:cNvPr id="16391" name="Line 12"/>
            <p:cNvSpPr>
              <a:spLocks noChangeShapeType="1"/>
            </p:cNvSpPr>
            <p:nvPr/>
          </p:nvSpPr>
          <p:spPr bwMode="auto">
            <a:xfrm flipH="1" flipV="1">
              <a:off x="1247" y="1842"/>
              <a:ext cx="136" cy="6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zh-CN" altLang="en-US"/>
            </a:p>
          </p:txBody>
        </p:sp>
        <p:sp>
          <p:nvSpPr>
            <p:cNvPr id="16392" name="Line 13"/>
            <p:cNvSpPr>
              <a:spLocks noChangeShapeType="1"/>
            </p:cNvSpPr>
            <p:nvPr/>
          </p:nvSpPr>
          <p:spPr bwMode="auto">
            <a:xfrm>
              <a:off x="1156" y="2478"/>
              <a:ext cx="91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zh-CN" altLang="en-US"/>
            </a:p>
          </p:txBody>
        </p:sp>
        <p:sp>
          <p:nvSpPr>
            <p:cNvPr id="16393" name="Line 14"/>
            <p:cNvSpPr>
              <a:spLocks noChangeShapeType="1"/>
            </p:cNvSpPr>
            <p:nvPr/>
          </p:nvSpPr>
          <p:spPr bwMode="auto">
            <a:xfrm flipH="1">
              <a:off x="1247" y="2478"/>
              <a:ext cx="136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6288088" y="476250"/>
            <a:ext cx="5664200" cy="371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/>
              <a:t>指南针指示的方向是南方。</a:t>
            </a:r>
            <a:endParaRPr lang="zh-CN" altLang="en-US"/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6288088" y="1341438"/>
            <a:ext cx="5664200" cy="371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/>
              <a:t>我们再看。</a:t>
            </a:r>
            <a:endParaRPr lang="zh-CN" altLang="en-US"/>
          </a:p>
        </p:txBody>
      </p:sp>
      <p:sp>
        <p:nvSpPr>
          <p:cNvPr id="42005" name="Text Box 21"/>
          <p:cNvSpPr txBox="1">
            <a:spLocks noChangeArrowheads="1"/>
          </p:cNvSpPr>
          <p:nvPr/>
        </p:nvSpPr>
        <p:spPr bwMode="auto">
          <a:xfrm>
            <a:off x="6478588" y="4437063"/>
            <a:ext cx="129857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North</a:t>
            </a:r>
            <a:r>
              <a:rPr lang="zh-CN" altLang="en-US">
                <a:solidFill>
                  <a:srgbClr val="FF0000"/>
                </a:solidFill>
              </a:rPr>
              <a:t>：北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   East</a:t>
            </a:r>
            <a:r>
              <a:rPr lang="zh-CN" altLang="en-US">
                <a:solidFill>
                  <a:srgbClr val="FF0000"/>
                </a:solidFill>
              </a:rPr>
              <a:t>：东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South</a:t>
            </a:r>
            <a:r>
              <a:rPr lang="zh-CN" altLang="en-US">
                <a:solidFill>
                  <a:srgbClr val="FF0000"/>
                </a:solidFill>
              </a:rPr>
              <a:t>：南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  West</a:t>
            </a:r>
            <a:r>
              <a:rPr lang="zh-CN" altLang="en-US">
                <a:solidFill>
                  <a:srgbClr val="FF0000"/>
                </a:solidFill>
              </a:rPr>
              <a:t>：西</a:t>
            </a:r>
            <a:endParaRPr lang="zh-CN" altLang="en-US">
              <a:solidFill>
                <a:srgbClr val="FF0000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7650" y="2276475"/>
            <a:ext cx="686435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  <p:bldP spid="41990" grpId="0" animBg="1"/>
      <p:bldP spid="42000" grpId="0" animBg="1"/>
      <p:bldP spid="42002" grpId="0" animBg="1"/>
      <p:bldP spid="420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1500188" y="1019175"/>
            <a:ext cx="6075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/>
              <a:t>还有那些能指认方向呢？</a:t>
            </a:r>
            <a:endParaRPr lang="zh-CN" altLang="en-US" sz="3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7560000">
            <a:off x="3469005" y="2146300"/>
            <a:ext cx="2835910" cy="2816225"/>
          </a:xfrm>
          <a:prstGeom prst="ellipse">
            <a:avLst/>
          </a:prstGeom>
        </p:spPr>
      </p:pic>
      <p:sp>
        <p:nvSpPr>
          <p:cNvPr id="6" name="上箭头 5"/>
          <p:cNvSpPr/>
          <p:nvPr/>
        </p:nvSpPr>
        <p:spPr>
          <a:xfrm>
            <a:off x="4740275" y="2520950"/>
            <a:ext cx="133350" cy="739775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上箭头 6"/>
          <p:cNvSpPr/>
          <p:nvPr/>
        </p:nvSpPr>
        <p:spPr>
          <a:xfrm rot="10800000">
            <a:off x="4740275" y="3408363"/>
            <a:ext cx="133350" cy="739775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7414" name="文本框 7"/>
          <p:cNvSpPr txBox="1">
            <a:spLocks noChangeArrowheads="1"/>
          </p:cNvSpPr>
          <p:nvPr/>
        </p:nvSpPr>
        <p:spPr bwMode="auto">
          <a:xfrm>
            <a:off x="5003800" y="2520950"/>
            <a:ext cx="609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415" name="文本框 8"/>
          <p:cNvSpPr txBox="1">
            <a:spLocks noChangeArrowheads="1"/>
          </p:cNvSpPr>
          <p:nvPr/>
        </p:nvSpPr>
        <p:spPr bwMode="auto">
          <a:xfrm>
            <a:off x="5003800" y="3854450"/>
            <a:ext cx="609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7575550" y="2397125"/>
            <a:ext cx="2605088" cy="2314575"/>
          </a:xfrm>
          <a:prstGeom prst="round2Diag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2800" noProof="1"/>
              <a:t>树墩的年轮，朝南的一半较疏，而朝北的一半较密。</a:t>
            </a:r>
            <a:endParaRPr lang="zh-CN" altLang="en-US" sz="2800" noProof="1"/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942975" y="714375"/>
            <a:ext cx="2343150" cy="974725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4000" noProof="1">
                <a:solidFill>
                  <a:srgbClr val="FF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课堂小结</a:t>
            </a:r>
            <a:endParaRPr lang="zh-CN" altLang="en-US" sz="4000" noProof="1">
              <a:solidFill>
                <a:srgbClr val="FF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86125" y="1895475"/>
            <a:ext cx="5630863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/>
              <a:t>1 、辨认东西南北中个方向的方法:先确定一个方向，再根据这个方向辨认出其它三个方向。</a:t>
            </a:r>
            <a:endParaRPr lang="zh-CN" altLang="en-US" sz="2800" dirty="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286125" y="3913188"/>
            <a:ext cx="587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/>
              <a:t>2、</a:t>
            </a:r>
            <a:r>
              <a:rPr lang="zh-CN" altLang="zh-CN" sz="2800" dirty="0"/>
              <a:t>在指出一个方向的条件下，会辨认其余三个方向，了解地图上的方向：上北、下南、左西、右东，并是按顺时针方向排列的</a:t>
            </a:r>
            <a:r>
              <a:rPr lang="zh-CN" altLang="zh-CN" sz="2800" dirty="0" smtClean="0"/>
              <a:t>。</a:t>
            </a:r>
            <a:endParaRPr lang="zh-CN" altLang="en-US" sz="28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76425" y="1516063"/>
            <a:ext cx="8556625" cy="457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/>
              <a:t>1．填一填。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早晨起来，当我们面向太阳时，我们的后面是(     )面，左面是(     )面，右面是(     )面。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2．选一选。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(1)张雨同学放学回家往南走，学校在他家的(     )。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A．东面   B．西面   C．南面   D．北面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(2)小丽面向西面站着，她向左转，这时她面向(     )。 </a:t>
            </a:r>
            <a:endParaRPr lang="zh-CN" altLang="en-US" sz="2800"/>
          </a:p>
          <a:p>
            <a:pPr>
              <a:lnSpc>
                <a:spcPct val="130000"/>
              </a:lnSpc>
            </a:pPr>
            <a:r>
              <a:rPr lang="zh-CN" altLang="en-US" sz="2800"/>
              <a:t>A．东面    B．西面    C．南面    D．北面</a:t>
            </a:r>
            <a:endParaRPr lang="zh-CN" altLang="en-US" sz="28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204325" y="2195513"/>
            <a:ext cx="762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296400" y="4975225"/>
            <a:ext cx="762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649913" y="2717800"/>
            <a:ext cx="762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991600" y="3859213"/>
            <a:ext cx="762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092450" y="2717800"/>
            <a:ext cx="760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" name="波形 2"/>
          <p:cNvSpPr/>
          <p:nvPr/>
        </p:nvSpPr>
        <p:spPr>
          <a:xfrm>
            <a:off x="922338" y="603250"/>
            <a:ext cx="2344737" cy="973138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4000" noProof="1">
                <a:solidFill>
                  <a:srgbClr val="FF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课堂练习</a:t>
            </a:r>
            <a:endParaRPr lang="zh-CN" altLang="en-US" sz="4000" noProof="1">
              <a:solidFill>
                <a:srgbClr val="FF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3" grpId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0400" y="1431925"/>
            <a:ext cx="5646738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73138" y="725488"/>
            <a:ext cx="35401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课后作业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673225" y="4803775"/>
            <a:ext cx="7292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/>
              <a:t>1、花园街的西面有(     )、(     )、和(    )。</a:t>
            </a:r>
            <a:endParaRPr lang="zh-CN" altLang="en-US" sz="2400"/>
          </a:p>
          <a:p>
            <a:r>
              <a:rPr lang="zh-CN" altLang="en-US" sz="2400"/>
              <a:t>2、体育馆在北京路的( ) 面,小吃店在超市的(     ) 面。</a:t>
            </a:r>
            <a:endParaRPr lang="zh-CN" altLang="en-US" sz="2400"/>
          </a:p>
          <a:p>
            <a:r>
              <a:rPr lang="zh-CN" altLang="en-US" sz="2400"/>
              <a:t>3、说一说小川去学校，可以怎么走?</a:t>
            </a:r>
            <a:endParaRPr lang="zh-CN" altLang="en-US" sz="2400"/>
          </a:p>
          <a:p>
            <a:r>
              <a:rPr lang="zh-CN" altLang="en-US" sz="2400"/>
              <a:t>4、请画出小林去音像店所走的路线。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65713" y="1820863"/>
            <a:ext cx="4471987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/>
              <a:t>谢谢观看</a:t>
            </a:r>
            <a:endParaRPr lang="zh-CN" altLang="en-US" sz="7200"/>
          </a:p>
          <a:p>
            <a:pPr>
              <a:lnSpc>
                <a:spcPct val="150000"/>
              </a:lnSpc>
            </a:pPr>
            <a:r>
              <a:rPr lang="zh-CN" altLang="en-US" sz="7200"/>
              <a:t>    再见！</a:t>
            </a:r>
            <a:endParaRPr lang="zh-CN" altLang="en-US" sz="72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32325" y="1009650"/>
            <a:ext cx="26082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学习目标：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76525" y="1954213"/>
            <a:ext cx="6837363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/>
              <a:t>1、能够认识东、南、西、北四个方向，培养学生辨别方向的意识。</a:t>
            </a:r>
            <a:endParaRPr lang="zh-CN" altLang="en-US" sz="2400" dirty="0"/>
          </a:p>
          <a:p>
            <a:pPr>
              <a:lnSpc>
                <a:spcPct val="130000"/>
              </a:lnSpc>
            </a:pPr>
            <a:r>
              <a:rPr lang="zh-CN" altLang="en-US" sz="2400" dirty="0"/>
              <a:t>2、结合具体情境，能够用给出的一个方向辨认出其余三个方向，并能够准确描述物体所在方向。</a:t>
            </a:r>
            <a:endParaRPr lang="zh-CN" altLang="en-US" sz="2400" dirty="0"/>
          </a:p>
          <a:p>
            <a:pPr>
              <a:lnSpc>
                <a:spcPct val="130000"/>
              </a:lnSpc>
            </a:pPr>
            <a:r>
              <a:rPr lang="zh-CN" altLang="en-US" sz="2400" dirty="0"/>
              <a:t>3、了解多种辨别方向的方法，解决生活中的问题。</a:t>
            </a:r>
            <a:endParaRPr lang="zh-CN" altLang="en-US" sz="2400" dirty="0"/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学习重点：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/>
              <a:t>辨认东、南、西、北四个方向，并用这些词语描述物体所在位置。</a:t>
            </a:r>
            <a:endParaRPr lang="zh-CN" altLang="en-US" sz="24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87950" y="1201738"/>
            <a:ext cx="18161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/>
              <a:t>目录</a:t>
            </a:r>
            <a:endParaRPr lang="zh-CN" altLang="en-US" sz="5400"/>
          </a:p>
        </p:txBody>
      </p:sp>
      <p:graphicFrame>
        <p:nvGraphicFramePr>
          <p:cNvPr id="5" name="图示 4"/>
          <p:cNvGraphicFramePr/>
          <p:nvPr/>
        </p:nvGraphicFramePr>
        <p:xfrm>
          <a:off x="2214880" y="2788026"/>
          <a:ext cx="8128000" cy="198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63750" y="1920875"/>
            <a:ext cx="33686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765800" y="2044700"/>
            <a:ext cx="5233988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/>
              <a:t>这是天安门广场的平面示意图，你知道怎么看吗？今天我们就一起来学习一下怎么辨别方向，又怎么来描述</a:t>
            </a:r>
            <a:r>
              <a:rPr lang="zh-CN" altLang="zh-CN" sz="2800" dirty="0"/>
              <a:t>物体</a:t>
            </a:r>
            <a:r>
              <a:rPr lang="zh-CN" altLang="en-US" sz="2800" dirty="0"/>
              <a:t>的</a:t>
            </a:r>
            <a:r>
              <a:rPr lang="zh-CN" altLang="zh-CN" sz="2800" dirty="0"/>
              <a:t>所在位置</a:t>
            </a:r>
            <a:r>
              <a:rPr lang="zh-CN" altLang="en-US" sz="2800" dirty="0"/>
              <a:t>？</a:t>
            </a:r>
            <a:endParaRPr lang="zh-CN" altLang="en-US" sz="2800" dirty="0"/>
          </a:p>
        </p:txBody>
      </p:sp>
      <p:sp>
        <p:nvSpPr>
          <p:cNvPr id="3" name="波形 2"/>
          <p:cNvSpPr/>
          <p:nvPr/>
        </p:nvSpPr>
        <p:spPr>
          <a:xfrm>
            <a:off x="942975" y="806450"/>
            <a:ext cx="1289050" cy="882650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4000" noProof="1">
                <a:solidFill>
                  <a:srgbClr val="FF0000"/>
                </a:solidFill>
              </a:rPr>
              <a:t>导入</a:t>
            </a:r>
            <a:endParaRPr lang="zh-CN" altLang="en-US" sz="4000" noProof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5903913" y="1652588"/>
            <a:ext cx="2459037" cy="2822575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50000"/>
              </a:lnSpc>
            </a:pPr>
            <a:r>
              <a:rPr lang="zh-CN" altLang="en-US" sz="2400" noProof="1">
                <a:sym typeface="+mn-ea"/>
              </a:rPr>
              <a:t>谜语：</a:t>
            </a:r>
            <a:endParaRPr lang="zh-CN" altLang="en-US" sz="2400" noProof="1"/>
          </a:p>
          <a:p>
            <a:pPr fontAlgn="auto">
              <a:lnSpc>
                <a:spcPct val="150000"/>
              </a:lnSpc>
            </a:pPr>
            <a:r>
              <a:rPr lang="zh-CN" altLang="en-US" sz="2400" noProof="1">
                <a:sym typeface="+mn-ea"/>
              </a:rPr>
              <a:t>劳动英雄面红，</a:t>
            </a:r>
            <a:endParaRPr lang="zh-CN" altLang="en-US" sz="2400" noProof="1"/>
          </a:p>
          <a:p>
            <a:pPr fontAlgn="auto">
              <a:lnSpc>
                <a:spcPct val="150000"/>
              </a:lnSpc>
            </a:pPr>
            <a:r>
              <a:rPr lang="zh-CN" altLang="en-US" sz="2400" noProof="1">
                <a:sym typeface="+mn-ea"/>
              </a:rPr>
              <a:t>天一亮来就工。</a:t>
            </a:r>
            <a:endParaRPr lang="zh-CN" altLang="en-US" sz="2400" noProof="1"/>
          </a:p>
          <a:p>
            <a:pPr fontAlgn="auto">
              <a:lnSpc>
                <a:spcPct val="150000"/>
              </a:lnSpc>
            </a:pPr>
            <a:r>
              <a:rPr lang="zh-CN" altLang="en-US" sz="2400" noProof="1">
                <a:sym typeface="+mn-ea"/>
              </a:rPr>
              <a:t>从东到西忙停，</a:t>
            </a:r>
            <a:endParaRPr lang="zh-CN" altLang="en-US" sz="2400" noProof="1"/>
          </a:p>
          <a:p>
            <a:pPr fontAlgn="auto">
              <a:lnSpc>
                <a:spcPct val="150000"/>
              </a:lnSpc>
            </a:pPr>
            <a:r>
              <a:rPr lang="zh-CN" altLang="en-US" sz="2400" noProof="1">
                <a:sym typeface="+mn-ea"/>
              </a:rPr>
              <a:t>直到傍晚才工。</a:t>
            </a:r>
            <a:endParaRPr lang="zh-CN" altLang="en-US" sz="2400" noProof="1"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873250" y="3365500"/>
            <a:ext cx="1847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/>
              <a:t>答案：太阳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969" r="-378"/>
          <a:stretch>
            <a:fillRect/>
          </a:stretch>
        </p:blipFill>
        <p:spPr bwMode="auto">
          <a:xfrm>
            <a:off x="3603625" y="2911475"/>
            <a:ext cx="14509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24838" y="2225675"/>
            <a:ext cx="2408237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1588" y="2911475"/>
            <a:ext cx="1770062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790950" y="1611313"/>
            <a:ext cx="3970338" cy="1439862"/>
          </a:xfrm>
          <a:prstGeom prst="wedgeRoundRectCallout">
            <a:avLst>
              <a:gd name="adj1" fmla="val -42852"/>
              <a:gd name="adj2" fmla="val 8579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80000"/>
              </a:lnSpc>
            </a:pPr>
            <a:r>
              <a:rPr lang="zh-CN" altLang="en-US" sz="2800" noProof="1">
                <a:sym typeface="+mn-ea"/>
              </a:rPr>
              <a:t>生活中，你观察过太阳是从什么方向升起吗？</a:t>
            </a:r>
            <a:endParaRPr lang="zh-CN" altLang="en-US" sz="2800" noProof="1">
              <a:sym typeface="+mn-ea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47013" y="3051175"/>
            <a:ext cx="2963862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波形 2"/>
          <p:cNvSpPr/>
          <p:nvPr/>
        </p:nvSpPr>
        <p:spPr>
          <a:xfrm>
            <a:off x="942975" y="714375"/>
            <a:ext cx="2343150" cy="974725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4000" noProof="1">
                <a:solidFill>
                  <a:srgbClr val="FF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知识讲解</a:t>
            </a:r>
            <a:endParaRPr lang="zh-CN" altLang="en-US" sz="4000" noProof="1">
              <a:solidFill>
                <a:srgbClr val="FF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611938" y="2349500"/>
            <a:ext cx="38973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dirty="0"/>
              <a:t>早上起来，面向太阳，</a:t>
            </a:r>
            <a:endParaRPr lang="zh-CN" altLang="en-US" sz="2800" dirty="0"/>
          </a:p>
          <a:p>
            <a:pPr>
              <a:lnSpc>
                <a:spcPct val="160000"/>
              </a:lnSpc>
            </a:pPr>
            <a:r>
              <a:rPr lang="zh-CN" altLang="en-US" sz="2800" dirty="0"/>
              <a:t>前面是东，后面是西，左边是北，右边是南。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71788" y="2743200"/>
            <a:ext cx="1404937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22888" y="2230438"/>
            <a:ext cx="98266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3538" y="2297113"/>
            <a:ext cx="909637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3908425" y="4081463"/>
            <a:ext cx="91757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140000">
            <a:off x="1884363" y="4146550"/>
            <a:ext cx="1042987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160000">
            <a:off x="2061369" y="2188369"/>
            <a:ext cx="90328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260725" y="1874838"/>
            <a:ext cx="628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北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20850" y="3362325"/>
            <a:ext cx="6286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西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170238" y="4848225"/>
            <a:ext cx="6286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南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846638" y="3470275"/>
            <a:ext cx="628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东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31888" y="938213"/>
            <a:ext cx="20383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华文彩云" pitchFamily="2" charset="-122"/>
                <a:ea typeface="华文彩云" pitchFamily="2" charset="-122"/>
                <a:sym typeface="微软雅黑" panose="020B0503020204020204" pitchFamily="34" charset="-122"/>
              </a:rPr>
              <a:t>难点突破</a:t>
            </a:r>
            <a:endParaRPr lang="zh-CN" altLang="en-US" sz="3600">
              <a:latin typeface="华文彩云" pitchFamily="2" charset="-122"/>
              <a:ea typeface="华文彩云" pitchFamily="2" charset="-122"/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ADMINI~1/AppData/Local/Temp/kaimatting_20200805152247/output_20200805152252..pngoutput_20200805152252.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1968" r="8534"/>
          <a:stretch>
            <a:fillRect/>
          </a:stretch>
        </p:blipFill>
        <p:spPr bwMode="auto">
          <a:xfrm>
            <a:off x="2673350" y="1862138"/>
            <a:ext cx="6978650" cy="477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AAEFFF"/>
              </a:clrFrom>
              <a:clrTo>
                <a:srgbClr val="AAE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4438" y="3916363"/>
            <a:ext cx="557212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4483100" y="3225800"/>
            <a:ext cx="1974850" cy="782638"/>
          </a:xfrm>
          <a:prstGeom prst="wedgeRoundRectCallout">
            <a:avLst>
              <a:gd name="adj1" fmla="val 45893"/>
              <a:gd name="adj2" fmla="val 6553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noProof="1"/>
              <a:t>我面向东，背对着的方向是西。</a:t>
            </a:r>
            <a:endParaRPr lang="zh-CN" altLang="en-US" noProof="1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670175" y="1108075"/>
            <a:ext cx="41814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早晨太阳从东方升起</a:t>
            </a:r>
            <a:endParaRPr lang="zh-CN" altLang="en-US" sz="3200"/>
          </a:p>
        </p:txBody>
      </p:sp>
      <p:sp>
        <p:nvSpPr>
          <p:cNvPr id="9" name="圆角矩形标注 8"/>
          <p:cNvSpPr/>
          <p:nvPr/>
        </p:nvSpPr>
        <p:spPr>
          <a:xfrm>
            <a:off x="6613525" y="4722813"/>
            <a:ext cx="2220913" cy="782637"/>
          </a:xfrm>
          <a:prstGeom prst="wedgeRoundRectCallout">
            <a:avLst>
              <a:gd name="adj1" fmla="val -41841"/>
              <a:gd name="adj2" fmla="val -6540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30000"/>
              </a:lnSpc>
            </a:pPr>
            <a:r>
              <a:rPr lang="zh-CN" altLang="en-US" noProof="1"/>
              <a:t>左手指的方向是北，右手指的方向是南</a:t>
            </a:r>
            <a:endParaRPr lang="zh-CN" altLang="en-US" noProof="1"/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8125" y="1962150"/>
            <a:ext cx="9826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ADMINI~1/AppData/Local/Temp/kaimatting_20200805152247/output_20200805152252..pngoutput_20200805152252.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1968" r="8534"/>
          <a:stretch>
            <a:fillRect/>
          </a:stretch>
        </p:blipFill>
        <p:spPr bwMode="auto">
          <a:xfrm>
            <a:off x="1330325" y="958850"/>
            <a:ext cx="5526088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9063" y="1343025"/>
            <a:ext cx="9826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451725" y="1966913"/>
            <a:ext cx="3549650" cy="284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/>
              <a:t>图书馆在校园的东面，体育馆在校园的</a:t>
            </a:r>
            <a:r>
              <a:rPr lang="zh-CN" altLang="en-US" sz="2800" u="sng"/>
              <a:t>     </a:t>
            </a:r>
            <a:r>
              <a:rPr lang="zh-CN" altLang="en-US" sz="2800"/>
              <a:t>面</a:t>
            </a:r>
            <a:endParaRPr lang="zh-CN" altLang="en-US" sz="2800"/>
          </a:p>
          <a:p>
            <a:pPr>
              <a:lnSpc>
                <a:spcPct val="160000"/>
              </a:lnSpc>
            </a:pPr>
            <a:r>
              <a:rPr lang="zh-CN" altLang="en-US" sz="2800"/>
              <a:t>教学楼在校园的</a:t>
            </a:r>
            <a:r>
              <a:rPr lang="zh-CN" altLang="en-US" sz="2800" u="sng"/>
              <a:t>     </a:t>
            </a:r>
            <a:r>
              <a:rPr lang="zh-CN" altLang="en-US" sz="2800"/>
              <a:t>面，大门在校园的</a:t>
            </a:r>
            <a:r>
              <a:rPr lang="zh-CN" altLang="en-US" sz="2800" u="sng"/>
              <a:t>     </a:t>
            </a:r>
            <a:r>
              <a:rPr lang="zh-CN" altLang="en-US" sz="2800"/>
              <a:t>面。</a:t>
            </a:r>
            <a:endParaRPr lang="zh-CN" altLang="en-US" sz="28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69500" y="2822575"/>
            <a:ext cx="5588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西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609138" y="4203700"/>
            <a:ext cx="558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南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9969500" y="3470275"/>
            <a:ext cx="558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北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8" grpId="0"/>
      <p:bldP spid="8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PP_MARK_KEY" val="d28cb221-1885-4c86-857e-11b78254fc88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自定义</PresentationFormat>
  <Paragraphs>138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冬青黑体简体中文 W3</vt:lpstr>
      <vt:lpstr>黑体</vt:lpstr>
      <vt:lpstr>华文彩云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53</cp:revision>
  <dcterms:created xsi:type="dcterms:W3CDTF">2019-06-19T02:08:00Z</dcterms:created>
  <dcterms:modified xsi:type="dcterms:W3CDTF">2023-02-04T03:42:14Z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F99BA79C1D0A4A1F93EAD6211B965535</vt:lpwstr>
  </property>
</Properties>
</file>