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64" r:id="rId3"/>
    <p:sldId id="293" r:id="rId5"/>
    <p:sldId id="295" r:id="rId6"/>
    <p:sldId id="349" r:id="rId7"/>
    <p:sldId id="355" r:id="rId8"/>
    <p:sldId id="365" r:id="rId9"/>
    <p:sldId id="354" r:id="rId10"/>
    <p:sldId id="356" r:id="rId11"/>
    <p:sldId id="359" r:id="rId12"/>
    <p:sldId id="379" r:id="rId13"/>
    <p:sldId id="357" r:id="rId14"/>
    <p:sldId id="381" r:id="rId15"/>
    <p:sldId id="346" r:id="rId16"/>
    <p:sldId id="380" r:id="rId17"/>
    <p:sldId id="384" r:id="rId18"/>
    <p:sldId id="387" r:id="rId19"/>
    <p:sldId id="32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7" userDrawn="1">
          <p15:clr>
            <a:srgbClr val="A4A3A4"/>
          </p15:clr>
        </p15:guide>
        <p15:guide id="2" orient="horz" pos="1777" userDrawn="1">
          <p15:clr>
            <a:srgbClr val="A4A3A4"/>
          </p15:clr>
        </p15:guide>
        <p15:guide id="3" pos="440" userDrawn="1">
          <p15:clr>
            <a:srgbClr val="A4A3A4"/>
          </p15:clr>
        </p15:guide>
        <p15:guide id="4" pos="841" userDrawn="1">
          <p15:clr>
            <a:srgbClr val="A4A3A4"/>
          </p15:clr>
        </p15:guide>
        <p15:guide id="5" pos="3508" userDrawn="1">
          <p15:clr>
            <a:srgbClr val="A4A3A4"/>
          </p15:clr>
        </p15:guide>
        <p15:guide id="6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0B8DC"/>
    <a:srgbClr val="E66562"/>
    <a:srgbClr val="3B8DFD"/>
    <a:srgbClr val="DF453A"/>
    <a:srgbClr val="2E9ED8"/>
    <a:srgbClr val="CBD3DF"/>
    <a:srgbClr val="248DC4"/>
    <a:srgbClr val="175A7E"/>
    <a:srgbClr val="B2D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1547"/>
        <p:guide orient="horz" pos="1777"/>
        <p:guide pos="440"/>
        <p:guide pos="841"/>
        <p:guide pos="3508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8.wmf"/><Relationship Id="rId13" Type="http://schemas.openxmlformats.org/officeDocument/2006/relationships/notesSlide" Target="../notesSlides/notesSlide13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23.png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27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5.bin"/><Relationship Id="rId12" Type="http://schemas.openxmlformats.org/officeDocument/2006/relationships/notesSlide" Target="../notesSlides/notesSlide14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41998" y="12383"/>
            <a:ext cx="7660005" cy="5131117"/>
            <a:chOff x="1815" y="-553"/>
            <a:chExt cx="16084" cy="1077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1815" y="-553"/>
              <a:ext cx="16084" cy="1077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4592" y="3158"/>
              <a:ext cx="10385" cy="2811"/>
              <a:chOff x="4361" y="3258"/>
              <a:chExt cx="10385" cy="2811"/>
            </a:xfrm>
          </p:grpSpPr>
          <p:sp>
            <p:nvSpPr>
              <p:cNvPr id="5" name="八角星 4"/>
              <p:cNvSpPr/>
              <p:nvPr/>
            </p:nvSpPr>
            <p:spPr>
              <a:xfrm>
                <a:off x="4361" y="3475"/>
                <a:ext cx="1260" cy="1035"/>
              </a:xfrm>
              <a:prstGeom prst="star8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630" y="3472"/>
                <a:ext cx="722" cy="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7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en-US" altLang="zh-CN" sz="27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055" y="3258"/>
                <a:ext cx="9691" cy="2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7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lang="zh-CN" altLang="en-US" sz="30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除数是一位数的除法</a:t>
                </a:r>
                <a:endParaRPr lang="zh-CN" altLang="en-US" sz="3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两</a:t>
                </a:r>
                <a:r>
                  <a:rPr lang="zh-CN" altLang="en-US" sz="2400" b="1" dirty="0">
                    <a:solidFill>
                      <a:schemeClr val="bg1"/>
                    </a:solidFill>
                  </a:rPr>
                  <a:t>位数除以一位数（商是两位数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）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剪去对角的矩形 10"/>
          <p:cNvSpPr/>
          <p:nvPr/>
        </p:nvSpPr>
        <p:spPr>
          <a:xfrm>
            <a:off x="823437" y="1036796"/>
            <a:ext cx="7168039" cy="2922270"/>
          </a:xfrm>
          <a:prstGeom prst="snip2DiagRect">
            <a:avLst/>
          </a:prstGeom>
          <a:noFill/>
          <a:ln w="60325">
            <a:solidFill>
              <a:srgbClr val="60B8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60B8DC"/>
              </a:solidFill>
            </a:endParaRPr>
          </a:p>
        </p:txBody>
      </p:sp>
      <p:pic>
        <p:nvPicPr>
          <p:cNvPr id="17" name="图片 16" descr="1f31b4f7ba01a55e902bf3b899e1c35d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123271" y="2575560"/>
            <a:ext cx="1204913" cy="1694498"/>
          </a:xfrm>
          <a:prstGeom prst="rect">
            <a:avLst/>
          </a:prstGeom>
        </p:spPr>
      </p:pic>
      <p:sp>
        <p:nvSpPr>
          <p:cNvPr id="6" name="Rectangle 51"/>
          <p:cNvSpPr/>
          <p:nvPr/>
        </p:nvSpPr>
        <p:spPr>
          <a:xfrm>
            <a:off x="983457" y="1036797"/>
            <a:ext cx="3369469" cy="857726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9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7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笔算除法的计算方法</a:t>
            </a:r>
            <a:r>
              <a:rPr lang="en-US" altLang="zh-CN" sz="27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zh-CN" sz="2700" b="1" dirty="0">
              <a:solidFill>
                <a:srgbClr val="60B8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1296829" y="1874520"/>
            <a:ext cx="5818823" cy="722762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要从被除数的最高位算起，除到被除数的哪一位，商就写在那一位的上面；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1304449" y="2835593"/>
            <a:ext cx="5818823" cy="722762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如果被除数的哪一位除后有余数，就把余数与被除数的下一位合起来继续除。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7697" y="924878"/>
            <a:ext cx="3778568" cy="1310640"/>
            <a:chOff x="621" y="2153"/>
            <a:chExt cx="7934" cy="2752"/>
          </a:xfrm>
        </p:grpSpPr>
        <p:pic>
          <p:nvPicPr>
            <p:cNvPr id="2" name="图片 1" descr="图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flipH="1">
              <a:off x="621" y="2634"/>
              <a:ext cx="2084" cy="2271"/>
            </a:xfrm>
            <a:prstGeom prst="rect">
              <a:avLst/>
            </a:prstGeom>
          </p:spPr>
        </p:pic>
        <p:sp>
          <p:nvSpPr>
            <p:cNvPr id="7177" name="AutoShape 27"/>
            <p:cNvSpPr/>
            <p:nvPr/>
          </p:nvSpPr>
          <p:spPr>
            <a:xfrm>
              <a:off x="2762" y="2153"/>
              <a:ext cx="5793" cy="1762"/>
            </a:xfrm>
            <a:prstGeom prst="wedgeRoundRectCallout">
              <a:avLst>
                <a:gd name="adj1" fmla="val -58993"/>
                <a:gd name="adj2" fmla="val -1305"/>
                <a:gd name="adj3" fmla="val 16667"/>
              </a:avLst>
            </a:prstGeom>
            <a:solidFill>
              <a:srgbClr val="FFFFFF"/>
            </a:solidFill>
            <a:ln w="31750" cap="flat" cmpd="sng">
              <a:solidFill>
                <a:srgbClr val="60B8D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平均每班种</a:t>
              </a:r>
              <a:r>
                <a:rPr lang="en-US" altLang="zh-CN" sz="18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26</a:t>
              </a: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棵，</a:t>
              </a:r>
              <a:r>
                <a:rPr lang="en-US" altLang="zh-CN" sz="18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个班</a:t>
              </a:r>
              <a:endPara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种的是不是</a:t>
              </a:r>
              <a:r>
                <a:rPr lang="en-US" altLang="zh-CN" sz="18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52</a:t>
              </a: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棵呢？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47838" y="1909286"/>
            <a:ext cx="1848326" cy="1119188"/>
            <a:chOff x="7984" y="4826"/>
            <a:chExt cx="3881" cy="2350"/>
          </a:xfrm>
        </p:grpSpPr>
        <p:sp>
          <p:nvSpPr>
            <p:cNvPr id="19" name="TextBox 18"/>
            <p:cNvSpPr txBox="1"/>
            <p:nvPr/>
          </p:nvSpPr>
          <p:spPr>
            <a:xfrm>
              <a:off x="8172" y="4826"/>
              <a:ext cx="3693" cy="2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2    6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216535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×         2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7186" name="直接连接符 20"/>
            <p:cNvCxnSpPr/>
            <p:nvPr/>
          </p:nvCxnSpPr>
          <p:spPr>
            <a:xfrm>
              <a:off x="7984" y="7176"/>
              <a:ext cx="388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7" name="矩形 6"/>
          <p:cNvSpPr/>
          <p:nvPr/>
        </p:nvSpPr>
        <p:spPr>
          <a:xfrm>
            <a:off x="2328386" y="3170396"/>
            <a:ext cx="562928" cy="562928"/>
          </a:xfrm>
          <a:prstGeom prst="rect">
            <a:avLst/>
          </a:prstGeom>
          <a:noFill/>
          <a:ln w="34925"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441258" y="3209925"/>
            <a:ext cx="33718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2301" y="3209925"/>
            <a:ext cx="39100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80" name="AutoShape 27"/>
          <p:cNvSpPr/>
          <p:nvPr/>
        </p:nvSpPr>
        <p:spPr>
          <a:xfrm>
            <a:off x="4595813" y="2774632"/>
            <a:ext cx="2707481" cy="919163"/>
          </a:xfrm>
          <a:prstGeom prst="wedgeRoundRectCallout">
            <a:avLst>
              <a:gd name="adj1" fmla="val 56833"/>
              <a:gd name="adj2" fmla="val 6204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rgbClr val="60B8D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当没有余数时，可以用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商和除数相乘来验算。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76099" y="3170396"/>
            <a:ext cx="562928" cy="562928"/>
          </a:xfrm>
          <a:prstGeom prst="rect">
            <a:avLst/>
          </a:prstGeom>
          <a:noFill/>
          <a:ln w="34925"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1"/>
          <p:cNvPicPr>
            <a:picLocks noChangeAspect="1"/>
          </p:cNvPicPr>
          <p:nvPr/>
        </p:nvPicPr>
        <p:blipFill>
          <a:blip r:embed="rId2" cstate="email">
            <a:lum bright="6000"/>
          </a:blip>
          <a:srcRect/>
          <a:stretch>
            <a:fillRect/>
          </a:stretch>
        </p:blipFill>
        <p:spPr>
          <a:xfrm>
            <a:off x="7686199" y="3170397"/>
            <a:ext cx="992505" cy="10272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718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72528" y="3391853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72528" y="1520666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4a5f7e0e3147a3278f065e276209e0a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473791" y="946785"/>
            <a:ext cx="1127760" cy="837248"/>
          </a:xfrm>
          <a:prstGeom prst="rect">
            <a:avLst/>
          </a:prstGeom>
        </p:spPr>
      </p:pic>
      <p:pic>
        <p:nvPicPr>
          <p:cNvPr id="15" name="图片 14" descr="dd9aa9d9e91d9afa2f51845e775c09c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98183" y="3567589"/>
            <a:ext cx="636746" cy="460534"/>
          </a:xfrm>
          <a:prstGeom prst="rect">
            <a:avLst/>
          </a:prstGeom>
        </p:spPr>
      </p:pic>
      <p:sp>
        <p:nvSpPr>
          <p:cNvPr id="2" name="Rectangle 51"/>
          <p:cNvSpPr/>
          <p:nvPr/>
        </p:nvSpPr>
        <p:spPr>
          <a:xfrm>
            <a:off x="2209324" y="2092167"/>
            <a:ext cx="4808696" cy="728186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3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商和除数相乘等于被除数</a:t>
            </a:r>
            <a:endParaRPr lang="zh-CN" altLang="en-US" sz="3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91528" y="1658303"/>
          <a:ext cx="927735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" imgW="419100" imgH="228600" progId="Equation.KSEE3">
                  <p:embed/>
                </p:oleObj>
              </mc:Choice>
              <mc:Fallback>
                <p:oleObj name="" r:id="rId1" imgW="4191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1528" y="1658303"/>
                        <a:ext cx="927735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28461" y="1658303"/>
          <a:ext cx="927735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3" imgW="419100" imgH="228600" progId="Equation.KSEE3">
                  <p:embed/>
                </p:oleObj>
              </mc:Choice>
              <mc:Fallback>
                <p:oleObj name="" r:id="rId3" imgW="4191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8461" y="1658303"/>
                        <a:ext cx="927735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65395" y="1658303"/>
          <a:ext cx="956310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" r:id="rId5" imgW="431800" imgH="228600" progId="Equation.KSEE3">
                  <p:embed/>
                </p:oleObj>
              </mc:Choice>
              <mc:Fallback>
                <p:oleObj name="" r:id="rId5" imgW="4318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5395" y="1658303"/>
                        <a:ext cx="956310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230904" y="1658303"/>
          <a:ext cx="928211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" r:id="rId7" imgW="419100" imgH="228600" progId="Equation.KSEE3">
                  <p:embed/>
                </p:oleObj>
              </mc:Choice>
              <mc:Fallback>
                <p:oleObj name="" r:id="rId7" imgW="4191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30904" y="1658303"/>
                        <a:ext cx="928211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939166" y="1985010"/>
            <a:ext cx="960596" cy="1976914"/>
            <a:chOff x="1972" y="4168"/>
            <a:chExt cx="2017" cy="4151"/>
          </a:xfrm>
        </p:grpSpPr>
        <p:sp>
          <p:nvSpPr>
            <p:cNvPr id="19" name="TextBox 18"/>
            <p:cNvSpPr txBox="1"/>
            <p:nvPr/>
          </p:nvSpPr>
          <p:spPr>
            <a:xfrm>
              <a:off x="2471" y="416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972" y="525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8"/>
            <p:cNvSpPr txBox="1"/>
            <p:nvPr/>
          </p:nvSpPr>
          <p:spPr>
            <a:xfrm>
              <a:off x="2849" y="5190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865" y="5993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125" y="718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18"/>
            <p:cNvSpPr txBox="1"/>
            <p:nvPr/>
          </p:nvSpPr>
          <p:spPr>
            <a:xfrm>
              <a:off x="2865" y="707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" name="TextBox 18"/>
          <p:cNvSpPr txBox="1"/>
          <p:nvPr/>
        </p:nvSpPr>
        <p:spPr>
          <a:xfrm>
            <a:off x="1176814" y="1213485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078481" y="1985010"/>
            <a:ext cx="968216" cy="1978819"/>
            <a:chOff x="6464" y="4168"/>
            <a:chExt cx="2033" cy="4155"/>
          </a:xfrm>
        </p:grpSpPr>
        <p:sp>
          <p:nvSpPr>
            <p:cNvPr id="24" name="TextBox 18"/>
            <p:cNvSpPr txBox="1"/>
            <p:nvPr/>
          </p:nvSpPr>
          <p:spPr>
            <a:xfrm>
              <a:off x="6963" y="416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9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464" y="525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8"/>
            <p:cNvSpPr txBox="1"/>
            <p:nvPr/>
          </p:nvSpPr>
          <p:spPr>
            <a:xfrm>
              <a:off x="7357" y="5236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7373" y="5997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633" y="7187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18"/>
            <p:cNvSpPr txBox="1"/>
            <p:nvPr/>
          </p:nvSpPr>
          <p:spPr>
            <a:xfrm>
              <a:off x="7373" y="7082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0" name="TextBox 18"/>
          <p:cNvSpPr txBox="1"/>
          <p:nvPr/>
        </p:nvSpPr>
        <p:spPr>
          <a:xfrm>
            <a:off x="3295650" y="1213485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31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215890" y="1963103"/>
            <a:ext cx="1011079" cy="1978819"/>
            <a:chOff x="10952" y="4122"/>
            <a:chExt cx="2123" cy="4155"/>
          </a:xfrm>
        </p:grpSpPr>
        <p:sp>
          <p:nvSpPr>
            <p:cNvPr id="31" name="TextBox 18"/>
            <p:cNvSpPr txBox="1"/>
            <p:nvPr/>
          </p:nvSpPr>
          <p:spPr>
            <a:xfrm>
              <a:off x="11541" y="4122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0952" y="5157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18"/>
            <p:cNvSpPr txBox="1"/>
            <p:nvPr/>
          </p:nvSpPr>
          <p:spPr>
            <a:xfrm>
              <a:off x="11935" y="5190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TextBox 18"/>
            <p:cNvSpPr txBox="1"/>
            <p:nvPr/>
          </p:nvSpPr>
          <p:spPr>
            <a:xfrm>
              <a:off x="11951" y="5951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1211" y="7141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8"/>
            <p:cNvSpPr txBox="1"/>
            <p:nvPr/>
          </p:nvSpPr>
          <p:spPr>
            <a:xfrm>
              <a:off x="11951" y="7036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7" name="TextBox 18"/>
          <p:cNvSpPr txBox="1"/>
          <p:nvPr/>
        </p:nvSpPr>
        <p:spPr>
          <a:xfrm>
            <a:off x="5496401" y="1213485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384257" y="1985010"/>
            <a:ext cx="968216" cy="1978819"/>
            <a:chOff x="15505" y="4168"/>
            <a:chExt cx="2033" cy="4155"/>
          </a:xfrm>
        </p:grpSpPr>
        <p:sp>
          <p:nvSpPr>
            <p:cNvPr id="38" name="TextBox 18"/>
            <p:cNvSpPr txBox="1"/>
            <p:nvPr/>
          </p:nvSpPr>
          <p:spPr>
            <a:xfrm>
              <a:off x="16004" y="416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5505" y="525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18"/>
            <p:cNvSpPr txBox="1"/>
            <p:nvPr/>
          </p:nvSpPr>
          <p:spPr>
            <a:xfrm>
              <a:off x="16398" y="5236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1" name="TextBox 18"/>
            <p:cNvSpPr txBox="1"/>
            <p:nvPr/>
          </p:nvSpPr>
          <p:spPr>
            <a:xfrm>
              <a:off x="16414" y="5997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5674" y="7187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18"/>
            <p:cNvSpPr txBox="1"/>
            <p:nvPr/>
          </p:nvSpPr>
          <p:spPr>
            <a:xfrm>
              <a:off x="16414" y="7082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4" name="TextBox 18"/>
          <p:cNvSpPr txBox="1"/>
          <p:nvPr/>
        </p:nvSpPr>
        <p:spPr>
          <a:xfrm>
            <a:off x="7601426" y="1203484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9" name="图片 48" descr="图片6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 flipH="1">
            <a:off x="7621905" y="0"/>
            <a:ext cx="1450658" cy="1096804"/>
          </a:xfrm>
          <a:prstGeom prst="rect">
            <a:avLst/>
          </a:prstGeom>
        </p:spPr>
      </p:pic>
      <p:pic>
        <p:nvPicPr>
          <p:cNvPr id="50" name="图片 49" descr="图片6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-11430" y="3917633"/>
            <a:ext cx="1092994" cy="10968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  <p:bldP spid="37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98fd64680544046c0d9264c6d8d2b7cb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429976" y="194310"/>
            <a:ext cx="1736408" cy="13363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91528" y="1658303"/>
          <a:ext cx="927735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2" imgW="419100" imgH="228600" progId="Equation.KSEE3">
                  <p:embed/>
                </p:oleObj>
              </mc:Choice>
              <mc:Fallback>
                <p:oleObj name="" r:id="rId2" imgW="4191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1528" y="1658303"/>
                        <a:ext cx="927735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28461" y="1658303"/>
          <a:ext cx="927735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4" imgW="419100" imgH="228600" progId="Equation.KSEE3">
                  <p:embed/>
                </p:oleObj>
              </mc:Choice>
              <mc:Fallback>
                <p:oleObj name="" r:id="rId4" imgW="4191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28461" y="1658303"/>
                        <a:ext cx="927735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65395" y="1658303"/>
          <a:ext cx="956310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6" imgW="431800" imgH="228600" progId="Equation.KSEE3">
                  <p:embed/>
                </p:oleObj>
              </mc:Choice>
              <mc:Fallback>
                <p:oleObj name="" r:id="rId6" imgW="4318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65395" y="1658303"/>
                        <a:ext cx="956310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216617" y="1658303"/>
          <a:ext cx="956786" cy="50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8" imgW="431800" imgH="228600" progId="Equation.KSEE3">
                  <p:embed/>
                </p:oleObj>
              </mc:Choice>
              <mc:Fallback>
                <p:oleObj name="" r:id="rId8" imgW="4318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16617" y="1658303"/>
                        <a:ext cx="956786" cy="50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18"/>
          <p:cNvSpPr txBox="1"/>
          <p:nvPr/>
        </p:nvSpPr>
        <p:spPr>
          <a:xfrm>
            <a:off x="1176814" y="1213485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Box 18"/>
          <p:cNvSpPr txBox="1"/>
          <p:nvPr/>
        </p:nvSpPr>
        <p:spPr>
          <a:xfrm>
            <a:off x="3295650" y="1213485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TextBox 18"/>
          <p:cNvSpPr txBox="1"/>
          <p:nvPr/>
        </p:nvSpPr>
        <p:spPr>
          <a:xfrm>
            <a:off x="5478304" y="1213485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TextBox 18"/>
          <p:cNvSpPr txBox="1"/>
          <p:nvPr/>
        </p:nvSpPr>
        <p:spPr>
          <a:xfrm>
            <a:off x="7601426" y="1203484"/>
            <a:ext cx="627698" cy="5667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endParaRPr lang="en-US" altLang="zh-CN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39166" y="1985010"/>
            <a:ext cx="960596" cy="1976914"/>
            <a:chOff x="1972" y="4168"/>
            <a:chExt cx="2017" cy="4151"/>
          </a:xfrm>
        </p:grpSpPr>
        <p:sp>
          <p:nvSpPr>
            <p:cNvPr id="19" name="TextBox 18"/>
            <p:cNvSpPr txBox="1"/>
            <p:nvPr/>
          </p:nvSpPr>
          <p:spPr>
            <a:xfrm>
              <a:off x="2471" y="416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972" y="525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8"/>
            <p:cNvSpPr txBox="1"/>
            <p:nvPr/>
          </p:nvSpPr>
          <p:spPr>
            <a:xfrm>
              <a:off x="2429" y="5274"/>
              <a:ext cx="1378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14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125" y="718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18"/>
            <p:cNvSpPr txBox="1"/>
            <p:nvPr/>
          </p:nvSpPr>
          <p:spPr>
            <a:xfrm>
              <a:off x="2865" y="707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408" y="6060"/>
              <a:ext cx="1378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14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78479" y="1985010"/>
            <a:ext cx="1012031" cy="1978819"/>
            <a:chOff x="6464" y="4168"/>
            <a:chExt cx="2125" cy="4155"/>
          </a:xfrm>
        </p:grpSpPr>
        <p:sp>
          <p:nvSpPr>
            <p:cNvPr id="24" name="TextBox 18"/>
            <p:cNvSpPr txBox="1"/>
            <p:nvPr/>
          </p:nvSpPr>
          <p:spPr>
            <a:xfrm>
              <a:off x="6963" y="416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464" y="525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8"/>
            <p:cNvSpPr txBox="1"/>
            <p:nvPr/>
          </p:nvSpPr>
          <p:spPr>
            <a:xfrm>
              <a:off x="6904" y="5253"/>
              <a:ext cx="168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15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633" y="7187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18"/>
            <p:cNvSpPr txBox="1"/>
            <p:nvPr/>
          </p:nvSpPr>
          <p:spPr>
            <a:xfrm>
              <a:off x="7373" y="7082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6879" y="6060"/>
              <a:ext cx="168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15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58752" y="1963103"/>
            <a:ext cx="968216" cy="1978819"/>
            <a:chOff x="11042" y="4122"/>
            <a:chExt cx="2033" cy="4155"/>
          </a:xfrm>
        </p:grpSpPr>
        <p:sp>
          <p:nvSpPr>
            <p:cNvPr id="31" name="TextBox 18"/>
            <p:cNvSpPr txBox="1"/>
            <p:nvPr/>
          </p:nvSpPr>
          <p:spPr>
            <a:xfrm>
              <a:off x="11541" y="4122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1042" y="5207"/>
              <a:ext cx="2033" cy="3070"/>
              <a:chOff x="11042" y="5207"/>
              <a:chExt cx="2033" cy="307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11042" y="5207"/>
                <a:ext cx="1864" cy="0"/>
              </a:xfrm>
              <a:prstGeom prst="line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18"/>
              <p:cNvSpPr txBox="1"/>
              <p:nvPr/>
            </p:nvSpPr>
            <p:spPr>
              <a:xfrm>
                <a:off x="11542" y="5274"/>
                <a:ext cx="1278" cy="1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86080" indent="-386080">
                  <a:lnSpc>
                    <a:spcPct val="120000"/>
                  </a:lnSpc>
                  <a:defRPr/>
                </a:pPr>
                <a:r>
                  <a:rPr lang="en-US" altLang="zh-CN" sz="27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16</a:t>
                </a:r>
                <a:endPara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1211" y="7141"/>
                <a:ext cx="1864" cy="0"/>
              </a:xfrm>
              <a:prstGeom prst="line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18"/>
              <p:cNvSpPr txBox="1"/>
              <p:nvPr/>
            </p:nvSpPr>
            <p:spPr>
              <a:xfrm>
                <a:off x="11951" y="7036"/>
                <a:ext cx="865" cy="1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86080" indent="-386080">
                  <a:lnSpc>
                    <a:spcPct val="120000"/>
                  </a:lnSpc>
                  <a:defRPr/>
                </a:pPr>
                <a:r>
                  <a:rPr lang="en-US" altLang="zh-CN" sz="27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0</a:t>
                </a:r>
                <a:endPara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" name="TextBox 18"/>
              <p:cNvSpPr txBox="1"/>
              <p:nvPr/>
            </p:nvSpPr>
            <p:spPr>
              <a:xfrm>
                <a:off x="11546" y="6121"/>
                <a:ext cx="1278" cy="1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86080" indent="-386080">
                  <a:lnSpc>
                    <a:spcPct val="120000"/>
                  </a:lnSpc>
                  <a:defRPr/>
                </a:pPr>
                <a:r>
                  <a:rPr lang="en-US" altLang="zh-CN" sz="27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16</a:t>
                </a:r>
                <a:endPara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384257" y="1985010"/>
            <a:ext cx="968216" cy="1978819"/>
            <a:chOff x="15505" y="4168"/>
            <a:chExt cx="2033" cy="4155"/>
          </a:xfrm>
        </p:grpSpPr>
        <p:sp>
          <p:nvSpPr>
            <p:cNvPr id="38" name="TextBox 18"/>
            <p:cNvSpPr txBox="1"/>
            <p:nvPr/>
          </p:nvSpPr>
          <p:spPr>
            <a:xfrm>
              <a:off x="16004" y="4168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5505" y="5253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18"/>
            <p:cNvSpPr txBox="1"/>
            <p:nvPr/>
          </p:nvSpPr>
          <p:spPr>
            <a:xfrm>
              <a:off x="16062" y="5236"/>
              <a:ext cx="1357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24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5674" y="7187"/>
              <a:ext cx="1864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18"/>
            <p:cNvSpPr txBox="1"/>
            <p:nvPr/>
          </p:nvSpPr>
          <p:spPr>
            <a:xfrm>
              <a:off x="16414" y="7082"/>
              <a:ext cx="865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16062" y="6121"/>
              <a:ext cx="1357" cy="1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6080" indent="-386080">
                <a:lnSpc>
                  <a:spcPct val="120000"/>
                </a:lnSpc>
                <a:defRPr/>
              </a:pPr>
              <a:r>
                <a:rPr lang="en-US" altLang="zh-CN" sz="27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24</a:t>
              </a:r>
              <a:endParaRPr lang="en-US" altLang="zh-CN" sz="27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  <p:bldP spid="37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94886" y="951310"/>
            <a:ext cx="7154228" cy="3078956"/>
          </a:xfrm>
          <a:prstGeom prst="rect">
            <a:avLst/>
          </a:prstGeom>
        </p:spPr>
      </p:pic>
      <p:sp>
        <p:nvSpPr>
          <p:cNvPr id="22" name="TextBox 18"/>
          <p:cNvSpPr txBox="1"/>
          <p:nvPr/>
        </p:nvSpPr>
        <p:spPr>
          <a:xfrm>
            <a:off x="4386739" y="1631157"/>
            <a:ext cx="270510" cy="4005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7074218" y="1641158"/>
            <a:ext cx="270510" cy="4005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7065" y="1759744"/>
            <a:ext cx="81915" cy="2043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8"/>
          <p:cNvSpPr txBox="1"/>
          <p:nvPr/>
        </p:nvSpPr>
        <p:spPr>
          <a:xfrm>
            <a:off x="6768465" y="2341246"/>
            <a:ext cx="270510" cy="4005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6768465" y="2563654"/>
            <a:ext cx="270510" cy="4005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86080" indent="-386080">
              <a:lnSpc>
                <a:spcPct val="120000"/>
              </a:lnSpc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999" y="291941"/>
            <a:ext cx="136064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巩固拓展</a:t>
            </a:r>
            <a:endParaRPr lang="zh-CN" altLang="en-US" sz="21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158" y="507445"/>
            <a:ext cx="7385685" cy="38476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3" y="291748"/>
            <a:ext cx="15848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1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2530" y="663417"/>
            <a:ext cx="6340316" cy="1172050"/>
            <a:chOff x="2532" y="1429"/>
            <a:chExt cx="13313" cy="2461"/>
          </a:xfrm>
        </p:grpSpPr>
        <p:sp>
          <p:nvSpPr>
            <p:cNvPr id="9" name="文本框 8"/>
            <p:cNvSpPr txBox="1"/>
            <p:nvPr/>
          </p:nvSpPr>
          <p:spPr>
            <a:xfrm>
              <a:off x="2532" y="2328"/>
              <a:ext cx="13313" cy="156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0B0F0"/>
                  </a:solidFill>
                </a:rPr>
                <a:t>两位数除以一位数（商是两位数）</a:t>
              </a:r>
              <a:endParaRPr lang="zh-CN" altLang="en-US" sz="3200" b="1" dirty="0">
                <a:solidFill>
                  <a:srgbClr val="00B0F0"/>
                </a:solidFill>
              </a:endParaRPr>
            </a:p>
          </p:txBody>
        </p:sp>
        <p:pic>
          <p:nvPicPr>
            <p:cNvPr id="18" name="图片 17" descr="e0fc97ce4eea7111bf8f28bffa3e70fa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19680000" flipH="1">
              <a:off x="3833" y="1429"/>
              <a:ext cx="1505" cy="169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742951" y="2063115"/>
            <a:ext cx="7658576" cy="17478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笔算除法时，要从被除数的最高位除起，除到了被除数的哪一位，商就写在那一位的上面，如果被除数的哪一位除后有余数，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就把余数与被除数的下一位数合起来继续除。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当没有余数时，可以用商和除数相乘的方法来验算除法。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3" y="291748"/>
            <a:ext cx="15848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21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7279" y="1094899"/>
            <a:ext cx="1710214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56823815dec6552ba9574885825f092d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048024" y="291941"/>
            <a:ext cx="2095976" cy="1727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3945" y="1848803"/>
            <a:ext cx="7181374" cy="843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掌握一位数除两位数，商是两位数的笔算方法及没有余数的除法的验算方法。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3945" y="2737486"/>
            <a:ext cx="5499735" cy="4557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利理解一位数除两位数，商是两位数的算理。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7279" y="3238500"/>
            <a:ext cx="6907530" cy="8434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1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感受数学的直观、简约美，体验数形结合的思想，培养学生与同伴交流、合作的意识，激发学生学习的兴趣。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导入新课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33"/>
          <p:cNvSpPr/>
          <p:nvPr/>
        </p:nvSpPr>
        <p:spPr>
          <a:xfrm>
            <a:off x="1537812" y="1268254"/>
            <a:ext cx="208073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80÷2</a:t>
            </a: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33"/>
          <p:cNvSpPr/>
          <p:nvPr/>
        </p:nvSpPr>
        <p:spPr>
          <a:xfrm>
            <a:off x="1537812" y="2131219"/>
            <a:ext cx="161782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30÷3</a:t>
            </a: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3"/>
          <p:cNvSpPr/>
          <p:nvPr/>
        </p:nvSpPr>
        <p:spPr>
          <a:xfrm>
            <a:off x="1537812" y="3010377"/>
            <a:ext cx="169783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120÷2</a:t>
            </a: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2260" y="1268254"/>
            <a:ext cx="622459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</a:t>
            </a:r>
            <a:endParaRPr lang="en-US" altLang="zh-CN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42260" y="2131219"/>
            <a:ext cx="622459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71813" y="3010377"/>
            <a:ext cx="622459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</a:t>
            </a:r>
            <a:endParaRPr lang="en-US" altLang="zh-CN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33"/>
          <p:cNvSpPr/>
          <p:nvPr/>
        </p:nvSpPr>
        <p:spPr>
          <a:xfrm>
            <a:off x="4902042" y="1268254"/>
            <a:ext cx="208073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500÷5</a:t>
            </a: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33"/>
          <p:cNvSpPr/>
          <p:nvPr/>
        </p:nvSpPr>
        <p:spPr>
          <a:xfrm>
            <a:off x="4902041" y="2131219"/>
            <a:ext cx="195453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360÷6</a:t>
            </a: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33"/>
          <p:cNvSpPr/>
          <p:nvPr/>
        </p:nvSpPr>
        <p:spPr>
          <a:xfrm>
            <a:off x="4902041" y="2994184"/>
            <a:ext cx="209359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2100÷7</a:t>
            </a:r>
            <a:r>
              <a:rPr lang="zh-CN" altLang="en-US" sz="3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32709" y="1268254"/>
            <a:ext cx="95821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</a:t>
            </a:r>
            <a:endParaRPr lang="en-US" altLang="zh-CN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73667" y="2131219"/>
            <a:ext cx="63865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</a:t>
            </a:r>
            <a:endParaRPr lang="en-US" altLang="zh-CN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5126" y="2994184"/>
            <a:ext cx="89201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</a:t>
            </a:r>
            <a:endParaRPr lang="en-US" altLang="zh-CN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92" name="Picture 2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5853" y="550069"/>
            <a:ext cx="6932295" cy="3786664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83562" y="2860182"/>
            <a:ext cx="5002261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100" dirty="0">
              <a:solidFill>
                <a:srgbClr val="E97117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02" name="Text Box 29"/>
          <p:cNvSpPr txBox="1"/>
          <p:nvPr/>
        </p:nvSpPr>
        <p:spPr>
          <a:xfrm>
            <a:off x="2547461" y="708660"/>
            <a:ext cx="4066223" cy="566738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</a:rPr>
              <a:t>三年级平均每班种多少棵？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15"/>
          <p:cNvGrpSpPr/>
          <p:nvPr/>
        </p:nvGrpSpPr>
        <p:grpSpPr>
          <a:xfrm>
            <a:off x="3392329" y="1361123"/>
            <a:ext cx="2376488" cy="507831"/>
            <a:chOff x="3132223" y="2132856"/>
            <a:chExt cx="3888049" cy="937674"/>
          </a:xfrm>
        </p:grpSpPr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3132223" y="2132856"/>
              <a:ext cx="3888049" cy="937674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42÷2</a:t>
              </a:r>
              <a:r>
                <a:rPr lang="zh-CN" altLang="en-US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＝</a:t>
              </a:r>
              <a:endPara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4116" name="直接连接符 14"/>
            <p:cNvCxnSpPr/>
            <p:nvPr/>
          </p:nvCxnSpPr>
          <p:spPr>
            <a:xfrm>
              <a:off x="5337269" y="2797654"/>
              <a:ext cx="143444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4" name="Text Box 29"/>
          <p:cNvSpPr txBox="1"/>
          <p:nvPr/>
        </p:nvSpPr>
        <p:spPr>
          <a:xfrm>
            <a:off x="2530793" y="1969294"/>
            <a:ext cx="1074896" cy="566738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60B8DC"/>
                </a:solidFill>
                <a:latin typeface="微软雅黑" panose="020B0503020204020204" charset="-122"/>
                <a:ea typeface="微软雅黑" panose="020B0503020204020204" charset="-122"/>
              </a:rPr>
              <a:t>口算：</a:t>
            </a:r>
            <a:endParaRPr lang="zh-CN" altLang="en-US" sz="2700" b="1" dirty="0">
              <a:solidFill>
                <a:srgbClr val="60B8D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77566" y="2509837"/>
            <a:ext cx="1994536" cy="1572102"/>
            <a:chOff x="7074" y="4848"/>
            <a:chExt cx="4188" cy="3301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7105" y="4848"/>
              <a:ext cx="3903" cy="1241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40÷2</a:t>
              </a:r>
              <a:r>
                <a:rPr lang="zh-CN" altLang="en-US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＝</a:t>
              </a: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20</a:t>
              </a:r>
              <a:endPara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7074" y="5878"/>
              <a:ext cx="2910" cy="1241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2÷2</a:t>
              </a:r>
              <a:r>
                <a:rPr lang="zh-CN" altLang="en-US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＝</a:t>
              </a: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</a:t>
              </a:r>
              <a:endPara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7074" y="6908"/>
              <a:ext cx="4188" cy="1241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20</a:t>
              </a:r>
              <a:r>
                <a:rPr lang="zh-CN" altLang="en-US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＋</a:t>
              </a: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</a:t>
              </a:r>
              <a:r>
                <a:rPr lang="zh-CN" altLang="en-US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＝</a:t>
              </a:r>
              <a:r>
                <a:rPr lang="en-US" altLang="zh-CN" sz="27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21</a:t>
              </a:r>
              <a:endParaRPr lang="zh-CN" altLang="en-US" sz="27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1" name="图片 10" descr="cf2024822708f069df6d3f85d63aee0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-12000"/>
          </a:blip>
          <a:srcRect/>
          <a:stretch>
            <a:fillRect/>
          </a:stretch>
        </p:blipFill>
        <p:spPr>
          <a:xfrm flipH="1">
            <a:off x="-4286" y="3305175"/>
            <a:ext cx="1986915" cy="1550670"/>
          </a:xfrm>
          <a:prstGeom prst="rect">
            <a:avLst/>
          </a:prstGeom>
        </p:spPr>
      </p:pic>
      <p:pic>
        <p:nvPicPr>
          <p:cNvPr id="14" name="图片 13" descr="1c3800130a5ba5299825bb9f92f80e8b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004810" y="997744"/>
            <a:ext cx="1150620" cy="4145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Box 54"/>
          <p:cNvSpPr txBox="1"/>
          <p:nvPr/>
        </p:nvSpPr>
        <p:spPr>
          <a:xfrm>
            <a:off x="4990386" y="2382679"/>
            <a:ext cx="475059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FF6600"/>
                </a:solidFill>
                <a:latin typeface="Arial" panose="020B0604020202020204" pitchFamily="34" charset="0"/>
                <a:ea typeface="Arial Unicode MS" panose="020B0604020202020204" charset="-122"/>
              </a:rPr>
              <a:t>4</a:t>
            </a:r>
            <a:endParaRPr lang="en-US" altLang="zh-CN" sz="2300">
              <a:solidFill>
                <a:srgbClr val="FF66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7" name="Text Box 48"/>
          <p:cNvSpPr txBox="1"/>
          <p:nvPr/>
        </p:nvSpPr>
        <p:spPr>
          <a:xfrm>
            <a:off x="4985624" y="2000489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4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8" name="Text Box 53"/>
          <p:cNvSpPr txBox="1"/>
          <p:nvPr/>
        </p:nvSpPr>
        <p:spPr>
          <a:xfrm>
            <a:off x="4497467" y="2000489"/>
            <a:ext cx="389334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9" name="Text Box 54"/>
          <p:cNvSpPr txBox="1"/>
          <p:nvPr/>
        </p:nvSpPr>
        <p:spPr>
          <a:xfrm>
            <a:off x="4985624" y="2000489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FF6600"/>
                </a:solidFill>
                <a:latin typeface="Arial" panose="020B0604020202020204" pitchFamily="34" charset="0"/>
                <a:ea typeface="Arial Unicode MS" panose="020B0604020202020204" charset="-122"/>
              </a:rPr>
              <a:t>4</a:t>
            </a:r>
            <a:endParaRPr lang="en-US" altLang="zh-CN" sz="2300">
              <a:solidFill>
                <a:srgbClr val="FF66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0" name="Text Box 55"/>
          <p:cNvSpPr txBox="1"/>
          <p:nvPr/>
        </p:nvSpPr>
        <p:spPr>
          <a:xfrm>
            <a:off x="4985623" y="1589722"/>
            <a:ext cx="442913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FF6600"/>
                </a:solidFill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solidFill>
                <a:srgbClr val="FF66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1" name="Text Box 56"/>
          <p:cNvSpPr txBox="1"/>
          <p:nvPr/>
        </p:nvSpPr>
        <p:spPr>
          <a:xfrm>
            <a:off x="5364243" y="2000489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3" name="Line 58"/>
          <p:cNvSpPr/>
          <p:nvPr/>
        </p:nvSpPr>
        <p:spPr>
          <a:xfrm>
            <a:off x="4821317" y="2802970"/>
            <a:ext cx="83700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Text Box 71"/>
          <p:cNvSpPr txBox="1"/>
          <p:nvPr/>
        </p:nvSpPr>
        <p:spPr>
          <a:xfrm>
            <a:off x="5362338" y="1997632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60B8DC"/>
                </a:solidFill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solidFill>
                <a:srgbClr val="60B8DC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8" name="Text Box 73"/>
          <p:cNvSpPr txBox="1"/>
          <p:nvPr/>
        </p:nvSpPr>
        <p:spPr>
          <a:xfrm>
            <a:off x="5364243" y="1589723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60B8DC"/>
                </a:solidFill>
                <a:latin typeface="Arial" panose="020B0604020202020204" pitchFamily="34" charset="0"/>
                <a:ea typeface="Arial Unicode MS" panose="020B0604020202020204" charset="-122"/>
              </a:rPr>
              <a:t>1</a:t>
            </a:r>
            <a:endParaRPr lang="en-US" altLang="zh-CN" sz="2300">
              <a:solidFill>
                <a:srgbClr val="60B8DC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20" name="Text Box 74"/>
          <p:cNvSpPr txBox="1"/>
          <p:nvPr/>
        </p:nvSpPr>
        <p:spPr>
          <a:xfrm>
            <a:off x="5364243" y="3175635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60B8DC"/>
                </a:solidFill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solidFill>
                <a:srgbClr val="60B8DC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21" name="Line 75"/>
          <p:cNvSpPr/>
          <p:nvPr/>
        </p:nvSpPr>
        <p:spPr>
          <a:xfrm>
            <a:off x="4821317" y="3607832"/>
            <a:ext cx="837009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Text Box 77"/>
          <p:cNvSpPr txBox="1"/>
          <p:nvPr/>
        </p:nvSpPr>
        <p:spPr>
          <a:xfrm>
            <a:off x="5364243" y="3554254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0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24" name="Text Box 78"/>
          <p:cNvSpPr txBox="1">
            <a:spLocks noChangeArrowheads="1"/>
          </p:cNvSpPr>
          <p:nvPr/>
        </p:nvSpPr>
        <p:spPr bwMode="auto">
          <a:xfrm>
            <a:off x="4058127" y="844391"/>
            <a:ext cx="626269" cy="4956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300" dirty="0">
                <a:solidFill>
                  <a:srgbClr val="FF0000"/>
                </a:solidFill>
                <a:ea typeface="Arial Unicode MS" panose="020B0604020202020204" charset="-122"/>
                <a:cs typeface="Arial Unicode MS" panose="020B0604020202020204" charset="-122"/>
              </a:rPr>
              <a:t>21</a:t>
            </a:r>
            <a:endParaRPr lang="en-US" altLang="zh-CN" sz="2300" dirty="0">
              <a:solidFill>
                <a:srgbClr val="FF0000"/>
              </a:solidFill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25" name="Line 60"/>
          <p:cNvSpPr/>
          <p:nvPr/>
        </p:nvSpPr>
        <p:spPr>
          <a:xfrm>
            <a:off x="5118974" y="1434941"/>
            <a:ext cx="0" cy="215504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" name="Line 61"/>
          <p:cNvSpPr/>
          <p:nvPr/>
        </p:nvSpPr>
        <p:spPr>
          <a:xfrm>
            <a:off x="5118974" y="1434941"/>
            <a:ext cx="89654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8" name="Text Box 78"/>
          <p:cNvSpPr txBox="1">
            <a:spLocks noChangeArrowheads="1"/>
          </p:cNvSpPr>
          <p:nvPr/>
        </p:nvSpPr>
        <p:spPr bwMode="auto">
          <a:xfrm>
            <a:off x="6028611" y="1261111"/>
            <a:ext cx="1789510" cy="329418"/>
          </a:xfrm>
          <a:prstGeom prst="rect">
            <a:avLst/>
          </a:prstGeom>
          <a:noFill/>
          <a:ln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个二十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Line 63"/>
          <p:cNvSpPr/>
          <p:nvPr/>
        </p:nvSpPr>
        <p:spPr>
          <a:xfrm>
            <a:off x="5313045" y="2627948"/>
            <a:ext cx="702469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0" name="Text Box 78"/>
          <p:cNvSpPr txBox="1">
            <a:spLocks noChangeArrowheads="1"/>
          </p:cNvSpPr>
          <p:nvPr/>
        </p:nvSpPr>
        <p:spPr bwMode="auto">
          <a:xfrm>
            <a:off x="6028611" y="2445782"/>
            <a:ext cx="1370410" cy="329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 Box 71"/>
          <p:cNvSpPr txBox="1"/>
          <p:nvPr/>
        </p:nvSpPr>
        <p:spPr>
          <a:xfrm>
            <a:off x="5364719" y="1999537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60B8DC"/>
                </a:solidFill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solidFill>
                <a:srgbClr val="60B8DC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33" name="Line 65"/>
          <p:cNvSpPr/>
          <p:nvPr/>
        </p:nvSpPr>
        <p:spPr>
          <a:xfrm>
            <a:off x="5726193" y="3051810"/>
            <a:ext cx="283369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4" name="Line 67"/>
          <p:cNvSpPr/>
          <p:nvPr/>
        </p:nvSpPr>
        <p:spPr>
          <a:xfrm>
            <a:off x="5726193" y="1833801"/>
            <a:ext cx="283369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5" name="Text Box 78"/>
          <p:cNvSpPr txBox="1">
            <a:spLocks noChangeArrowheads="1"/>
          </p:cNvSpPr>
          <p:nvPr/>
        </p:nvSpPr>
        <p:spPr bwMode="auto">
          <a:xfrm>
            <a:off x="6028611" y="1671876"/>
            <a:ext cx="1370410" cy="329418"/>
          </a:xfrm>
          <a:prstGeom prst="rect">
            <a:avLst/>
          </a:prstGeom>
          <a:noFill/>
          <a:ln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Line 69"/>
          <p:cNvSpPr/>
          <p:nvPr/>
        </p:nvSpPr>
        <p:spPr>
          <a:xfrm>
            <a:off x="5726193" y="3431620"/>
            <a:ext cx="283369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cxnSp>
        <p:nvCxnSpPr>
          <p:cNvPr id="37" name="直接连接符 36"/>
          <p:cNvCxnSpPr/>
          <p:nvPr/>
        </p:nvCxnSpPr>
        <p:spPr>
          <a:xfrm>
            <a:off x="5726193" y="3776901"/>
            <a:ext cx="283369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38" name="Line 55"/>
          <p:cNvSpPr/>
          <p:nvPr/>
        </p:nvSpPr>
        <p:spPr>
          <a:xfrm flipH="1">
            <a:off x="2299573" y="2062402"/>
            <a:ext cx="203597" cy="258365"/>
          </a:xfrm>
          <a:prstGeom prst="line">
            <a:avLst/>
          </a:prstGeom>
          <a:ln w="38100" cap="flat" cmpd="sng">
            <a:solidFill>
              <a:srgbClr val="60B8D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" name="Line 56"/>
          <p:cNvSpPr/>
          <p:nvPr/>
        </p:nvSpPr>
        <p:spPr>
          <a:xfrm>
            <a:off x="2866311" y="2062402"/>
            <a:ext cx="208359" cy="258365"/>
          </a:xfrm>
          <a:prstGeom prst="line">
            <a:avLst/>
          </a:prstGeom>
          <a:ln w="38100" cap="flat" cmpd="sng">
            <a:solidFill>
              <a:srgbClr val="60B8D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0" name="AutoShape 58"/>
          <p:cNvSpPr/>
          <p:nvPr/>
        </p:nvSpPr>
        <p:spPr>
          <a:xfrm>
            <a:off x="1850708" y="2393632"/>
            <a:ext cx="756047" cy="58578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60B8DC"/>
            </a:solidFill>
            <a:prstDash val="solid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41" name="AutoShape 58"/>
          <p:cNvSpPr/>
          <p:nvPr/>
        </p:nvSpPr>
        <p:spPr>
          <a:xfrm>
            <a:off x="2715102" y="2393632"/>
            <a:ext cx="756047" cy="58578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60B8DC"/>
            </a:solidFill>
            <a:prstDash val="solid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grpSp>
        <p:nvGrpSpPr>
          <p:cNvPr id="42" name="组合 5159"/>
          <p:cNvGrpSpPr/>
          <p:nvPr/>
        </p:nvGrpSpPr>
        <p:grpSpPr>
          <a:xfrm>
            <a:off x="1528048" y="3017282"/>
            <a:ext cx="2537222" cy="1052513"/>
            <a:chOff x="396875" y="5049045"/>
            <a:chExt cx="3383037" cy="1404143"/>
          </a:xfrm>
        </p:grpSpPr>
        <p:sp>
          <p:nvSpPr>
            <p:cNvPr id="43" name="AutoShape 58"/>
            <p:cNvSpPr/>
            <p:nvPr/>
          </p:nvSpPr>
          <p:spPr>
            <a:xfrm>
              <a:off x="396875" y="5672138"/>
              <a:ext cx="1511300" cy="781050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60B8D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45" name="AutoShape 58"/>
            <p:cNvSpPr/>
            <p:nvPr/>
          </p:nvSpPr>
          <p:spPr>
            <a:xfrm>
              <a:off x="2268612" y="5672138"/>
              <a:ext cx="1511300" cy="781050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60B8D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46" name="Line 56"/>
            <p:cNvSpPr/>
            <p:nvPr/>
          </p:nvSpPr>
          <p:spPr>
            <a:xfrm flipH="1">
              <a:off x="3505200" y="5049045"/>
              <a:ext cx="0" cy="675480"/>
            </a:xfrm>
            <a:prstGeom prst="line">
              <a:avLst/>
            </a:prstGeom>
            <a:ln w="38100" cap="flat" cmpd="sng">
              <a:solidFill>
                <a:srgbClr val="60B8D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2" name="Line 55"/>
            <p:cNvSpPr/>
            <p:nvPr/>
          </p:nvSpPr>
          <p:spPr>
            <a:xfrm flipH="1">
              <a:off x="1750663" y="5049046"/>
              <a:ext cx="1443018" cy="675479"/>
            </a:xfrm>
            <a:prstGeom prst="line">
              <a:avLst/>
            </a:prstGeom>
            <a:ln w="38100" cap="flat" cmpd="sng">
              <a:solidFill>
                <a:srgbClr val="60B8DC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53" name="AutoShape 36"/>
          <p:cNvSpPr/>
          <p:nvPr/>
        </p:nvSpPr>
        <p:spPr>
          <a:xfrm>
            <a:off x="2010251" y="1377791"/>
            <a:ext cx="1477566" cy="629841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60B8DC"/>
            </a:solidFill>
            <a:prstDash val="sysDot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54" name="AutoShape 58"/>
          <p:cNvSpPr/>
          <p:nvPr/>
        </p:nvSpPr>
        <p:spPr>
          <a:xfrm>
            <a:off x="3742611" y="3538777"/>
            <a:ext cx="238125" cy="47744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0B8DC"/>
            </a:solidFill>
            <a:prstDash val="solid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55" name="AutoShape 58"/>
          <p:cNvSpPr/>
          <p:nvPr/>
        </p:nvSpPr>
        <p:spPr>
          <a:xfrm>
            <a:off x="2325767" y="3538777"/>
            <a:ext cx="238125" cy="47744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0B8DC"/>
            </a:solidFill>
            <a:prstDash val="solid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57" name="AutoShape 58"/>
          <p:cNvSpPr/>
          <p:nvPr/>
        </p:nvSpPr>
        <p:spPr>
          <a:xfrm>
            <a:off x="3579496" y="2393632"/>
            <a:ext cx="432197" cy="585788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60B8DC"/>
            </a:solidFill>
            <a:prstDash val="sysDot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61" name="TextBox 5154"/>
          <p:cNvSpPr txBox="1"/>
          <p:nvPr/>
        </p:nvSpPr>
        <p:spPr>
          <a:xfrm>
            <a:off x="4671775" y="2402920"/>
            <a:ext cx="433452" cy="4939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endParaRPr lang="zh-CN" altLang="en-US" sz="2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71"/>
          <p:cNvSpPr txBox="1"/>
          <p:nvPr/>
        </p:nvSpPr>
        <p:spPr>
          <a:xfrm>
            <a:off x="4727258" y="3199448"/>
            <a:ext cx="433452" cy="4939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endParaRPr lang="zh-CN" altLang="en-US" sz="2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21555" y="2016919"/>
            <a:ext cx="842963" cy="454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7173" y="1473042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54355" y="1473042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61536" y="1473042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68717" y="1473042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25930" y="1501616"/>
            <a:ext cx="188119" cy="391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68805" y="1501616"/>
            <a:ext cx="188119" cy="391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18574" y="2458879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25755" y="2458879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90111" y="2458879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97292" y="2458879"/>
            <a:ext cx="303609" cy="4595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" name="组合 5160"/>
          <p:cNvGrpSpPr/>
          <p:nvPr/>
        </p:nvGrpSpPr>
        <p:grpSpPr>
          <a:xfrm>
            <a:off x="1589961" y="3551873"/>
            <a:ext cx="2046684" cy="459581"/>
            <a:chOff x="480219" y="5762624"/>
            <a:chExt cx="2728762" cy="612775"/>
          </a:xfrm>
        </p:grpSpPr>
        <p:pic>
          <p:nvPicPr>
            <p:cNvPr id="93" name="图片 8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80219" y="5762624"/>
              <a:ext cx="404662" cy="612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4" name="图片 8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94" y="5762624"/>
              <a:ext cx="404662" cy="612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" name="图片 8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394744" y="5762624"/>
              <a:ext cx="404662" cy="612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9" name="图片 8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04319" y="5762624"/>
              <a:ext cx="404662" cy="61277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0" name="图片 9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54342" y="3587591"/>
            <a:ext cx="189309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61661" y="3587591"/>
            <a:ext cx="189309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21180" y="1596866"/>
            <a:ext cx="188119" cy="391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64055" y="1596866"/>
            <a:ext cx="188119" cy="39171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4" name="组合 15"/>
          <p:cNvGrpSpPr/>
          <p:nvPr/>
        </p:nvGrpSpPr>
        <p:grpSpPr>
          <a:xfrm>
            <a:off x="2877026" y="911066"/>
            <a:ext cx="2376488" cy="446276"/>
            <a:chOff x="3132223" y="2132856"/>
            <a:chExt cx="3888049" cy="594991"/>
          </a:xfrm>
        </p:grpSpPr>
        <p:sp>
          <p:nvSpPr>
            <p:cNvPr id="105" name="Text Box 6"/>
            <p:cNvSpPr txBox="1">
              <a:spLocks noChangeArrowheads="1"/>
            </p:cNvSpPr>
            <p:nvPr/>
          </p:nvSpPr>
          <p:spPr bwMode="auto">
            <a:xfrm>
              <a:off x="3132223" y="2132856"/>
              <a:ext cx="3888049" cy="594991"/>
            </a:xfrm>
            <a:prstGeom prst="rect">
              <a:avLst/>
            </a:prstGeom>
            <a:noFill/>
            <a:ln w="1905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300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42</a:t>
              </a:r>
              <a:r>
                <a:rPr lang="en-US" altLang="zh-CN" sz="2300" dirty="0">
                  <a:solidFill>
                    <a:srgbClr val="000000"/>
                  </a:solidFill>
                  <a:latin typeface="+mn-ea"/>
                </a:rPr>
                <a:t>÷</a:t>
              </a:r>
              <a:r>
                <a:rPr lang="en-US" altLang="zh-CN" sz="2300" dirty="0">
                  <a:solidFill>
                    <a:srgbClr val="000000"/>
                  </a:solidFill>
                </a:rPr>
                <a:t>2</a:t>
              </a:r>
              <a:r>
                <a:rPr lang="zh-CN" altLang="en-US" sz="2300" dirty="0">
                  <a:solidFill>
                    <a:srgbClr val="000000"/>
                  </a:solidFill>
                  <a:latin typeface="+mn-ea"/>
                </a:rPr>
                <a:t>＝</a:t>
              </a:r>
              <a:endParaRPr lang="en-US" altLang="zh-CN" sz="2300" dirty="0">
                <a:solidFill>
                  <a:srgbClr val="000000"/>
                </a:solidFill>
                <a:latin typeface="+mn-ea"/>
              </a:endParaRPr>
            </a:p>
          </p:txBody>
        </p:sp>
        <p:cxnSp>
          <p:nvCxnSpPr>
            <p:cNvPr id="106" name="直接连接符 14"/>
            <p:cNvCxnSpPr/>
            <p:nvPr/>
          </p:nvCxnSpPr>
          <p:spPr>
            <a:xfrm>
              <a:off x="4987587" y="2622019"/>
              <a:ext cx="86423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107" name="Text Box 78"/>
          <p:cNvSpPr txBox="1">
            <a:spLocks noChangeArrowheads="1"/>
          </p:cNvSpPr>
          <p:nvPr/>
        </p:nvSpPr>
        <p:spPr bwMode="auto">
          <a:xfrm>
            <a:off x="6028611" y="2880360"/>
            <a:ext cx="1370410" cy="329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还剩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8" name="Text Box 78"/>
          <p:cNvSpPr txBox="1">
            <a:spLocks noChangeArrowheads="1"/>
          </p:cNvSpPr>
          <p:nvPr/>
        </p:nvSpPr>
        <p:spPr bwMode="auto">
          <a:xfrm>
            <a:off x="6028611" y="3266123"/>
            <a:ext cx="1370410" cy="329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9" name="Text Box 78"/>
          <p:cNvSpPr txBox="1">
            <a:spLocks noChangeArrowheads="1"/>
          </p:cNvSpPr>
          <p:nvPr/>
        </p:nvSpPr>
        <p:spPr bwMode="auto">
          <a:xfrm>
            <a:off x="6028611" y="3616166"/>
            <a:ext cx="1370410" cy="329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rPr>
              <a:t>没有剩余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</a:endParaRPr>
          </a:p>
        </p:txBody>
      </p:sp>
      <p:sp>
        <p:nvSpPr>
          <p:cNvPr id="110" name="Text Box 73"/>
          <p:cNvSpPr txBox="1"/>
          <p:nvPr/>
        </p:nvSpPr>
        <p:spPr>
          <a:xfrm>
            <a:off x="5011818" y="2820829"/>
            <a:ext cx="1026319" cy="4231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charset="-122"/>
              </a:rPr>
              <a:t>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9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0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7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8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3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4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2.22222E-6 0.19884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8" dur="indefinite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9" dur="indefinite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1.11111E-6 0.19954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4" dur="indefinit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5" dur="indefinite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3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5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4.44444E-6 0.15949 " pathEditMode="relative" rAng="0" ptsTypes="AA">
                                      <p:cBhvr>
                                        <p:cTn id="2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000"/>
                            </p:stCondLst>
                            <p:childTnLst>
                              <p:par>
                                <p:cTn id="2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7" dur="indefinite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8" dur="indefinite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8" dur="indefinite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9" dur="indefinite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0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00"/>
                            </p:stCondLst>
                            <p:childTnLst>
                              <p:par>
                                <p:cTn id="2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000"/>
                            </p:stCondLst>
                            <p:childTnLst>
                              <p:par>
                                <p:cTn id="2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500"/>
                            </p:stCondLst>
                            <p:childTnLst>
                              <p:par>
                                <p:cTn id="2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0"/>
                            </p:stCondLst>
                            <p:childTnLst>
                              <p:par>
                                <p:cTn id="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8" grpId="1"/>
      <p:bldP spid="9" grpId="0"/>
      <p:bldP spid="9" grpId="1"/>
      <p:bldP spid="11" grpId="0"/>
      <p:bldP spid="14" grpId="0"/>
      <p:bldP spid="14" grpId="1"/>
      <p:bldP spid="23" grpId="0"/>
      <p:bldP spid="28" grpId="0"/>
      <p:bldP spid="30" grpId="0"/>
      <p:bldP spid="31" grpId="0"/>
      <p:bldP spid="31" grpId="1"/>
      <p:bldP spid="31" grpId="2"/>
      <p:bldP spid="35" grpId="0"/>
      <p:bldP spid="40" grpId="0" bldLvl="0" animBg="1"/>
      <p:bldP spid="41" grpId="0" bldLvl="0" animBg="1"/>
      <p:bldP spid="53" grpId="0" bldLvl="0" animBg="1"/>
      <p:bldP spid="54" grpId="0" bldLvl="0" animBg="1"/>
      <p:bldP spid="55" grpId="0" bldLvl="0" animBg="1"/>
      <p:bldP spid="57" grpId="0" bldLvl="0" animBg="1"/>
      <p:bldP spid="61" grpId="0"/>
      <p:bldP spid="61" grpId="1"/>
      <p:bldP spid="64" grpId="0"/>
      <p:bldP spid="64" grpId="1"/>
      <p:bldP spid="107" grpId="0"/>
      <p:bldP spid="108" grpId="0"/>
      <p:bldP spid="109" grpId="0"/>
      <p:bldP spid="110" grpId="0"/>
      <p:bldP spid="1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72528" y="3391853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72528" y="1520666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4a5f7e0e3147a3278f065e276209e0a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473791" y="946785"/>
            <a:ext cx="1127760" cy="837248"/>
          </a:xfrm>
          <a:prstGeom prst="rect">
            <a:avLst/>
          </a:prstGeom>
        </p:spPr>
      </p:pic>
      <p:pic>
        <p:nvPicPr>
          <p:cNvPr id="15" name="图片 14" descr="dd9aa9d9e91d9afa2f51845e775c09c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98183" y="3567589"/>
            <a:ext cx="636746" cy="460534"/>
          </a:xfrm>
          <a:prstGeom prst="rect">
            <a:avLst/>
          </a:prstGeom>
        </p:spPr>
      </p:pic>
      <p:sp>
        <p:nvSpPr>
          <p:cNvPr id="2" name="Rectangle 51"/>
          <p:cNvSpPr/>
          <p:nvPr/>
        </p:nvSpPr>
        <p:spPr>
          <a:xfrm>
            <a:off x="2061448" y="1702118"/>
            <a:ext cx="5104448" cy="1508284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笔算除法要先从被除数的最高位除起，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除到被除数的哪一位，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就把商写在那一位的上面并对齐。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83" name="Text Box 29"/>
          <p:cNvSpPr txBox="1"/>
          <p:nvPr/>
        </p:nvSpPr>
        <p:spPr>
          <a:xfrm>
            <a:off x="2501504" y="687705"/>
            <a:ext cx="4140041" cy="566738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</a:rPr>
              <a:t>四年级平均每班种多少棵？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27058" y="1555909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27071" y="1555909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22308" y="1651159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22321" y="1651159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21"/>
          <p:cNvSpPr txBox="1"/>
          <p:nvPr/>
        </p:nvSpPr>
        <p:spPr>
          <a:xfrm>
            <a:off x="5158264" y="2179796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5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69" name="Text Box 25"/>
          <p:cNvSpPr txBox="1"/>
          <p:nvPr/>
        </p:nvSpPr>
        <p:spPr>
          <a:xfrm>
            <a:off x="4804649" y="2179796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70" name="Text Box 26"/>
          <p:cNvSpPr txBox="1"/>
          <p:nvPr/>
        </p:nvSpPr>
        <p:spPr>
          <a:xfrm>
            <a:off x="5158264" y="2179796"/>
            <a:ext cx="321469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FF6600"/>
                </a:solidFill>
                <a:latin typeface="Arial" panose="020B0604020202020204" pitchFamily="34" charset="0"/>
                <a:ea typeface="Arial Unicode MS" panose="020B0604020202020204" charset="-122"/>
              </a:rPr>
              <a:t>5</a:t>
            </a:r>
            <a:endParaRPr lang="en-US" altLang="zh-CN" sz="2300">
              <a:solidFill>
                <a:srgbClr val="FF66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71" name="Line 30"/>
          <p:cNvSpPr/>
          <p:nvPr/>
        </p:nvSpPr>
        <p:spPr>
          <a:xfrm>
            <a:off x="5077302" y="2957275"/>
            <a:ext cx="83701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2" name="Line 45"/>
          <p:cNvSpPr/>
          <p:nvPr/>
        </p:nvSpPr>
        <p:spPr>
          <a:xfrm>
            <a:off x="5077302" y="3907394"/>
            <a:ext cx="83701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3" name="Text Box 47"/>
          <p:cNvSpPr txBox="1"/>
          <p:nvPr/>
        </p:nvSpPr>
        <p:spPr>
          <a:xfrm>
            <a:off x="5572601" y="3922871"/>
            <a:ext cx="338138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0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75" name="Text Box 78"/>
          <p:cNvSpPr txBox="1">
            <a:spLocks noChangeArrowheads="1"/>
          </p:cNvSpPr>
          <p:nvPr/>
        </p:nvSpPr>
        <p:spPr bwMode="auto">
          <a:xfrm>
            <a:off x="4607005" y="1459469"/>
            <a:ext cx="613172" cy="4402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FF0000"/>
                </a:solidFill>
                <a:ea typeface="Arial Unicode MS" panose="020B0604020202020204" charset="-122"/>
                <a:cs typeface="Arial Unicode MS" panose="020B0604020202020204" charset="-122"/>
              </a:rPr>
              <a:t>26</a:t>
            </a:r>
            <a:endParaRPr lang="en-US" altLang="zh-CN" sz="2000" dirty="0">
              <a:solidFill>
                <a:srgbClr val="FF0000"/>
              </a:solidFill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5376" name="Text Box 27"/>
          <p:cNvSpPr txBox="1"/>
          <p:nvPr/>
        </p:nvSpPr>
        <p:spPr>
          <a:xfrm>
            <a:off x="5177314" y="1694021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FF6600"/>
                </a:solidFill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solidFill>
                <a:srgbClr val="FF66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77" name="Text Box 43"/>
          <p:cNvSpPr txBox="1"/>
          <p:nvPr/>
        </p:nvSpPr>
        <p:spPr>
          <a:xfrm>
            <a:off x="5572601" y="1694021"/>
            <a:ext cx="299825" cy="495617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60B8DC"/>
                </a:solidFill>
                <a:latin typeface="Arial" panose="020B0604020202020204" pitchFamily="34" charset="0"/>
                <a:ea typeface="Arial Unicode MS" panose="020B0604020202020204" charset="-122"/>
              </a:rPr>
              <a:t>6</a:t>
            </a:r>
            <a:endParaRPr lang="en-US" altLang="zh-CN" sz="2300">
              <a:solidFill>
                <a:srgbClr val="60B8DC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78" name="Text Box 29"/>
          <p:cNvSpPr txBox="1"/>
          <p:nvPr/>
        </p:nvSpPr>
        <p:spPr>
          <a:xfrm>
            <a:off x="5158264" y="2558415"/>
            <a:ext cx="391716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FF6600"/>
                </a:solidFill>
                <a:latin typeface="Arial" panose="020B0604020202020204" pitchFamily="34" charset="0"/>
                <a:ea typeface="Arial Unicode MS" panose="020B0604020202020204" charset="-122"/>
              </a:rPr>
              <a:t>4</a:t>
            </a:r>
            <a:endParaRPr lang="en-US" altLang="zh-CN" sz="2300">
              <a:solidFill>
                <a:srgbClr val="FF66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79" name="Text Box 41"/>
          <p:cNvSpPr txBox="1"/>
          <p:nvPr/>
        </p:nvSpPr>
        <p:spPr>
          <a:xfrm>
            <a:off x="5572601" y="2179796"/>
            <a:ext cx="391716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80" name="Text Box 29"/>
          <p:cNvSpPr txBox="1"/>
          <p:nvPr/>
        </p:nvSpPr>
        <p:spPr>
          <a:xfrm>
            <a:off x="5158264" y="2997757"/>
            <a:ext cx="391716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FF6600"/>
                </a:solidFill>
                <a:latin typeface="Arial" panose="020B0604020202020204" pitchFamily="34" charset="0"/>
                <a:ea typeface="Arial Unicode MS" panose="020B0604020202020204" charset="-122"/>
              </a:rPr>
              <a:t>1</a:t>
            </a:r>
            <a:endParaRPr lang="en-US" altLang="zh-CN" sz="2300">
              <a:solidFill>
                <a:srgbClr val="FF6600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82" name="Text Box 44"/>
          <p:cNvSpPr txBox="1">
            <a:spLocks noChangeArrowheads="1"/>
          </p:cNvSpPr>
          <p:nvPr/>
        </p:nvSpPr>
        <p:spPr bwMode="auto">
          <a:xfrm>
            <a:off x="5158264" y="3421618"/>
            <a:ext cx="2466975" cy="4956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300" dirty="0">
                <a:solidFill>
                  <a:srgbClr val="60B8DC"/>
                </a:solidFill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r>
              <a:rPr lang="en-US" altLang="zh-CN" sz="2300" dirty="0">
                <a:solidFill>
                  <a:srgbClr val="60B8DC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 </a:t>
            </a:r>
            <a:r>
              <a:rPr lang="en-US" altLang="zh-CN" sz="2300" dirty="0">
                <a:solidFill>
                  <a:srgbClr val="60B8DC"/>
                </a:solidFill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en-US" altLang="zh-CN" sz="2300" dirty="0">
              <a:solidFill>
                <a:srgbClr val="60B8DC"/>
              </a:solidFill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15383" name="Text Box 41"/>
          <p:cNvSpPr txBox="1"/>
          <p:nvPr/>
        </p:nvSpPr>
        <p:spPr>
          <a:xfrm>
            <a:off x="5572601" y="2179796"/>
            <a:ext cx="391716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60B8DC"/>
                </a:solidFill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solidFill>
                <a:srgbClr val="60B8DC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4396" name="Line 60"/>
          <p:cNvSpPr/>
          <p:nvPr/>
        </p:nvSpPr>
        <p:spPr>
          <a:xfrm>
            <a:off x="5327333" y="2611994"/>
            <a:ext cx="0" cy="53578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" name="Text Box 78"/>
          <p:cNvSpPr txBox="1">
            <a:spLocks noChangeArrowheads="1"/>
          </p:cNvSpPr>
          <p:nvPr/>
        </p:nvSpPr>
        <p:spPr bwMode="auto">
          <a:xfrm>
            <a:off x="6360796" y="2426257"/>
            <a:ext cx="1156097" cy="329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Line 60"/>
          <p:cNvSpPr/>
          <p:nvPr/>
        </p:nvSpPr>
        <p:spPr>
          <a:xfrm>
            <a:off x="5324951" y="2989421"/>
            <a:ext cx="0" cy="53579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4" name="Line 61"/>
          <p:cNvSpPr/>
          <p:nvPr/>
        </p:nvSpPr>
        <p:spPr>
          <a:xfrm>
            <a:off x="5345192" y="2989421"/>
            <a:ext cx="940594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5" name="Text Box 78"/>
          <p:cNvSpPr txBox="1">
            <a:spLocks noChangeArrowheads="1"/>
          </p:cNvSpPr>
          <p:nvPr/>
        </p:nvSpPr>
        <p:spPr bwMode="auto">
          <a:xfrm>
            <a:off x="6360795" y="2819162"/>
            <a:ext cx="1426369" cy="329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个十减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441" name="Text Box 41"/>
          <p:cNvSpPr txBox="1"/>
          <p:nvPr/>
        </p:nvSpPr>
        <p:spPr>
          <a:xfrm>
            <a:off x="5555456" y="2177891"/>
            <a:ext cx="391716" cy="495617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300">
                <a:solidFill>
                  <a:srgbClr val="60B8DC"/>
                </a:solidFill>
                <a:latin typeface="Arial" panose="020B0604020202020204" pitchFamily="34" charset="0"/>
                <a:ea typeface="Arial Unicode MS" panose="020B0604020202020204" charset="-122"/>
              </a:rPr>
              <a:t>2</a:t>
            </a:r>
            <a:endParaRPr lang="en-US" altLang="zh-CN" sz="2300">
              <a:solidFill>
                <a:srgbClr val="60B8DC"/>
              </a:solidFill>
              <a:latin typeface="Arial" panose="020B0604020202020204" pitchFamily="34" charset="0"/>
              <a:ea typeface="Arial Unicode MS" panose="020B0604020202020204" charset="-122"/>
            </a:endParaRPr>
          </a:p>
        </p:txBody>
      </p:sp>
      <p:sp>
        <p:nvSpPr>
          <p:cNvPr id="15374" name="Oval 77"/>
          <p:cNvSpPr/>
          <p:nvPr/>
        </p:nvSpPr>
        <p:spPr>
          <a:xfrm>
            <a:off x="5117783" y="3047763"/>
            <a:ext cx="809625" cy="37742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sz="2300" dirty="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48" name="Line 61"/>
          <p:cNvSpPr/>
          <p:nvPr/>
        </p:nvSpPr>
        <p:spPr>
          <a:xfrm>
            <a:off x="5907168" y="3252550"/>
            <a:ext cx="378619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9" name="Text Box 78"/>
          <p:cNvSpPr txBox="1">
            <a:spLocks noChangeArrowheads="1"/>
          </p:cNvSpPr>
          <p:nvPr/>
        </p:nvSpPr>
        <p:spPr bwMode="auto">
          <a:xfrm>
            <a:off x="6360795" y="3113246"/>
            <a:ext cx="1426369" cy="8464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剩下的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个一合起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来是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Line 61"/>
          <p:cNvSpPr/>
          <p:nvPr/>
        </p:nvSpPr>
        <p:spPr>
          <a:xfrm>
            <a:off x="5886927" y="3846672"/>
            <a:ext cx="398860" cy="250031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" name="Text Box 78"/>
          <p:cNvSpPr txBox="1">
            <a:spLocks noChangeArrowheads="1"/>
          </p:cNvSpPr>
          <p:nvPr/>
        </p:nvSpPr>
        <p:spPr bwMode="auto">
          <a:xfrm>
            <a:off x="6360795" y="4010978"/>
            <a:ext cx="1238250" cy="329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1579245" y="1961913"/>
            <a:ext cx="1401366" cy="696515"/>
            <a:chOff x="551233" y="3405981"/>
            <a:chExt cx="1868487" cy="927631"/>
          </a:xfrm>
        </p:grpSpPr>
        <p:sp>
          <p:nvSpPr>
            <p:cNvPr id="6246" name="Line 55"/>
            <p:cNvSpPr/>
            <p:nvPr/>
          </p:nvSpPr>
          <p:spPr>
            <a:xfrm flipH="1">
              <a:off x="985861" y="3405981"/>
              <a:ext cx="274540" cy="287338"/>
            </a:xfrm>
            <a:prstGeom prst="line">
              <a:avLst/>
            </a:prstGeom>
            <a:ln w="38100" cap="flat" cmpd="sng">
              <a:solidFill>
                <a:srgbClr val="60B8D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47" name="Line 56"/>
            <p:cNvSpPr/>
            <p:nvPr/>
          </p:nvSpPr>
          <p:spPr>
            <a:xfrm>
              <a:off x="1706587" y="3405981"/>
              <a:ext cx="288925" cy="287338"/>
            </a:xfrm>
            <a:prstGeom prst="line">
              <a:avLst/>
            </a:prstGeom>
            <a:ln w="38100" cap="flat" cmpd="sng">
              <a:solidFill>
                <a:srgbClr val="60B8D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48" name="AutoShape 58"/>
            <p:cNvSpPr/>
            <p:nvPr/>
          </p:nvSpPr>
          <p:spPr>
            <a:xfrm>
              <a:off x="551233" y="3757612"/>
              <a:ext cx="863600" cy="576000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60B8D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6249" name="AutoShape 58"/>
            <p:cNvSpPr/>
            <p:nvPr/>
          </p:nvSpPr>
          <p:spPr>
            <a:xfrm>
              <a:off x="1556120" y="3757612"/>
              <a:ext cx="863600" cy="576000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60B8D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" name="AutoShape 36"/>
          <p:cNvSpPr/>
          <p:nvPr/>
        </p:nvSpPr>
        <p:spPr>
          <a:xfrm>
            <a:off x="1793558" y="1476138"/>
            <a:ext cx="971550" cy="431006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0B8DC"/>
            </a:solidFill>
            <a:prstDash val="sysDot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6298" name="AutoShape 58"/>
          <p:cNvSpPr/>
          <p:nvPr/>
        </p:nvSpPr>
        <p:spPr>
          <a:xfrm>
            <a:off x="3092530" y="2226231"/>
            <a:ext cx="647700" cy="43219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0B8DC"/>
            </a:solidFill>
            <a:prstDash val="sysDot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101" name="AutoShape 58"/>
          <p:cNvSpPr/>
          <p:nvPr/>
        </p:nvSpPr>
        <p:spPr>
          <a:xfrm>
            <a:off x="2143602" y="3815715"/>
            <a:ext cx="864394" cy="32266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0B8DC"/>
            </a:solidFill>
            <a:prstDash val="solid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102" name="AutoShape 58"/>
          <p:cNvSpPr/>
          <p:nvPr/>
        </p:nvSpPr>
        <p:spPr>
          <a:xfrm>
            <a:off x="3787855" y="3824050"/>
            <a:ext cx="863203" cy="32385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0B8DC"/>
            </a:solidFill>
            <a:prstDash val="solid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45945" y="1530906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78118" y="1530906"/>
            <a:ext cx="215503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10289" y="1530906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42461" y="1530906"/>
            <a:ext cx="215503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74632" y="1530906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43964" y="2141697"/>
            <a:ext cx="842963" cy="456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86401" y="2281000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93570" y="2281000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43639" y="2281000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50807" y="2281000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69920" y="2281000"/>
            <a:ext cx="215504" cy="3262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97" name="Line 61"/>
          <p:cNvSpPr/>
          <p:nvPr/>
        </p:nvSpPr>
        <p:spPr>
          <a:xfrm>
            <a:off x="5347573" y="2611994"/>
            <a:ext cx="938213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" name="组合 6301"/>
          <p:cNvGrpSpPr/>
          <p:nvPr/>
        </p:nvGrpSpPr>
        <p:grpSpPr>
          <a:xfrm>
            <a:off x="1583056" y="2696528"/>
            <a:ext cx="1850231" cy="721519"/>
            <a:chOff x="614760" y="4391026"/>
            <a:chExt cx="2467397" cy="961761"/>
          </a:xfrm>
        </p:grpSpPr>
        <p:sp>
          <p:nvSpPr>
            <p:cNvPr id="6235" name="Line 56"/>
            <p:cNvSpPr/>
            <p:nvPr/>
          </p:nvSpPr>
          <p:spPr>
            <a:xfrm>
              <a:off x="3082157" y="4391026"/>
              <a:ext cx="0" cy="306388"/>
            </a:xfrm>
            <a:prstGeom prst="line">
              <a:avLst/>
            </a:prstGeom>
            <a:ln w="38100" cap="flat" cmpd="sng">
              <a:solidFill>
                <a:srgbClr val="60B8DC"/>
              </a:solidFill>
              <a:prstDash val="solid"/>
              <a:headEnd type="none" w="med" len="med"/>
              <a:tailEnd type="triangle" w="med" len="med"/>
            </a:ln>
          </p:spPr>
        </p:sp>
        <p:grpSp>
          <p:nvGrpSpPr>
            <p:cNvPr id="6236" name="组合 6300"/>
            <p:cNvGrpSpPr/>
            <p:nvPr/>
          </p:nvGrpSpPr>
          <p:grpSpPr>
            <a:xfrm>
              <a:off x="614760" y="4776787"/>
              <a:ext cx="1868487" cy="576000"/>
              <a:chOff x="614760" y="4776787"/>
              <a:chExt cx="1868487" cy="576000"/>
            </a:xfrm>
          </p:grpSpPr>
          <p:grpSp>
            <p:nvGrpSpPr>
              <p:cNvPr id="6237" name="组合 119"/>
              <p:cNvGrpSpPr/>
              <p:nvPr/>
            </p:nvGrpSpPr>
            <p:grpSpPr>
              <a:xfrm>
                <a:off x="614760" y="4776787"/>
                <a:ext cx="1868487" cy="576000"/>
                <a:chOff x="551233" y="3757612"/>
                <a:chExt cx="1868487" cy="576000"/>
              </a:xfrm>
            </p:grpSpPr>
            <p:sp>
              <p:nvSpPr>
                <p:cNvPr id="6242" name="AutoShape 58"/>
                <p:cNvSpPr/>
                <p:nvPr/>
              </p:nvSpPr>
              <p:spPr>
                <a:xfrm>
                  <a:off x="551233" y="3757612"/>
                  <a:ext cx="863600" cy="576000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60B8D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lIns="90000" tIns="46800" rIns="90000" bIns="4680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 dirty="0">
                    <a:latin typeface="Calibri" panose="020F050202020403020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243" name="AutoShape 58"/>
                <p:cNvSpPr/>
                <p:nvPr/>
              </p:nvSpPr>
              <p:spPr>
                <a:xfrm>
                  <a:off x="1556120" y="3757612"/>
                  <a:ext cx="863600" cy="576000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60B8D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lIns="90000" tIns="46800" rIns="90000" bIns="4680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 dirty="0">
                    <a:latin typeface="Calibri" panose="020F0502020204030204" charset="0"/>
                    <a:ea typeface="黑体" panose="02010609060101010101" pitchFamily="49" charset="-122"/>
                  </a:endParaRPr>
                </a:p>
              </p:txBody>
            </p:sp>
          </p:grpSp>
          <p:pic>
            <p:nvPicPr>
              <p:cNvPr id="6238" name="图片 12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57266" y="4849164"/>
                <a:ext cx="287188" cy="4348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39" name="图片 12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33491" y="4849164"/>
                <a:ext cx="287188" cy="4348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40" name="图片 12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766916" y="4849164"/>
                <a:ext cx="287188" cy="4348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41" name="图片 12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2043141" y="4849164"/>
                <a:ext cx="287188" cy="43488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129" name="图片 1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75874" y="3077528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98508" y="3077528"/>
            <a:ext cx="13454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1143" y="3077528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43776" y="3077528"/>
            <a:ext cx="13454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66412" y="3077528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89046" y="3077528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11680" y="3077528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34314" y="3077528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56949" y="3077528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79583" y="3077528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03408" y="3077528"/>
            <a:ext cx="13454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26043" y="3077528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" name="AutoShape 58"/>
          <p:cNvSpPr/>
          <p:nvPr/>
        </p:nvSpPr>
        <p:spPr>
          <a:xfrm>
            <a:off x="3088958" y="2990612"/>
            <a:ext cx="1674019" cy="432197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0B8DC"/>
            </a:solidFill>
            <a:prstDash val="sysDot"/>
            <a:headEnd type="none" w="med" len="med"/>
            <a:tailEnd type="none" w="med" len="med"/>
          </a:ln>
        </p:spPr>
        <p:txBody>
          <a:bodyPr wrap="none" lIns="67500" tIns="35100" rIns="67500" bIns="3510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grpSp>
        <p:nvGrpSpPr>
          <p:cNvPr id="7" name="组合 14367"/>
          <p:cNvGrpSpPr/>
          <p:nvPr/>
        </p:nvGrpSpPr>
        <p:grpSpPr>
          <a:xfrm>
            <a:off x="1582818" y="3463290"/>
            <a:ext cx="3144440" cy="731044"/>
            <a:chOff x="619944" y="5407025"/>
            <a:chExt cx="4192587" cy="974239"/>
          </a:xfrm>
        </p:grpSpPr>
        <p:grpSp>
          <p:nvGrpSpPr>
            <p:cNvPr id="6226" name="组合 6302"/>
            <p:cNvGrpSpPr/>
            <p:nvPr/>
          </p:nvGrpSpPr>
          <p:grpSpPr>
            <a:xfrm>
              <a:off x="619944" y="5407025"/>
              <a:ext cx="4192587" cy="974239"/>
              <a:chOff x="619944" y="5407025"/>
              <a:chExt cx="4192587" cy="974239"/>
            </a:xfrm>
          </p:grpSpPr>
          <p:sp>
            <p:nvSpPr>
              <p:cNvPr id="6231" name="AutoShape 58"/>
              <p:cNvSpPr/>
              <p:nvPr/>
            </p:nvSpPr>
            <p:spPr>
              <a:xfrm>
                <a:off x="619944" y="5805264"/>
                <a:ext cx="2016125" cy="5760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60B8D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latin typeface="Calibri" panose="020F050202020403020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232" name="AutoShape 58"/>
              <p:cNvSpPr/>
              <p:nvPr/>
            </p:nvSpPr>
            <p:spPr>
              <a:xfrm>
                <a:off x="2796406" y="5805264"/>
                <a:ext cx="2016125" cy="576000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60B8D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latin typeface="Calibri" panose="020F050202020403020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233" name="Line 55"/>
              <p:cNvSpPr/>
              <p:nvPr/>
            </p:nvSpPr>
            <p:spPr>
              <a:xfrm flipH="1">
                <a:off x="2495401" y="5407025"/>
                <a:ext cx="423241" cy="496400"/>
              </a:xfrm>
              <a:prstGeom prst="line">
                <a:avLst/>
              </a:prstGeom>
              <a:ln w="38100" cap="flat" cmpd="sng">
                <a:solidFill>
                  <a:srgbClr val="60B8DC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234" name="Line 56"/>
              <p:cNvSpPr/>
              <p:nvPr/>
            </p:nvSpPr>
            <p:spPr>
              <a:xfrm>
                <a:off x="3732060" y="5407025"/>
                <a:ext cx="336843" cy="460375"/>
              </a:xfrm>
              <a:prstGeom prst="line">
                <a:avLst/>
              </a:prstGeom>
              <a:ln w="38100" cap="flat" cmpd="sng">
                <a:solidFill>
                  <a:srgbClr val="60B8DC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pic>
          <p:nvPicPr>
            <p:cNvPr id="6227" name="图片 1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57266" y="5868339"/>
              <a:ext cx="287188" cy="4348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228" name="图片 15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33491" y="5868339"/>
              <a:ext cx="287188" cy="4348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229" name="图片 15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928966" y="5868339"/>
              <a:ext cx="287188" cy="4348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230" name="图片 15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205191" y="5868339"/>
              <a:ext cx="287188" cy="43488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1" name="图片 1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25755" y="3834766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4818" y="3834766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65071" y="3834766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85324" y="3834766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05576" y="3834766"/>
            <a:ext cx="13454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25830" y="3834766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47387" y="3834766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6449" y="3834766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86702" y="3834766"/>
            <a:ext cx="13573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06955" y="3834766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27208" y="3834766"/>
            <a:ext cx="134541" cy="279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47462" y="3834766"/>
            <a:ext cx="134540" cy="27979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14370"/>
          <p:cNvGrpSpPr/>
          <p:nvPr/>
        </p:nvGrpSpPr>
        <p:grpSpPr>
          <a:xfrm>
            <a:off x="3605213" y="1449468"/>
            <a:ext cx="2070497" cy="611579"/>
            <a:chOff x="3459519" y="2721931"/>
            <a:chExt cx="2760663" cy="815268"/>
          </a:xfrm>
        </p:grpSpPr>
        <p:sp>
          <p:nvSpPr>
            <p:cNvPr id="15364" name="Text Box 21"/>
            <p:cNvSpPr txBox="1">
              <a:spLocks noChangeArrowheads="1"/>
            </p:cNvSpPr>
            <p:nvPr/>
          </p:nvSpPr>
          <p:spPr bwMode="auto">
            <a:xfrm>
              <a:off x="3459519" y="2721931"/>
              <a:ext cx="2760663" cy="815268"/>
            </a:xfrm>
            <a:prstGeom prst="rect">
              <a:avLst/>
            </a:prstGeom>
            <a:noFill/>
            <a:ln>
              <a:noFill/>
            </a:ln>
          </p:spPr>
          <p:txBody>
            <a:bodyPr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52</a:t>
              </a:r>
              <a:r>
                <a:rPr lang="en-US" altLang="zh-CN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</a:t>
              </a:r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＝</a:t>
              </a:r>
              <a:endPara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6225" name="直接连接符 14369"/>
            <p:cNvCxnSpPr/>
            <p:nvPr/>
          </p:nvCxnSpPr>
          <p:spPr>
            <a:xfrm>
              <a:off x="4785717" y="3217591"/>
              <a:ext cx="56381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1" dur="indefinite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2" dur="indefinite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"/>
                            </p:stCondLst>
                            <p:childTnLst>
                              <p:par>
                                <p:cTn id="9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8" dur="indefinit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9" dur="indefinite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"/>
                            </p:stCondLst>
                            <p:childTnLst>
                              <p:par>
                                <p:cTn id="10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4" dur="indefinite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5" dur="indefinite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"/>
                            </p:stCondLst>
                            <p:childTnLst>
                              <p:par>
                                <p:cTn id="10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0" dur="indefinite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1" dur="indefinite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900"/>
                            </p:stCondLst>
                            <p:childTnLst>
                              <p:par>
                                <p:cTn id="1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5" dur="indefinit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6" dur="indefinite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7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8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9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" dur="250" autoRev="1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1" dur="250" autoRev="1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2" dur="250" autoRev="1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50" autoRev="1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9" dur="indefinit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0" dur="indefinite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18958 0.139444 " pathEditMode="relative" rAng="0" ptsTypes="">
                                      <p:cBhvr>
                                        <p:cTn id="213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000"/>
                            </p:stCondLst>
                            <p:childTnLst>
                              <p:par>
                                <p:cTn id="2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6" dur="indefinit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7" dur="indefinite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0.000000 L 0.029271 0.134815 " pathEditMode="relative" rAng="0" ptsTypes="">
                                      <p:cBhvr>
                                        <p:cTn id="22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7" presetClass="emph" presetSubtype="0" fill="remove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250" autoRev="1" fill="remove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1" dur="250" autoRev="1" fill="remove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2" dur="250" autoRev="1" fill="remove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3" dur="250" autoRev="1" fill="remove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 L -3.61111E-6 0.16157 " pathEditMode="relative" rAng="0" ptsTypes="AA">
                                      <p:cBhvr>
                                        <p:cTn id="237" dur="2000" fill="hold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250" autoRev="1" fill="hold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7" dur="250" autoRev="1" fill="hold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8" dur="250" autoRev="1" fill="hold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9" dur="250" autoRev="1" fill="hold"/>
                                        <p:tgtEl>
                                          <p:spTgt spid="154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1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2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3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4" dur="250" autoRev="1" fill="remove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00"/>
                            </p:stCondLst>
                            <p:childTnLst>
                              <p:par>
                                <p:cTn id="256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7" dur="indefinite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8" dur="indefinite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0" dur="indefinit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1" dur="indefinite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3" dur="indefinite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4" dur="indefinite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0"/>
                            </p:stCondLst>
                            <p:childTnLst>
                              <p:par>
                                <p:cTn id="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00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2" dur="250" autoRev="1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3" dur="250" autoRev="1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4" dur="250" autoRev="1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5" dur="250" autoRev="1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7" dur="indefinite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8" dur="indefinite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400"/>
                            </p:stCondLst>
                            <p:childTnLst>
                              <p:par>
                                <p:cTn id="34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4" dur="indefinit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5" dur="indefinite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400"/>
                            </p:stCondLst>
                            <p:childTnLst>
                              <p:par>
                                <p:cTn id="347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800"/>
                            </p:stCondLst>
                            <p:childTnLst>
                              <p:par>
                                <p:cTn id="350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1" dur="indefinit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2" dur="indefinite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800"/>
                            </p:stCondLst>
                            <p:childTnLst>
                              <p:par>
                                <p:cTn id="354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200"/>
                            </p:stCondLst>
                            <p:childTnLst>
                              <p:par>
                                <p:cTn id="35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8" dur="indefinit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9" dur="indefinite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200"/>
                            </p:stCondLst>
                            <p:childTnLst>
                              <p:par>
                                <p:cTn id="361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600"/>
                            </p:stCondLst>
                            <p:childTnLst>
                              <p:par>
                                <p:cTn id="36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5" dur="indefinit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6" dur="indefinite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600"/>
                            </p:stCondLst>
                            <p:childTnLst>
                              <p:par>
                                <p:cTn id="36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000"/>
                            </p:stCondLst>
                            <p:childTnLst>
                              <p:par>
                                <p:cTn id="37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2" dur="indefinit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3" dur="indefinite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2000"/>
                            </p:stCondLst>
                            <p:childTnLst>
                              <p:par>
                                <p:cTn id="37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2400"/>
                            </p:stCondLst>
                            <p:childTnLst>
                              <p:par>
                                <p:cTn id="37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9" dur="indefinit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0" dur="indefinite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400"/>
                            </p:stCondLst>
                            <p:childTnLst>
                              <p:par>
                                <p:cTn id="382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2800"/>
                            </p:stCondLst>
                            <p:childTnLst>
                              <p:par>
                                <p:cTn id="38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6" dur="indefinit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7" dur="indefinite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2800"/>
                            </p:stCondLst>
                            <p:childTnLst>
                              <p:par>
                                <p:cTn id="389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200"/>
                            </p:stCondLst>
                            <p:childTnLst>
                              <p:par>
                                <p:cTn id="392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3" dur="indefinite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4" dur="indefinite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3200"/>
                            </p:stCondLst>
                            <p:childTnLst>
                              <p:par>
                                <p:cTn id="396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0" dur="indefinit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1" dur="indefinite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600"/>
                            </p:stCondLst>
                            <p:childTnLst>
                              <p:par>
                                <p:cTn id="403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4000"/>
                            </p:stCondLst>
                            <p:childTnLst>
                              <p:par>
                                <p:cTn id="406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7" dur="indefinite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8" dur="indefinite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4000"/>
                            </p:stCondLst>
                            <p:childTnLst>
                              <p:par>
                                <p:cTn id="410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4400"/>
                            </p:stCondLst>
                            <p:childTnLst>
                              <p:par>
                                <p:cTn id="41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4" dur="indefinite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5" dur="indefinite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4400"/>
                            </p:stCondLst>
                            <p:childTnLst>
                              <p:par>
                                <p:cTn id="417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500"/>
                            </p:stCondLst>
                            <p:childTnLst>
                              <p:par>
                                <p:cTn id="4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6" grpId="1"/>
      <p:bldP spid="15369" grpId="0" build="allAtOnce"/>
      <p:bldP spid="15370" grpId="0"/>
      <p:bldP spid="15370" grpId="1"/>
      <p:bldP spid="15373" grpId="0"/>
      <p:bldP spid="15375" grpId="0"/>
      <p:bldP spid="15376" grpId="0"/>
      <p:bldP spid="15377" grpId="0"/>
      <p:bldP spid="15378" grpId="0"/>
      <p:bldP spid="15379" grpId="0"/>
      <p:bldP spid="15380" grpId="0"/>
      <p:bldP spid="15380" grpId="1"/>
      <p:bldP spid="15380" grpId="2"/>
      <p:bldP spid="15382" grpId="0"/>
      <p:bldP spid="15383" grpId="0"/>
      <p:bldP spid="15383" grpId="1"/>
      <p:bldP spid="15" grpId="0"/>
      <p:bldP spid="35" grpId="0"/>
      <p:bldP spid="15441" grpId="0"/>
      <p:bldP spid="15441" grpId="1"/>
      <p:bldP spid="15441" grpId="2"/>
      <p:bldP spid="15441" grpId="3"/>
      <p:bldP spid="15374" grpId="0" bldLvl="0" animBg="1"/>
      <p:bldP spid="15374" grpId="1" bldLvl="0" animBg="1"/>
      <p:bldP spid="49" grpId="0"/>
      <p:bldP spid="51" grpId="0"/>
      <p:bldP spid="26" grpId="0" bldLvl="0" animBg="1"/>
      <p:bldP spid="6298" grpId="0" bldLvl="0" animBg="1"/>
      <p:bldP spid="101" grpId="0" bldLvl="0" animBg="1"/>
      <p:bldP spid="102" grpId="0" bldLvl="0" animBg="1"/>
      <p:bldP spid="15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7861" y="291748"/>
            <a:ext cx="158480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探究新知</a:t>
            </a:r>
            <a:endParaRPr lang="zh-CN" altLang="en-US" sz="2100" spc="225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72528" y="3391853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72528" y="1520666"/>
            <a:ext cx="6882289" cy="0"/>
          </a:xfrm>
          <a:prstGeom prst="line">
            <a:avLst/>
          </a:prstGeom>
          <a:ln w="63500">
            <a:solidFill>
              <a:srgbClr val="60B8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4a5f7e0e3147a3278f065e276209e0a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473791" y="946785"/>
            <a:ext cx="1127760" cy="837248"/>
          </a:xfrm>
          <a:prstGeom prst="rect">
            <a:avLst/>
          </a:prstGeom>
        </p:spPr>
      </p:pic>
      <p:pic>
        <p:nvPicPr>
          <p:cNvPr id="15" name="图片 14" descr="dd9aa9d9e91d9afa2f51845e775c09c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98183" y="3567589"/>
            <a:ext cx="636746" cy="460534"/>
          </a:xfrm>
          <a:prstGeom prst="rect">
            <a:avLst/>
          </a:prstGeom>
        </p:spPr>
      </p:pic>
      <p:sp>
        <p:nvSpPr>
          <p:cNvPr id="2" name="Rectangle 51"/>
          <p:cNvSpPr/>
          <p:nvPr/>
        </p:nvSpPr>
        <p:spPr>
          <a:xfrm>
            <a:off x="1704261" y="1942148"/>
            <a:ext cx="5818823" cy="1028224"/>
          </a:xfrm>
          <a:prstGeom prst="rect">
            <a:avLst/>
          </a:prstGeom>
          <a:noFill/>
          <a:ln w="19050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如果除到被除数的十位以后还有余数，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Clr>
                <a:srgbClr val="60B8DC"/>
              </a:buClr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要把余数与被除数下一位数合起来继续除。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DOC_GUID" val="{3e51ec63-fd45-43a2-b346-6037026548c4}"/>
  <p:tag name="KSO_WPP_MARK_KEY" val="c76c8584-9e26-43de-9b3c-95b4981c911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827</Words>
  <Application>WPS 演示</Application>
  <PresentationFormat>全屏显示(16:9)</PresentationFormat>
  <Paragraphs>289</Paragraphs>
  <Slides>17</Slides>
  <Notes>17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黑体</vt:lpstr>
      <vt:lpstr>Arial Unicode MS</vt:lpstr>
      <vt:lpstr>Calibri</vt:lpstr>
      <vt:lpstr>楷体_GB2312</vt:lpstr>
      <vt:lpstr>Arial</vt:lpstr>
      <vt:lpstr>Arial Unicode MS</vt:lpstr>
      <vt:lpstr>新宋体</vt:lpstr>
      <vt:lpstr>第一PPT模板网-WWW.1PPT.COM​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2020-01-12T03:58:00Z</dcterms:created>
  <dcterms:modified xsi:type="dcterms:W3CDTF">2023-02-04T03:47:50Z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084FE06F3BE149B9873A43BFA7AED213</vt:lpwstr>
  </property>
</Properties>
</file>