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7" r:id="rId3"/>
    <p:sldId id="337" r:id="rId4"/>
    <p:sldId id="299" r:id="rId5"/>
    <p:sldId id="288" r:id="rId6"/>
    <p:sldId id="339" r:id="rId7"/>
    <p:sldId id="340" r:id="rId8"/>
    <p:sldId id="309" r:id="rId9"/>
    <p:sldId id="289" r:id="rId10"/>
    <p:sldId id="354" r:id="rId11"/>
    <p:sldId id="355" r:id="rId12"/>
    <p:sldId id="356" r:id="rId13"/>
    <p:sldId id="314" r:id="rId14"/>
    <p:sldId id="360" r:id="rId15"/>
    <p:sldId id="362" r:id="rId16"/>
    <p:sldId id="310" r:id="rId17"/>
    <p:sldId id="290" r:id="rId18"/>
    <p:sldId id="315" r:id="rId19"/>
    <p:sldId id="361" r:id="rId20"/>
    <p:sldId id="359" r:id="rId21"/>
    <p:sldId id="357" r:id="rId22"/>
    <p:sldId id="358" r:id="rId23"/>
  </p:sldIdLst>
  <p:sldSz cx="9144000" cy="5143500" type="screen16x9"/>
  <p:notesSz cx="7103745" cy="10234295"/>
  <p:embeddedFontLst>
    <p:embeddedFont>
      <p:font typeface="华文楷体" panose="02010600040101010101" pitchFamily="2" charset="-122"/>
      <p:regular r:id="rId27"/>
    </p:embeddedFont>
    <p:embeddedFont>
      <p:font typeface="微软雅黑" panose="020B0503020204020204" pitchFamily="3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Arial Unicode MS" panose="020B0604020202020204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189"/>
    <a:srgbClr val="EA976B"/>
    <a:srgbClr val="85CCC9"/>
    <a:srgbClr val="D87474"/>
    <a:srgbClr val="FFCCCC"/>
    <a:srgbClr val="D57373"/>
    <a:srgbClr val="E1EFE2"/>
    <a:srgbClr val="A1C450"/>
    <a:srgbClr val="FFF461"/>
    <a:srgbClr val="DCC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43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3.xml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11.xml"/><Relationship Id="rId27" Type="http://schemas.openxmlformats.org/officeDocument/2006/relationships/tags" Target="../tags/tag10.xml"/><Relationship Id="rId26" Type="http://schemas.openxmlformats.org/officeDocument/2006/relationships/tags" Target="../tags/tag9.xml"/><Relationship Id="rId25" Type="http://schemas.openxmlformats.org/officeDocument/2006/relationships/tags" Target="../tags/tag8.xml"/><Relationship Id="rId24" Type="http://schemas.openxmlformats.org/officeDocument/2006/relationships/tags" Target="../tags/tag7.xml"/><Relationship Id="rId23" Type="http://schemas.openxmlformats.org/officeDocument/2006/relationships/tags" Target="../tags/tag6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605688" y="3114516"/>
            <a:ext cx="1932623" cy="25288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dirty="0"/>
              <a:t>人教版  数学  三年级  下册</a:t>
            </a:r>
            <a:endParaRPr lang="zh-CN" alt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0" y="1921619"/>
            <a:ext cx="9144000" cy="5770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300" b="1" dirty="0">
                <a:solidFill>
                  <a:srgbClr val="FF0000"/>
                </a:solidFill>
                <a:latin typeface="+mn-ea"/>
                <a:cs typeface="+mn-ea"/>
              </a:rPr>
              <a:t>三</a:t>
            </a:r>
            <a:r>
              <a:rPr lang="zh-CN" altLang="en-US" sz="3300" b="1" dirty="0">
                <a:solidFill>
                  <a:srgbClr val="FF0000"/>
                </a:solidFill>
                <a:latin typeface="+mn-ea"/>
                <a:cs typeface="+mn-ea"/>
              </a:rPr>
              <a:t>位数除以一位数（商是三位数）</a:t>
            </a:r>
            <a:endParaRPr lang="zh-CN" altLang="en-US" sz="3300" b="1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9663" y="855835"/>
            <a:ext cx="6904673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3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除数</a:t>
            </a:r>
            <a:r>
              <a:rPr lang="zh-CN" altLang="en-US" sz="33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是一位数的除法</a:t>
            </a:r>
            <a:endParaRPr lang="zh-CN" altLang="en-US" sz="33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645319" y="1466374"/>
            <a:ext cx="1687830" cy="2957989"/>
            <a:chOff x="10490" y="2684"/>
            <a:chExt cx="3544" cy="6211"/>
          </a:xfrm>
        </p:grpSpPr>
        <p:sp>
          <p:nvSpPr>
            <p:cNvPr id="68" name="圆角矩形 67"/>
            <p:cNvSpPr/>
            <p:nvPr/>
          </p:nvSpPr>
          <p:spPr>
            <a:xfrm>
              <a:off x="12998" y="828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12998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12173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12998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12174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12174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2174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11349" y="4050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2173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11349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12998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Rectangle 5"/>
            <p:cNvSpPr/>
            <p:nvPr/>
          </p:nvSpPr>
          <p:spPr>
            <a:xfrm>
              <a:off x="10490" y="3283"/>
              <a:ext cx="715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2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82" name="Rectangle 6"/>
            <p:cNvSpPr/>
            <p:nvPr/>
          </p:nvSpPr>
          <p:spPr>
            <a:xfrm>
              <a:off x="11349" y="3328"/>
              <a:ext cx="2391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4</a:t>
              </a:r>
              <a:r>
                <a:rPr lang="zh-CN" altLang="zh-CN" sz="2100" dirty="0">
                  <a:latin typeface="+mn-ea"/>
                </a:rPr>
                <a:t>   </a:t>
              </a:r>
              <a:r>
                <a:rPr lang="en-US" altLang="zh-CN" sz="2100" dirty="0">
                  <a:latin typeface="+mn-ea"/>
                </a:rPr>
                <a:t>3 </a:t>
              </a:r>
              <a:r>
                <a:rPr lang="zh-CN" altLang="zh-CN" sz="2100" dirty="0">
                  <a:latin typeface="+mn-ea"/>
                </a:rPr>
                <a:t>  </a:t>
              </a:r>
              <a:r>
                <a:rPr lang="en-US" altLang="zh-CN" sz="2100" dirty="0">
                  <a:latin typeface="+mn-ea"/>
                </a:rPr>
                <a:t>2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83" name="未知"/>
            <p:cNvSpPr/>
            <p:nvPr/>
          </p:nvSpPr>
          <p:spPr>
            <a:xfrm rot="841981">
              <a:off x="11150" y="3415"/>
              <a:ext cx="110" cy="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46" h="317">
                  <a:moveTo>
                    <a:pt x="0" y="0"/>
                  </a:moveTo>
                  <a:cubicBezTo>
                    <a:pt x="23" y="64"/>
                    <a:pt x="46" y="128"/>
                    <a:pt x="46" y="181"/>
                  </a:cubicBezTo>
                  <a:cubicBezTo>
                    <a:pt x="46" y="234"/>
                    <a:pt x="23" y="275"/>
                    <a:pt x="0" y="31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Line 8"/>
            <p:cNvSpPr/>
            <p:nvPr/>
          </p:nvSpPr>
          <p:spPr>
            <a:xfrm>
              <a:off x="11226" y="4779"/>
              <a:ext cx="2808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" name="Line 9"/>
            <p:cNvSpPr/>
            <p:nvPr/>
          </p:nvSpPr>
          <p:spPr>
            <a:xfrm>
              <a:off x="11226" y="3412"/>
              <a:ext cx="2807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6" name="Line 10"/>
            <p:cNvSpPr/>
            <p:nvPr/>
          </p:nvSpPr>
          <p:spPr>
            <a:xfrm>
              <a:off x="11226" y="6478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7" name="Line 10"/>
            <p:cNvSpPr/>
            <p:nvPr/>
          </p:nvSpPr>
          <p:spPr>
            <a:xfrm>
              <a:off x="11227" y="8149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3157538" y="1518761"/>
            <a:ext cx="1687830" cy="2957989"/>
            <a:chOff x="10490" y="2684"/>
            <a:chExt cx="3544" cy="6211"/>
          </a:xfrm>
        </p:grpSpPr>
        <p:sp>
          <p:nvSpPr>
            <p:cNvPr id="25" name="圆角矩形 24"/>
            <p:cNvSpPr/>
            <p:nvPr/>
          </p:nvSpPr>
          <p:spPr>
            <a:xfrm>
              <a:off x="12998" y="828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2998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2173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2998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2174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2174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1349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2174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1349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1349" y="4050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2173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349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2998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3" name="Rectangle 5"/>
            <p:cNvSpPr/>
            <p:nvPr/>
          </p:nvSpPr>
          <p:spPr>
            <a:xfrm>
              <a:off x="10490" y="3283"/>
              <a:ext cx="715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3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10284" name="Rectangle 6"/>
            <p:cNvSpPr/>
            <p:nvPr/>
          </p:nvSpPr>
          <p:spPr>
            <a:xfrm>
              <a:off x="11349" y="3328"/>
              <a:ext cx="2391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5</a:t>
              </a:r>
              <a:r>
                <a:rPr lang="zh-CN" altLang="zh-CN" sz="2100" dirty="0">
                  <a:latin typeface="+mn-ea"/>
                </a:rPr>
                <a:t>   </a:t>
              </a:r>
              <a:r>
                <a:rPr lang="en-US" altLang="zh-CN" sz="2100" dirty="0">
                  <a:latin typeface="+mn-ea"/>
                </a:rPr>
                <a:t>2 </a:t>
              </a:r>
              <a:r>
                <a:rPr lang="zh-CN" altLang="zh-CN" sz="2100" dirty="0">
                  <a:latin typeface="+mn-ea"/>
                </a:rPr>
                <a:t>  </a:t>
              </a:r>
              <a:r>
                <a:rPr lang="en-US" altLang="zh-CN" sz="2100" dirty="0">
                  <a:latin typeface="+mn-ea"/>
                </a:rPr>
                <a:t>2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10285" name="未知"/>
            <p:cNvSpPr/>
            <p:nvPr/>
          </p:nvSpPr>
          <p:spPr>
            <a:xfrm rot="841981">
              <a:off x="11150" y="3415"/>
              <a:ext cx="110" cy="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46" h="317">
                  <a:moveTo>
                    <a:pt x="0" y="0"/>
                  </a:moveTo>
                  <a:cubicBezTo>
                    <a:pt x="23" y="64"/>
                    <a:pt x="46" y="128"/>
                    <a:pt x="46" y="181"/>
                  </a:cubicBezTo>
                  <a:cubicBezTo>
                    <a:pt x="46" y="234"/>
                    <a:pt x="23" y="275"/>
                    <a:pt x="0" y="31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Line 8"/>
            <p:cNvSpPr/>
            <p:nvPr/>
          </p:nvSpPr>
          <p:spPr>
            <a:xfrm>
              <a:off x="11226" y="4779"/>
              <a:ext cx="2808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7" name="Line 9"/>
            <p:cNvSpPr/>
            <p:nvPr/>
          </p:nvSpPr>
          <p:spPr>
            <a:xfrm>
              <a:off x="11226" y="3412"/>
              <a:ext cx="2807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8" name="Line 10"/>
            <p:cNvSpPr/>
            <p:nvPr/>
          </p:nvSpPr>
          <p:spPr>
            <a:xfrm>
              <a:off x="11226" y="6478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04" name="Line 10"/>
            <p:cNvSpPr/>
            <p:nvPr/>
          </p:nvSpPr>
          <p:spPr>
            <a:xfrm>
              <a:off x="11227" y="8149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46106" name="Rectangle 26"/>
          <p:cNvSpPr/>
          <p:nvPr/>
        </p:nvSpPr>
        <p:spPr>
          <a:xfrm>
            <a:off x="1446848" y="1414939"/>
            <a:ext cx="257651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07" name="Rectangle 27"/>
          <p:cNvSpPr/>
          <p:nvPr/>
        </p:nvSpPr>
        <p:spPr>
          <a:xfrm>
            <a:off x="1054418" y="2079784"/>
            <a:ext cx="35099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09" name="Rectangle 29"/>
          <p:cNvSpPr/>
          <p:nvPr/>
        </p:nvSpPr>
        <p:spPr>
          <a:xfrm>
            <a:off x="1446848" y="2477453"/>
            <a:ext cx="297180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0" name="Rectangle 30"/>
          <p:cNvSpPr/>
          <p:nvPr/>
        </p:nvSpPr>
        <p:spPr>
          <a:xfrm>
            <a:off x="1839754" y="1414939"/>
            <a:ext cx="310515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1" name="Rectangle 31"/>
          <p:cNvSpPr/>
          <p:nvPr/>
        </p:nvSpPr>
        <p:spPr>
          <a:xfrm>
            <a:off x="1447324" y="2861310"/>
            <a:ext cx="33099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2" name="Rectangle 32"/>
          <p:cNvSpPr/>
          <p:nvPr/>
        </p:nvSpPr>
        <p:spPr>
          <a:xfrm>
            <a:off x="1835468" y="3294698"/>
            <a:ext cx="25836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3" name="Rectangle 33"/>
          <p:cNvSpPr/>
          <p:nvPr/>
        </p:nvSpPr>
        <p:spPr>
          <a:xfrm>
            <a:off x="1835468" y="4083844"/>
            <a:ext cx="30051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975" name="Rectangle 39"/>
          <p:cNvSpPr/>
          <p:nvPr/>
        </p:nvSpPr>
        <p:spPr>
          <a:xfrm>
            <a:off x="1052989" y="1412081"/>
            <a:ext cx="29719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Rectangle 29"/>
          <p:cNvSpPr/>
          <p:nvPr/>
        </p:nvSpPr>
        <p:spPr>
          <a:xfrm>
            <a:off x="1451610" y="3302794"/>
            <a:ext cx="283369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Rectangle 31"/>
          <p:cNvSpPr/>
          <p:nvPr/>
        </p:nvSpPr>
        <p:spPr>
          <a:xfrm>
            <a:off x="1446847" y="3643313"/>
            <a:ext cx="290513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Rectangle 32"/>
          <p:cNvSpPr/>
          <p:nvPr/>
        </p:nvSpPr>
        <p:spPr>
          <a:xfrm>
            <a:off x="1835468" y="3635216"/>
            <a:ext cx="359569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" name="Rectangle 26"/>
          <p:cNvSpPr/>
          <p:nvPr/>
        </p:nvSpPr>
        <p:spPr>
          <a:xfrm>
            <a:off x="3959067" y="1473994"/>
            <a:ext cx="359569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Rectangle 27"/>
          <p:cNvSpPr/>
          <p:nvPr/>
        </p:nvSpPr>
        <p:spPr>
          <a:xfrm>
            <a:off x="3565208" y="2116931"/>
            <a:ext cx="38814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8" name="Rectangle 29"/>
          <p:cNvSpPr/>
          <p:nvPr/>
        </p:nvSpPr>
        <p:spPr>
          <a:xfrm>
            <a:off x="3566399" y="2507456"/>
            <a:ext cx="35480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" name="Rectangle 30"/>
          <p:cNvSpPr/>
          <p:nvPr/>
        </p:nvSpPr>
        <p:spPr>
          <a:xfrm>
            <a:off x="4351973" y="1463040"/>
            <a:ext cx="255985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Rectangle 31"/>
          <p:cNvSpPr/>
          <p:nvPr/>
        </p:nvSpPr>
        <p:spPr>
          <a:xfrm>
            <a:off x="3572113" y="2899649"/>
            <a:ext cx="279797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" name="Rectangle 32"/>
          <p:cNvSpPr/>
          <p:nvPr/>
        </p:nvSpPr>
        <p:spPr>
          <a:xfrm>
            <a:off x="4351973" y="3355181"/>
            <a:ext cx="38814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2" name="Rectangle 33"/>
          <p:cNvSpPr/>
          <p:nvPr/>
        </p:nvSpPr>
        <p:spPr>
          <a:xfrm>
            <a:off x="4351972" y="4135994"/>
            <a:ext cx="738188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Rectangle 83"/>
          <p:cNvSpPr/>
          <p:nvPr/>
        </p:nvSpPr>
        <p:spPr>
          <a:xfrm>
            <a:off x="3565208" y="1463755"/>
            <a:ext cx="29719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Rectangle 29"/>
          <p:cNvSpPr/>
          <p:nvPr/>
        </p:nvSpPr>
        <p:spPr>
          <a:xfrm>
            <a:off x="3973354" y="3355181"/>
            <a:ext cx="33575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Rectangle 31"/>
          <p:cNvSpPr/>
          <p:nvPr/>
        </p:nvSpPr>
        <p:spPr>
          <a:xfrm>
            <a:off x="3973354" y="3695462"/>
            <a:ext cx="35361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Rectangle 32"/>
          <p:cNvSpPr/>
          <p:nvPr/>
        </p:nvSpPr>
        <p:spPr>
          <a:xfrm>
            <a:off x="4351972" y="3695462"/>
            <a:ext cx="738188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Rectangle 29"/>
          <p:cNvSpPr/>
          <p:nvPr/>
        </p:nvSpPr>
        <p:spPr>
          <a:xfrm>
            <a:off x="3959066" y="2517220"/>
            <a:ext cx="323850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5" name="Rectangle 31"/>
          <p:cNvSpPr/>
          <p:nvPr/>
        </p:nvSpPr>
        <p:spPr>
          <a:xfrm>
            <a:off x="3973354" y="2899886"/>
            <a:ext cx="33099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65" name="AutoShape 27"/>
          <p:cNvSpPr>
            <a:spLocks noChangeArrowheads="1"/>
          </p:cNvSpPr>
          <p:nvPr/>
        </p:nvSpPr>
        <p:spPr bwMode="auto">
          <a:xfrm>
            <a:off x="5009674" y="600551"/>
            <a:ext cx="2665095" cy="1084898"/>
          </a:xfrm>
          <a:prstGeom prst="wedgeRoundRectCallout">
            <a:avLst>
              <a:gd name="adj1" fmla="val 56859"/>
              <a:gd name="adj2" fmla="val 38045"/>
              <a:gd name="adj3" fmla="val 16667"/>
            </a:avLst>
          </a:prstGeom>
          <a:solidFill>
            <a:srgbClr val="D87474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1C1C1C"/>
                </a:solidFill>
              </a:rPr>
              <a:t>在笔算三位数除以一位数时应</a:t>
            </a:r>
            <a:r>
              <a:rPr lang="zh-CN" altLang="en-US" sz="2100" dirty="0">
                <a:solidFill>
                  <a:schemeClr val="bg1"/>
                </a:solidFill>
              </a:rPr>
              <a:t>注意</a:t>
            </a:r>
            <a:r>
              <a:rPr lang="zh-CN" altLang="en-US" sz="2100" dirty="0">
                <a:solidFill>
                  <a:srgbClr val="1C1C1C"/>
                </a:solidFill>
              </a:rPr>
              <a:t>什么？</a:t>
            </a:r>
            <a:endParaRPr lang="en-US" altLang="zh-CN" dirty="0">
              <a:solidFill>
                <a:srgbClr val="1C1C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8" name="AutoShape 27"/>
          <p:cNvSpPr>
            <a:spLocks noChangeArrowheads="1"/>
          </p:cNvSpPr>
          <p:nvPr/>
        </p:nvSpPr>
        <p:spPr bwMode="auto">
          <a:xfrm>
            <a:off x="5133975" y="2079784"/>
            <a:ext cx="3575685" cy="1804035"/>
          </a:xfrm>
          <a:prstGeom prst="wedgeRoundRectCallout">
            <a:avLst>
              <a:gd name="adj1" fmla="val -32789"/>
              <a:gd name="adj2" fmla="val 58976"/>
              <a:gd name="adj3" fmla="val 16667"/>
            </a:avLst>
          </a:prstGeom>
          <a:solidFill>
            <a:srgbClr val="EA976B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 fontAlgn="base">
              <a:lnSpc>
                <a:spcPts val="315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sym typeface="+mn-ea"/>
              </a:rPr>
              <a:t>一定要注意除到哪位，商哪位，</a:t>
            </a:r>
            <a:r>
              <a:rPr lang="zh-CN" altLang="en-US" sz="2100" dirty="0">
                <a:latin typeface="+mn-ea"/>
                <a:sym typeface="+mn-ea"/>
              </a:rPr>
              <a:t>哪一位上有余数，就和下一</a:t>
            </a:r>
            <a:r>
              <a:rPr lang="zh-CN" altLang="en-US" sz="2100" dirty="0">
                <a:latin typeface="+mn-ea"/>
                <a:sym typeface="+mn-ea"/>
              </a:rPr>
              <a:t>位数</a:t>
            </a:r>
            <a:r>
              <a:rPr lang="zh-CN" altLang="en-US" sz="2100" dirty="0">
                <a:latin typeface="+mn-ea"/>
                <a:sym typeface="+mn-ea"/>
              </a:rPr>
              <a:t>字</a:t>
            </a:r>
            <a:r>
              <a:rPr lang="zh-CN" altLang="en-US" sz="2100" dirty="0">
                <a:latin typeface="+mn-ea"/>
                <a:sym typeface="+mn-ea"/>
              </a:rPr>
              <a:t>合</a:t>
            </a:r>
            <a:r>
              <a:rPr lang="zh-CN" altLang="en-US" sz="2100" dirty="0">
                <a:latin typeface="+mn-ea"/>
                <a:sym typeface="+mn-ea"/>
              </a:rPr>
              <a:t>在一起继续除，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sym typeface="+mn-ea"/>
              </a:rPr>
              <a:t>每一位的余数都要比除数小。</a:t>
            </a:r>
            <a:endParaRPr lang="zh-CN" altLang="en-US" sz="2100" dirty="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1031" y="1463993"/>
            <a:ext cx="1687830" cy="2957989"/>
            <a:chOff x="10490" y="2684"/>
            <a:chExt cx="3544" cy="6211"/>
          </a:xfrm>
        </p:grpSpPr>
        <p:sp>
          <p:nvSpPr>
            <p:cNvPr id="9" name="圆角矩形 8"/>
            <p:cNvSpPr/>
            <p:nvPr/>
          </p:nvSpPr>
          <p:spPr>
            <a:xfrm>
              <a:off x="12998" y="828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2998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2998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12174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1349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12174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1349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11349" y="4050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12173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11349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12998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Rectangle 5"/>
            <p:cNvSpPr/>
            <p:nvPr/>
          </p:nvSpPr>
          <p:spPr>
            <a:xfrm>
              <a:off x="10490" y="3283"/>
              <a:ext cx="715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5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37" name="Rectangle 6"/>
            <p:cNvSpPr/>
            <p:nvPr/>
          </p:nvSpPr>
          <p:spPr>
            <a:xfrm>
              <a:off x="11349" y="3328"/>
              <a:ext cx="2391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8</a:t>
              </a:r>
              <a:r>
                <a:rPr lang="zh-CN" altLang="zh-CN" sz="2100" dirty="0">
                  <a:latin typeface="+mn-ea"/>
                </a:rPr>
                <a:t>   </a:t>
              </a:r>
              <a:r>
                <a:rPr lang="en-US" altLang="zh-CN" sz="2100" dirty="0">
                  <a:latin typeface="+mn-ea"/>
                </a:rPr>
                <a:t>5 </a:t>
              </a:r>
              <a:r>
                <a:rPr lang="zh-CN" altLang="zh-CN" sz="2100" dirty="0">
                  <a:latin typeface="+mn-ea"/>
                </a:rPr>
                <a:t>  </a:t>
              </a:r>
              <a:r>
                <a:rPr lang="en-US" altLang="zh-CN" sz="2100" dirty="0">
                  <a:latin typeface="+mn-ea"/>
                </a:rPr>
                <a:t>5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38" name="未知"/>
            <p:cNvSpPr/>
            <p:nvPr/>
          </p:nvSpPr>
          <p:spPr>
            <a:xfrm rot="841981">
              <a:off x="11150" y="3415"/>
              <a:ext cx="110" cy="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46" h="317">
                  <a:moveTo>
                    <a:pt x="0" y="0"/>
                  </a:moveTo>
                  <a:cubicBezTo>
                    <a:pt x="23" y="64"/>
                    <a:pt x="46" y="128"/>
                    <a:pt x="46" y="181"/>
                  </a:cubicBezTo>
                  <a:cubicBezTo>
                    <a:pt x="46" y="234"/>
                    <a:pt x="23" y="275"/>
                    <a:pt x="0" y="31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8"/>
            <p:cNvSpPr/>
            <p:nvPr/>
          </p:nvSpPr>
          <p:spPr>
            <a:xfrm>
              <a:off x="11226" y="4779"/>
              <a:ext cx="2808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" name="Line 9"/>
            <p:cNvSpPr/>
            <p:nvPr/>
          </p:nvSpPr>
          <p:spPr>
            <a:xfrm>
              <a:off x="11226" y="3412"/>
              <a:ext cx="2807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Line 10"/>
            <p:cNvSpPr/>
            <p:nvPr/>
          </p:nvSpPr>
          <p:spPr>
            <a:xfrm>
              <a:off x="11226" y="6478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Line 10"/>
            <p:cNvSpPr/>
            <p:nvPr/>
          </p:nvSpPr>
          <p:spPr>
            <a:xfrm>
              <a:off x="11227" y="8149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4611053" y="1509237"/>
            <a:ext cx="1687830" cy="2957989"/>
            <a:chOff x="10490" y="2684"/>
            <a:chExt cx="3544" cy="6211"/>
          </a:xfrm>
        </p:grpSpPr>
        <p:sp>
          <p:nvSpPr>
            <p:cNvPr id="25" name="圆角矩形 24"/>
            <p:cNvSpPr/>
            <p:nvPr/>
          </p:nvSpPr>
          <p:spPr>
            <a:xfrm>
              <a:off x="12998" y="828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2998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2173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2998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2174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2174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1349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2174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1349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1349" y="4050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2173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349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2998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3" name="Rectangle 5"/>
            <p:cNvSpPr/>
            <p:nvPr/>
          </p:nvSpPr>
          <p:spPr>
            <a:xfrm>
              <a:off x="10490" y="3283"/>
              <a:ext cx="715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sz="2100" dirty="0">
                  <a:latin typeface="+mn-ea"/>
                </a:rPr>
                <a:t>4</a:t>
              </a:r>
              <a:endParaRPr lang="en-US" sz="2100" dirty="0">
                <a:latin typeface="+mn-ea"/>
              </a:endParaRPr>
            </a:p>
          </p:txBody>
        </p:sp>
        <p:sp>
          <p:nvSpPr>
            <p:cNvPr id="10284" name="Rectangle 6"/>
            <p:cNvSpPr/>
            <p:nvPr/>
          </p:nvSpPr>
          <p:spPr>
            <a:xfrm>
              <a:off x="11349" y="3328"/>
              <a:ext cx="2391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6</a:t>
              </a:r>
              <a:r>
                <a:rPr lang="zh-CN" altLang="zh-CN" sz="2100" dirty="0">
                  <a:latin typeface="+mn-ea"/>
                </a:rPr>
                <a:t>   </a:t>
              </a:r>
              <a:r>
                <a:rPr lang="en-US" altLang="zh-CN" sz="2100" dirty="0">
                  <a:latin typeface="+mn-ea"/>
                </a:rPr>
                <a:t>3 </a:t>
              </a:r>
              <a:r>
                <a:rPr lang="zh-CN" altLang="zh-CN" sz="2100" dirty="0">
                  <a:latin typeface="+mn-ea"/>
                </a:rPr>
                <a:t>  </a:t>
              </a:r>
              <a:r>
                <a:rPr lang="en-US" sz="2100" dirty="0">
                  <a:latin typeface="+mn-ea"/>
                </a:rPr>
                <a:t>6</a:t>
              </a:r>
              <a:endParaRPr lang="en-US" sz="2100" dirty="0">
                <a:latin typeface="+mn-ea"/>
              </a:endParaRPr>
            </a:p>
          </p:txBody>
        </p:sp>
        <p:sp>
          <p:nvSpPr>
            <p:cNvPr id="10285" name="未知"/>
            <p:cNvSpPr/>
            <p:nvPr/>
          </p:nvSpPr>
          <p:spPr>
            <a:xfrm rot="841981">
              <a:off x="11150" y="3415"/>
              <a:ext cx="110" cy="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46" h="317">
                  <a:moveTo>
                    <a:pt x="0" y="0"/>
                  </a:moveTo>
                  <a:cubicBezTo>
                    <a:pt x="23" y="64"/>
                    <a:pt x="46" y="128"/>
                    <a:pt x="46" y="181"/>
                  </a:cubicBezTo>
                  <a:cubicBezTo>
                    <a:pt x="46" y="234"/>
                    <a:pt x="23" y="275"/>
                    <a:pt x="0" y="31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Line 8"/>
            <p:cNvSpPr/>
            <p:nvPr/>
          </p:nvSpPr>
          <p:spPr>
            <a:xfrm>
              <a:off x="11226" y="4779"/>
              <a:ext cx="2808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7" name="Line 9"/>
            <p:cNvSpPr/>
            <p:nvPr/>
          </p:nvSpPr>
          <p:spPr>
            <a:xfrm>
              <a:off x="11226" y="3412"/>
              <a:ext cx="2807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8" name="Line 10"/>
            <p:cNvSpPr/>
            <p:nvPr/>
          </p:nvSpPr>
          <p:spPr>
            <a:xfrm>
              <a:off x="11226" y="6478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04" name="Line 10"/>
            <p:cNvSpPr/>
            <p:nvPr/>
          </p:nvSpPr>
          <p:spPr>
            <a:xfrm>
              <a:off x="11227" y="8149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00536" y="1665151"/>
            <a:ext cx="16897862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2</a:t>
            </a:r>
            <a:endParaRPr lang="en-US" sz="2100" b="1" dirty="0"/>
          </a:p>
        </p:txBody>
      </p:sp>
      <p:sp>
        <p:nvSpPr>
          <p:cNvPr id="46106" name="Rectangle 26"/>
          <p:cNvSpPr/>
          <p:nvPr/>
        </p:nvSpPr>
        <p:spPr>
          <a:xfrm>
            <a:off x="1446848" y="1414939"/>
            <a:ext cx="257651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07" name="Rectangle 27"/>
          <p:cNvSpPr/>
          <p:nvPr/>
        </p:nvSpPr>
        <p:spPr>
          <a:xfrm>
            <a:off x="1054418" y="2079784"/>
            <a:ext cx="35099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09" name="Rectangle 29"/>
          <p:cNvSpPr/>
          <p:nvPr/>
        </p:nvSpPr>
        <p:spPr>
          <a:xfrm>
            <a:off x="1446848" y="2477453"/>
            <a:ext cx="297180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0" name="Rectangle 30"/>
          <p:cNvSpPr/>
          <p:nvPr/>
        </p:nvSpPr>
        <p:spPr>
          <a:xfrm>
            <a:off x="1839754" y="1414939"/>
            <a:ext cx="310515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1" name="Rectangle 31"/>
          <p:cNvSpPr/>
          <p:nvPr/>
        </p:nvSpPr>
        <p:spPr>
          <a:xfrm>
            <a:off x="1447324" y="2861310"/>
            <a:ext cx="33099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2" name="Rectangle 32"/>
          <p:cNvSpPr/>
          <p:nvPr/>
        </p:nvSpPr>
        <p:spPr>
          <a:xfrm>
            <a:off x="1835468" y="3294698"/>
            <a:ext cx="25836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3" name="Rectangle 33"/>
          <p:cNvSpPr/>
          <p:nvPr/>
        </p:nvSpPr>
        <p:spPr>
          <a:xfrm>
            <a:off x="1835468" y="4083844"/>
            <a:ext cx="30051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975" name="Rectangle 39"/>
          <p:cNvSpPr/>
          <p:nvPr/>
        </p:nvSpPr>
        <p:spPr>
          <a:xfrm>
            <a:off x="1052989" y="1412081"/>
            <a:ext cx="29719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Rectangle 32"/>
          <p:cNvSpPr/>
          <p:nvPr/>
        </p:nvSpPr>
        <p:spPr>
          <a:xfrm>
            <a:off x="1835468" y="3635216"/>
            <a:ext cx="359569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282" name="Rectangle 49"/>
          <p:cNvSpPr/>
          <p:nvPr/>
        </p:nvSpPr>
        <p:spPr>
          <a:xfrm>
            <a:off x="698659" y="606743"/>
            <a:ext cx="245554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+mn-ea"/>
              </a:rPr>
              <a:t>先计算，再验算。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46" name="Rectangle 26"/>
          <p:cNvSpPr/>
          <p:nvPr/>
        </p:nvSpPr>
        <p:spPr>
          <a:xfrm>
            <a:off x="5413058" y="1464945"/>
            <a:ext cx="359569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Rectangle 27"/>
          <p:cNvSpPr/>
          <p:nvPr/>
        </p:nvSpPr>
        <p:spPr>
          <a:xfrm>
            <a:off x="5024914" y="2115026"/>
            <a:ext cx="38814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8" name="Rectangle 29"/>
          <p:cNvSpPr/>
          <p:nvPr/>
        </p:nvSpPr>
        <p:spPr>
          <a:xfrm>
            <a:off x="5024677" y="2529364"/>
            <a:ext cx="35480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" name="Rectangle 30"/>
          <p:cNvSpPr/>
          <p:nvPr/>
        </p:nvSpPr>
        <p:spPr>
          <a:xfrm>
            <a:off x="5805488" y="1463993"/>
            <a:ext cx="255985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9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Rectangle 31"/>
          <p:cNvSpPr/>
          <p:nvPr/>
        </p:nvSpPr>
        <p:spPr>
          <a:xfrm>
            <a:off x="5027057" y="2902030"/>
            <a:ext cx="279797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" name="Rectangle 32"/>
          <p:cNvSpPr/>
          <p:nvPr/>
        </p:nvSpPr>
        <p:spPr>
          <a:xfrm>
            <a:off x="5805488" y="3344704"/>
            <a:ext cx="38814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2" name="Rectangle 33"/>
          <p:cNvSpPr/>
          <p:nvPr/>
        </p:nvSpPr>
        <p:spPr>
          <a:xfrm>
            <a:off x="5805487" y="4135041"/>
            <a:ext cx="738188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Rectangle 83"/>
          <p:cNvSpPr/>
          <p:nvPr/>
        </p:nvSpPr>
        <p:spPr>
          <a:xfrm>
            <a:off x="5020151" y="1464707"/>
            <a:ext cx="29719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Rectangle 29"/>
          <p:cNvSpPr/>
          <p:nvPr/>
        </p:nvSpPr>
        <p:spPr>
          <a:xfrm>
            <a:off x="5406867" y="3354705"/>
            <a:ext cx="33575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Rectangle 31"/>
          <p:cNvSpPr/>
          <p:nvPr/>
        </p:nvSpPr>
        <p:spPr>
          <a:xfrm>
            <a:off x="5418773" y="3694986"/>
            <a:ext cx="35361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Rectangle 32"/>
          <p:cNvSpPr/>
          <p:nvPr/>
        </p:nvSpPr>
        <p:spPr>
          <a:xfrm>
            <a:off x="5805487" y="3684985"/>
            <a:ext cx="738188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Rectangle 29"/>
          <p:cNvSpPr/>
          <p:nvPr/>
        </p:nvSpPr>
        <p:spPr>
          <a:xfrm>
            <a:off x="5413058" y="2529126"/>
            <a:ext cx="323850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5" name="Rectangle 31"/>
          <p:cNvSpPr/>
          <p:nvPr/>
        </p:nvSpPr>
        <p:spPr>
          <a:xfrm>
            <a:off x="5413058" y="2899886"/>
            <a:ext cx="33099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419351" y="2215516"/>
            <a:ext cx="396716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验算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89" name="Text Box 14"/>
          <p:cNvSpPr txBox="1">
            <a:spLocks noChangeArrowheads="1"/>
          </p:cNvSpPr>
          <p:nvPr/>
        </p:nvSpPr>
        <p:spPr bwMode="auto">
          <a:xfrm>
            <a:off x="3154204" y="2818081"/>
            <a:ext cx="1350169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aseline="-250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1  </a:t>
            </a:r>
            <a:r>
              <a:rPr lang="en-US" altLang="zh-CN" sz="2100" dirty="0">
                <a:solidFill>
                  <a:srgbClr val="FF0000"/>
                </a:solidFill>
              </a:rPr>
              <a:t>7  1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90" name="Text Box 14"/>
          <p:cNvSpPr txBox="1">
            <a:spLocks noChangeArrowheads="1"/>
          </p:cNvSpPr>
          <p:nvPr/>
        </p:nvSpPr>
        <p:spPr bwMode="auto">
          <a:xfrm>
            <a:off x="2757487" y="3127534"/>
            <a:ext cx="1585913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×</a:t>
            </a:r>
            <a:r>
              <a:rPr lang="en-US" altLang="zh-CN" sz="2100" dirty="0"/>
              <a:t>      </a:t>
            </a:r>
            <a:r>
              <a:rPr lang="en-US" altLang="zh-CN" sz="2100" baseline="-25000" dirty="0"/>
              <a:t> </a:t>
            </a:r>
            <a:r>
              <a:rPr lang="en-US" altLang="zh-CN" sz="2100" dirty="0"/>
              <a:t>  </a:t>
            </a:r>
            <a:r>
              <a:rPr lang="en-US" altLang="zh-CN" sz="2100" baseline="-25000" dirty="0"/>
              <a:t> </a:t>
            </a:r>
            <a:r>
              <a:rPr lang="en-US" altLang="zh-CN" sz="21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5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cxnSp>
        <p:nvCxnSpPr>
          <p:cNvPr id="91" name="直接连接符 90"/>
          <p:cNvCxnSpPr>
            <a:cxnSpLocks noChangeShapeType="1"/>
          </p:cNvCxnSpPr>
          <p:nvPr/>
        </p:nvCxnSpPr>
        <p:spPr bwMode="auto">
          <a:xfrm>
            <a:off x="2847022" y="3540850"/>
            <a:ext cx="1406129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</p:spPr>
      </p:cxnSp>
      <p:sp>
        <p:nvSpPr>
          <p:cNvPr id="92" name="Text Box 14"/>
          <p:cNvSpPr txBox="1">
            <a:spLocks noChangeArrowheads="1"/>
          </p:cNvSpPr>
          <p:nvPr/>
        </p:nvSpPr>
        <p:spPr bwMode="auto">
          <a:xfrm>
            <a:off x="2977992" y="3611404"/>
            <a:ext cx="1365409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300" dirty="0"/>
              <a:t> </a:t>
            </a:r>
            <a:r>
              <a:rPr lang="en-US" altLang="zh-CN" sz="2300" dirty="0"/>
              <a:t>  </a:t>
            </a:r>
            <a:r>
              <a:rPr lang="en-US" altLang="zh-CN" sz="2100" dirty="0">
                <a:solidFill>
                  <a:srgbClr val="FF0000"/>
                </a:solidFill>
              </a:rPr>
              <a:t>8  </a:t>
            </a:r>
            <a:r>
              <a:rPr lang="en-US" altLang="zh-CN" sz="2100" dirty="0">
                <a:solidFill>
                  <a:srgbClr val="FF0000"/>
                </a:solidFill>
              </a:rPr>
              <a:t>5  5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460332" y="2236947"/>
            <a:ext cx="396716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验算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94" name="Text Box 14"/>
          <p:cNvSpPr txBox="1">
            <a:spLocks noChangeArrowheads="1"/>
          </p:cNvSpPr>
          <p:nvPr/>
        </p:nvSpPr>
        <p:spPr bwMode="auto">
          <a:xfrm>
            <a:off x="7168992" y="2818081"/>
            <a:ext cx="1350169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1  </a:t>
            </a:r>
            <a:r>
              <a:rPr lang="en-US" altLang="zh-CN" sz="2100" dirty="0">
                <a:solidFill>
                  <a:srgbClr val="FF0000"/>
                </a:solidFill>
              </a:rPr>
              <a:t>5  9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95" name="Text Box 14"/>
          <p:cNvSpPr txBox="1">
            <a:spLocks noChangeArrowheads="1"/>
          </p:cNvSpPr>
          <p:nvPr/>
        </p:nvSpPr>
        <p:spPr bwMode="auto">
          <a:xfrm>
            <a:off x="6796326" y="3127643"/>
            <a:ext cx="152757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×      </a:t>
            </a:r>
            <a:r>
              <a:rPr lang="en-US" altLang="zh-CN" sz="2100" baseline="-25000" dirty="0">
                <a:solidFill>
                  <a:srgbClr val="FF0000"/>
                </a:solidFill>
              </a:rPr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  </a:t>
            </a:r>
            <a:r>
              <a:rPr lang="en-US" altLang="zh-CN" sz="2100" baseline="-25000" dirty="0">
                <a:solidFill>
                  <a:srgbClr val="FF0000"/>
                </a:solidFill>
              </a:rPr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 4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cxnSp>
        <p:nvCxnSpPr>
          <p:cNvPr id="96" name="直接连接符 95"/>
          <p:cNvCxnSpPr>
            <a:cxnSpLocks noChangeShapeType="1"/>
          </p:cNvCxnSpPr>
          <p:nvPr/>
        </p:nvCxnSpPr>
        <p:spPr bwMode="auto">
          <a:xfrm>
            <a:off x="6857047" y="3550851"/>
            <a:ext cx="1406129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</p:spPr>
      </p:cxnSp>
      <p:sp>
        <p:nvSpPr>
          <p:cNvPr id="97" name="Text Box 14"/>
          <p:cNvSpPr txBox="1">
            <a:spLocks noChangeArrowheads="1"/>
          </p:cNvSpPr>
          <p:nvPr/>
        </p:nvSpPr>
        <p:spPr bwMode="auto">
          <a:xfrm>
            <a:off x="7002304" y="3620929"/>
            <a:ext cx="1365409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300" dirty="0"/>
              <a:t> </a:t>
            </a:r>
            <a:r>
              <a:rPr lang="en-US" altLang="zh-CN" sz="2300" dirty="0"/>
              <a:t>  </a:t>
            </a:r>
            <a:r>
              <a:rPr lang="en-US" altLang="zh-CN" sz="2100" dirty="0">
                <a:solidFill>
                  <a:srgbClr val="FF0000"/>
                </a:solidFill>
              </a:rPr>
              <a:t>6  </a:t>
            </a:r>
            <a:r>
              <a:rPr lang="en-US" altLang="zh-CN" sz="2100" dirty="0">
                <a:solidFill>
                  <a:srgbClr val="FF0000"/>
                </a:solidFill>
              </a:rPr>
              <a:t>3  6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43" name="Rectangle 27"/>
          <p:cNvSpPr/>
          <p:nvPr/>
        </p:nvSpPr>
        <p:spPr>
          <a:xfrm>
            <a:off x="1040131" y="2474595"/>
            <a:ext cx="35099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4" name="Rectangle 27"/>
          <p:cNvSpPr/>
          <p:nvPr/>
        </p:nvSpPr>
        <p:spPr>
          <a:xfrm>
            <a:off x="1052989" y="2860834"/>
            <a:ext cx="35099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6" grpId="0"/>
      <p:bldP spid="46107" grpId="0"/>
      <p:bldP spid="46109" grpId="0"/>
      <p:bldP spid="46110" grpId="0"/>
      <p:bldP spid="46111" grpId="0"/>
      <p:bldP spid="46112" grpId="0"/>
      <p:bldP spid="46113" grpId="0"/>
      <p:bldP spid="39975" grpId="0"/>
      <p:bldP spid="7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8" grpId="0"/>
      <p:bldP spid="59" grpId="0"/>
      <p:bldP spid="60" grpId="0"/>
      <p:bldP spid="64" grpId="0"/>
      <p:bldP spid="65" grpId="0"/>
      <p:bldP spid="88" grpId="0"/>
      <p:bldP spid="89" grpId="0"/>
      <p:bldP spid="90" grpId="0"/>
      <p:bldP spid="92" grpId="0"/>
      <p:bldP spid="93" grpId="0"/>
      <p:bldP spid="94" grpId="0"/>
      <p:bldP spid="95" grpId="0"/>
      <p:bldP spid="97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22443" y="1573711"/>
            <a:ext cx="16897862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3</a:t>
            </a:r>
            <a:endParaRPr lang="en-US" sz="2100" b="1" dirty="0"/>
          </a:p>
        </p:txBody>
      </p:sp>
      <p:sp>
        <p:nvSpPr>
          <p:cNvPr id="5" name="TextBox 18"/>
          <p:cNvSpPr txBox="1"/>
          <p:nvPr/>
        </p:nvSpPr>
        <p:spPr>
          <a:xfrm>
            <a:off x="521018" y="559971"/>
            <a:ext cx="6610350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+mn-ea"/>
                <a:cs typeface="+mn-ea"/>
              </a:rPr>
              <a:t>你能根据第一个算式，写出第二个算式的得数吗？</a:t>
            </a:r>
            <a:endParaRPr lang="zh-CN" altLang="en-US" sz="2400" dirty="0">
              <a:latin typeface="+mn-ea"/>
              <a:cs typeface="+mn-ea"/>
            </a:endParaRPr>
          </a:p>
        </p:txBody>
      </p:sp>
      <p:sp>
        <p:nvSpPr>
          <p:cNvPr id="5158" name="AutoShape 27"/>
          <p:cNvSpPr>
            <a:spLocks noChangeArrowheads="1"/>
          </p:cNvSpPr>
          <p:nvPr/>
        </p:nvSpPr>
        <p:spPr bwMode="auto">
          <a:xfrm>
            <a:off x="1777842" y="2295049"/>
            <a:ext cx="2289334" cy="1293019"/>
          </a:xfrm>
          <a:prstGeom prst="wedgeRoundRectCallout">
            <a:avLst>
              <a:gd name="adj1" fmla="val -50852"/>
              <a:gd name="adj2" fmla="val 69189"/>
              <a:gd name="adj3" fmla="val 16667"/>
            </a:avLst>
          </a:prstGeom>
          <a:solidFill>
            <a:srgbClr val="EA976B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  <a:sym typeface="+mn-ea"/>
              </a:rPr>
              <a:t>363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÷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3=121</a:t>
            </a:r>
            <a:endParaRPr lang="en-US" altLang="zh-CN" sz="2100" dirty="0">
              <a:latin typeface="+mn-ea"/>
              <a:cs typeface="+mn-ea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  <a:sym typeface="+mn-ea"/>
              </a:rPr>
              <a:t>121</a:t>
            </a:r>
            <a:r>
              <a:rPr lang="en-US" altLang="zh-CN" sz="2100" dirty="0">
                <a:sym typeface="+mn-ea"/>
              </a:rPr>
              <a:t>×3=</a:t>
            </a:r>
            <a:r>
              <a:rPr lang="zh-CN" altLang="en-US" sz="2100" dirty="0">
                <a:sym typeface="+mn-ea"/>
              </a:rPr>
              <a:t>（      ）</a:t>
            </a:r>
            <a:endParaRPr lang="zh-CN" altLang="en-US" sz="2100" dirty="0">
              <a:latin typeface="+mn-ea"/>
              <a:cs typeface="+mn-ea"/>
              <a:sym typeface="+mn-ea"/>
            </a:endParaRPr>
          </a:p>
        </p:txBody>
      </p:sp>
      <p:sp>
        <p:nvSpPr>
          <p:cNvPr id="3115" name="AutoShape 27"/>
          <p:cNvSpPr>
            <a:spLocks noChangeArrowheads="1"/>
          </p:cNvSpPr>
          <p:nvPr/>
        </p:nvSpPr>
        <p:spPr bwMode="auto">
          <a:xfrm>
            <a:off x="4823936" y="2295049"/>
            <a:ext cx="2166938" cy="1292543"/>
          </a:xfrm>
          <a:prstGeom prst="wedgeRoundRectCallout">
            <a:avLst>
              <a:gd name="adj1" fmla="val 60000"/>
              <a:gd name="adj2" fmla="val 63227"/>
              <a:gd name="adj3" fmla="val 16667"/>
            </a:avLst>
          </a:prstGeom>
          <a:solidFill>
            <a:srgbClr val="FFF461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  <a:sym typeface="+mn-ea"/>
              </a:rPr>
              <a:t>379</a:t>
            </a:r>
            <a:r>
              <a:rPr lang="en-US" altLang="zh-CN" sz="2100" dirty="0">
                <a:solidFill>
                  <a:schemeClr val="tx1"/>
                </a:solidFill>
                <a:sym typeface="+mn-ea"/>
              </a:rPr>
              <a:t>×2=758</a:t>
            </a:r>
            <a:endParaRPr lang="en-US" altLang="zh-CN" sz="2100" dirty="0">
              <a:solidFill>
                <a:schemeClr val="tx1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  <a:sym typeface="+mn-ea"/>
              </a:rPr>
              <a:t>758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÷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2=</a:t>
            </a:r>
            <a:r>
              <a:rPr lang="zh-CN" altLang="en-US" sz="2100" dirty="0">
                <a:solidFill>
                  <a:schemeClr val="tx1"/>
                </a:solidFill>
                <a:sym typeface="+mn-ea"/>
              </a:rPr>
              <a:t>（      ）</a:t>
            </a:r>
            <a:endParaRPr lang="en-US" altLang="zh-CN" sz="1500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8964" y="2962275"/>
            <a:ext cx="68722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363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8388" y="2962275"/>
            <a:ext cx="68722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379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22443" y="1573711"/>
            <a:ext cx="16897862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4</a:t>
            </a:r>
            <a:endParaRPr lang="en-US" sz="2100" b="1" dirty="0"/>
          </a:p>
        </p:txBody>
      </p:sp>
      <p:sp>
        <p:nvSpPr>
          <p:cNvPr id="5140" name="TextBox 18"/>
          <p:cNvSpPr txBox="1"/>
          <p:nvPr/>
        </p:nvSpPr>
        <p:spPr>
          <a:xfrm>
            <a:off x="643449" y="589174"/>
            <a:ext cx="417052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送小动物回家。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60220" y="1097248"/>
            <a:ext cx="2643773" cy="3677372"/>
            <a:chOff x="3721" y="3549"/>
            <a:chExt cx="4384" cy="6955"/>
          </a:xfrm>
        </p:grpSpPr>
        <p:pic>
          <p:nvPicPr>
            <p:cNvPr id="12" name="图片 11" descr="小灰兔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526" y="3549"/>
              <a:ext cx="894" cy="1308"/>
            </a:xfrm>
            <a:prstGeom prst="rect">
              <a:avLst/>
            </a:prstGeom>
          </p:spPr>
        </p:pic>
        <p:pic>
          <p:nvPicPr>
            <p:cNvPr id="11" name="图片 10" descr="房子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26" y="8884"/>
              <a:ext cx="1616" cy="1620"/>
            </a:xfrm>
            <a:prstGeom prst="rect">
              <a:avLst/>
            </a:prstGeom>
          </p:spPr>
        </p:pic>
        <p:sp>
          <p:nvSpPr>
            <p:cNvPr id="2" name="椭圆 1"/>
            <p:cNvSpPr/>
            <p:nvPr/>
          </p:nvSpPr>
          <p:spPr>
            <a:xfrm>
              <a:off x="5482" y="4846"/>
              <a:ext cx="679" cy="1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151" y="4966"/>
              <a:ext cx="1010" cy="2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793" y="5183"/>
              <a:ext cx="3725" cy="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+mn-ea"/>
                </a:rPr>
                <a:t>393÷3=</a:t>
              </a:r>
              <a:endParaRPr lang="en-US" altLang="zh-CN" sz="2100" dirty="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380" y="6057"/>
              <a:ext cx="3725" cy="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100">
                  <a:solidFill>
                    <a:schemeClr val="tx1"/>
                  </a:solidFill>
                  <a:latin typeface="+mn-ea"/>
                  <a:cs typeface="+mn-ea"/>
                </a:rPr>
                <a:t>856÷4=</a:t>
              </a:r>
              <a:endParaRPr lang="en-US" altLang="zh-CN" sz="21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721" y="6931"/>
              <a:ext cx="3725" cy="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100">
                  <a:solidFill>
                    <a:schemeClr val="tx1"/>
                  </a:solidFill>
                  <a:latin typeface="+mn-ea"/>
                  <a:cs typeface="+mn-ea"/>
                </a:rPr>
                <a:t>968÷8=</a:t>
              </a:r>
              <a:endParaRPr lang="en-US" altLang="zh-CN" sz="21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78" y="7805"/>
              <a:ext cx="3725" cy="8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100">
                  <a:solidFill>
                    <a:schemeClr val="tx1"/>
                  </a:solidFill>
                  <a:latin typeface="+mn-ea"/>
                  <a:cs typeface="+mn-ea"/>
                </a:rPr>
                <a:t>785÷5=</a:t>
              </a:r>
              <a:endParaRPr lang="en-US" altLang="zh-CN" sz="21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90649" y="1089412"/>
            <a:ext cx="2617556" cy="3685037"/>
            <a:chOff x="11273" y="3038"/>
            <a:chExt cx="4384" cy="6938"/>
          </a:xfrm>
        </p:grpSpPr>
        <p:pic>
          <p:nvPicPr>
            <p:cNvPr id="24" name="图片 23" descr="小狗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45" y="3038"/>
              <a:ext cx="1143" cy="1270"/>
            </a:xfrm>
            <a:prstGeom prst="rect">
              <a:avLst/>
            </a:prstGeom>
          </p:spPr>
        </p:pic>
        <p:pic>
          <p:nvPicPr>
            <p:cNvPr id="26" name="图片 25" descr="房子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14" y="8363"/>
              <a:ext cx="1611" cy="1613"/>
            </a:xfrm>
            <a:prstGeom prst="rect">
              <a:avLst/>
            </a:prstGeom>
          </p:spPr>
        </p:pic>
        <p:sp>
          <p:nvSpPr>
            <p:cNvPr id="27" name="椭圆 26"/>
            <p:cNvSpPr/>
            <p:nvPr/>
          </p:nvSpPr>
          <p:spPr>
            <a:xfrm>
              <a:off x="13034" y="4368"/>
              <a:ext cx="679" cy="1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2703" y="4488"/>
              <a:ext cx="1010" cy="2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345" y="4705"/>
              <a:ext cx="3725" cy="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100">
                  <a:solidFill>
                    <a:schemeClr val="tx1"/>
                  </a:solidFill>
                  <a:latin typeface="+mn-ea"/>
                  <a:cs typeface="+mn-ea"/>
                </a:rPr>
                <a:t>555÷5=</a:t>
              </a:r>
              <a:endParaRPr lang="en-US" altLang="zh-CN" sz="21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1932" y="5579"/>
              <a:ext cx="3725" cy="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100">
                  <a:solidFill>
                    <a:schemeClr val="tx1"/>
                  </a:solidFill>
                  <a:latin typeface="+mn-ea"/>
                  <a:cs typeface="+mn-ea"/>
                </a:rPr>
                <a:t>768÷6=</a:t>
              </a:r>
              <a:endParaRPr lang="en-US" altLang="zh-CN" sz="21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1273" y="6453"/>
              <a:ext cx="3725" cy="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100">
                  <a:solidFill>
                    <a:schemeClr val="tx1"/>
                  </a:solidFill>
                  <a:latin typeface="+mn-ea"/>
                  <a:cs typeface="+mn-ea"/>
                </a:rPr>
                <a:t>536÷2=</a:t>
              </a:r>
              <a:endParaRPr lang="en-US" altLang="zh-CN" sz="21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1730" y="7327"/>
              <a:ext cx="3725" cy="8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100">
                  <a:solidFill>
                    <a:schemeClr val="tx1"/>
                  </a:solidFill>
                  <a:latin typeface="+mn-ea"/>
                  <a:cs typeface="+mn-ea"/>
                </a:rPr>
                <a:t>712÷4=</a:t>
              </a:r>
              <a:endParaRPr lang="en-US" altLang="zh-CN" sz="21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155075" y="2008634"/>
            <a:ext cx="6257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131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75672" y="2471296"/>
            <a:ext cx="6257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214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118249" y="2934776"/>
            <a:ext cx="6257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121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68983" y="3396893"/>
            <a:ext cx="6257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157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75552" y="2008634"/>
            <a:ext cx="6257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111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97670" y="2496086"/>
            <a:ext cx="6257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128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31990" y="2960301"/>
            <a:ext cx="6257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268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805500" y="3424516"/>
            <a:ext cx="6257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178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22443" y="1573711"/>
            <a:ext cx="16897862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  <p:sp>
        <p:nvSpPr>
          <p:cNvPr id="5" name="文本框 6"/>
          <p:cNvSpPr txBox="1"/>
          <p:nvPr/>
        </p:nvSpPr>
        <p:spPr>
          <a:xfrm>
            <a:off x="719738" y="515413"/>
            <a:ext cx="4888706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一部</a:t>
            </a:r>
            <a:r>
              <a:rPr lang="en-US" altLang="zh-CN" sz="2100" dirty="0"/>
              <a:t>8</a:t>
            </a:r>
            <a:r>
              <a:rPr lang="zh-CN" altLang="en-US" sz="2100" dirty="0"/>
              <a:t>集儿童电视剧播放时间共</a:t>
            </a:r>
            <a:r>
              <a:rPr lang="en-US" altLang="zh-CN" sz="2100" dirty="0"/>
              <a:t>336</a:t>
            </a:r>
            <a:r>
              <a:rPr lang="zh-CN" altLang="en-US" sz="2100" dirty="0"/>
              <a:t>分钟，平均每集播放多长时间？</a:t>
            </a:r>
            <a:endParaRPr lang="zh-CN" altLang="en-US" sz="2100" dirty="0"/>
          </a:p>
        </p:txBody>
      </p:sp>
      <p:sp>
        <p:nvSpPr>
          <p:cNvPr id="6" name="TextBox 5"/>
          <p:cNvSpPr txBox="1"/>
          <p:nvPr/>
        </p:nvSpPr>
        <p:spPr>
          <a:xfrm>
            <a:off x="2042179" y="2246010"/>
            <a:ext cx="125248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336÷8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＝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3168846" y="2213121"/>
            <a:ext cx="1261403" cy="45704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42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（分）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7015" y="3330276"/>
            <a:ext cx="373951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答</a:t>
            </a:r>
            <a:r>
              <a:rPr lang="zh-CN" altLang="en-US" sz="2100" dirty="0"/>
              <a:t>：平均每集播放</a:t>
            </a:r>
            <a:r>
              <a:rPr lang="en-US" altLang="zh-CN" sz="2100" dirty="0"/>
              <a:t>42</a:t>
            </a:r>
            <a:r>
              <a:rPr lang="zh-CN" altLang="en-US" sz="2100" dirty="0"/>
              <a:t>分钟。</a:t>
            </a:r>
            <a:endParaRPr lang="zh-CN" altLang="en-US" sz="2100" dirty="0"/>
          </a:p>
        </p:txBody>
      </p:sp>
      <p:pic>
        <p:nvPicPr>
          <p:cNvPr id="9" name="图片 8" descr="截图未命名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02425" y="938437"/>
            <a:ext cx="1848341" cy="1167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22443" y="1573711"/>
            <a:ext cx="16897862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6</a:t>
            </a:r>
            <a:endParaRPr lang="en-US" sz="21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53133" y="538366"/>
            <a:ext cx="562600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下面是三（</a:t>
            </a:r>
            <a:r>
              <a:rPr lang="en-US" altLang="zh-CN" sz="2100" dirty="0"/>
              <a:t>1</a:t>
            </a:r>
            <a:r>
              <a:rPr lang="zh-CN" altLang="en-US" sz="2100" dirty="0"/>
              <a:t>）班三名同学跳绳的成绩表。</a:t>
            </a:r>
            <a:endParaRPr lang="zh-CN" altLang="en-US" sz="21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160270" y="1254919"/>
            <a:ext cx="4995863" cy="1804035"/>
            <a:chOff x="4490" y="3045"/>
            <a:chExt cx="7653" cy="2883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4521" y="3045"/>
              <a:ext cx="7622" cy="0"/>
            </a:xfrm>
            <a:prstGeom prst="line">
              <a:avLst/>
            </a:prstGeom>
            <a:ln w="158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4521" y="3755"/>
              <a:ext cx="7591" cy="29"/>
            </a:xfrm>
            <a:prstGeom prst="line">
              <a:avLst/>
            </a:prstGeom>
            <a:ln w="158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4521" y="4486"/>
              <a:ext cx="7591" cy="1"/>
            </a:xfrm>
            <a:prstGeom prst="line">
              <a:avLst/>
            </a:prstGeom>
            <a:ln w="158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490" y="5202"/>
              <a:ext cx="7622" cy="0"/>
            </a:xfrm>
            <a:prstGeom prst="line">
              <a:avLst/>
            </a:prstGeom>
            <a:ln w="158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4505" y="3045"/>
              <a:ext cx="16" cy="288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490" y="5916"/>
              <a:ext cx="7622" cy="0"/>
            </a:xfrm>
            <a:prstGeom prst="line">
              <a:avLst/>
            </a:prstGeom>
            <a:ln w="158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6396" y="3045"/>
              <a:ext cx="16" cy="288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9388" y="3045"/>
              <a:ext cx="16" cy="288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2112" y="3045"/>
              <a:ext cx="16" cy="288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2456974" y="1341597"/>
            <a:ext cx="78867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/>
              <a:t>姓名</a:t>
            </a:r>
            <a:endParaRPr lang="zh-CN" altLang="en-US" sz="1800" dirty="0"/>
          </a:p>
        </p:txBody>
      </p:sp>
      <p:sp>
        <p:nvSpPr>
          <p:cNvPr id="16" name="文本框 15"/>
          <p:cNvSpPr txBox="1"/>
          <p:nvPr/>
        </p:nvSpPr>
        <p:spPr>
          <a:xfrm>
            <a:off x="2456974" y="1765935"/>
            <a:ext cx="78867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/>
              <a:t>李峰</a:t>
            </a:r>
            <a:endParaRPr lang="zh-CN" altLang="en-US" sz="1800"/>
          </a:p>
        </p:txBody>
      </p:sp>
      <p:sp>
        <p:nvSpPr>
          <p:cNvPr id="17" name="文本框 16"/>
          <p:cNvSpPr txBox="1"/>
          <p:nvPr/>
        </p:nvSpPr>
        <p:spPr>
          <a:xfrm>
            <a:off x="2456974" y="2227898"/>
            <a:ext cx="78867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/>
              <a:t>洪逸</a:t>
            </a:r>
            <a:endParaRPr lang="zh-CN" altLang="en-US" sz="1800"/>
          </a:p>
        </p:txBody>
      </p:sp>
      <p:sp>
        <p:nvSpPr>
          <p:cNvPr id="18" name="文本框 17"/>
          <p:cNvSpPr txBox="1"/>
          <p:nvPr/>
        </p:nvSpPr>
        <p:spPr>
          <a:xfrm>
            <a:off x="2456974" y="2653189"/>
            <a:ext cx="78867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/>
              <a:t>王雪</a:t>
            </a:r>
            <a:endParaRPr lang="zh-CN" altLang="en-US" sz="1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3865721" y="1341597"/>
            <a:ext cx="117443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/>
              <a:t>时间</a:t>
            </a:r>
            <a:r>
              <a:rPr lang="en-US" altLang="zh-CN" sz="1800"/>
              <a:t>/</a:t>
            </a:r>
            <a:r>
              <a:rPr lang="zh-CN" altLang="en-US" sz="1800"/>
              <a:t>分</a:t>
            </a:r>
            <a:endParaRPr lang="zh-CN" altLang="en-US" sz="1800"/>
          </a:p>
        </p:txBody>
      </p:sp>
      <p:sp>
        <p:nvSpPr>
          <p:cNvPr id="20" name="文本框 19"/>
          <p:cNvSpPr txBox="1"/>
          <p:nvPr/>
        </p:nvSpPr>
        <p:spPr>
          <a:xfrm>
            <a:off x="4197191" y="1814037"/>
            <a:ext cx="42386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/>
              <a:t>4</a:t>
            </a:r>
            <a:endParaRPr lang="en-US" altLang="zh-CN" sz="1800"/>
          </a:p>
        </p:txBody>
      </p:sp>
      <p:sp>
        <p:nvSpPr>
          <p:cNvPr id="21" name="文本框 20"/>
          <p:cNvSpPr txBox="1"/>
          <p:nvPr/>
        </p:nvSpPr>
        <p:spPr>
          <a:xfrm>
            <a:off x="4196715" y="2205514"/>
            <a:ext cx="42433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/>
              <a:t>3</a:t>
            </a:r>
            <a:endParaRPr lang="en-US" altLang="zh-CN" sz="1800"/>
          </a:p>
        </p:txBody>
      </p:sp>
      <p:sp>
        <p:nvSpPr>
          <p:cNvPr id="22" name="文本框 21"/>
          <p:cNvSpPr txBox="1"/>
          <p:nvPr/>
        </p:nvSpPr>
        <p:spPr>
          <a:xfrm>
            <a:off x="4196716" y="2667477"/>
            <a:ext cx="33575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/>
              <a:t>5</a:t>
            </a:r>
            <a:endParaRPr lang="en-US" altLang="zh-CN" sz="1800"/>
          </a:p>
        </p:txBody>
      </p:sp>
      <p:sp>
        <p:nvSpPr>
          <p:cNvPr id="23" name="文本框 22"/>
          <p:cNvSpPr txBox="1"/>
          <p:nvPr/>
        </p:nvSpPr>
        <p:spPr>
          <a:xfrm>
            <a:off x="5685949" y="1325880"/>
            <a:ext cx="121110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/>
              <a:t>跳绳个数</a:t>
            </a:r>
            <a:endParaRPr lang="zh-CN" altLang="en-US" sz="1800"/>
          </a:p>
        </p:txBody>
      </p:sp>
      <p:sp>
        <p:nvSpPr>
          <p:cNvPr id="24" name="文本框 23"/>
          <p:cNvSpPr txBox="1"/>
          <p:nvPr/>
        </p:nvSpPr>
        <p:spPr>
          <a:xfrm>
            <a:off x="5977414" y="1765935"/>
            <a:ext cx="78867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/>
              <a:t>448</a:t>
            </a:r>
            <a:endParaRPr lang="en-US" altLang="zh-CN" sz="1800"/>
          </a:p>
        </p:txBody>
      </p:sp>
      <p:sp>
        <p:nvSpPr>
          <p:cNvPr id="25" name="文本框 24"/>
          <p:cNvSpPr txBox="1"/>
          <p:nvPr/>
        </p:nvSpPr>
        <p:spPr>
          <a:xfrm>
            <a:off x="5977414" y="2205514"/>
            <a:ext cx="78867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/>
              <a:t>366</a:t>
            </a:r>
            <a:endParaRPr lang="en-US" altLang="zh-CN" sz="1800" dirty="0"/>
          </a:p>
        </p:txBody>
      </p:sp>
      <p:sp>
        <p:nvSpPr>
          <p:cNvPr id="26" name="文本框 25"/>
          <p:cNvSpPr txBox="1"/>
          <p:nvPr/>
        </p:nvSpPr>
        <p:spPr>
          <a:xfrm>
            <a:off x="5977414" y="2659857"/>
            <a:ext cx="78867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/>
              <a:t>555</a:t>
            </a:r>
            <a:endParaRPr lang="en-US" altLang="zh-CN" sz="1800"/>
          </a:p>
        </p:txBody>
      </p:sp>
      <p:pic>
        <p:nvPicPr>
          <p:cNvPr id="1073742919" name="图片 10737429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83193" y="3509486"/>
            <a:ext cx="3449955" cy="1339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2797017" y="3509486"/>
            <a:ext cx="92725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（     ）</a:t>
            </a:r>
            <a:endParaRPr lang="zh-CN" altLang="en-US" sz="2100"/>
          </a:p>
        </p:txBody>
      </p:sp>
      <p:sp>
        <p:nvSpPr>
          <p:cNvPr id="28" name="文本框 27"/>
          <p:cNvSpPr txBox="1"/>
          <p:nvPr/>
        </p:nvSpPr>
        <p:spPr>
          <a:xfrm>
            <a:off x="3989547" y="3370897"/>
            <a:ext cx="92725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（     ）</a:t>
            </a:r>
            <a:endParaRPr lang="zh-CN" altLang="en-US" sz="2100"/>
          </a:p>
        </p:txBody>
      </p:sp>
      <p:sp>
        <p:nvSpPr>
          <p:cNvPr id="29" name="文本框 28"/>
          <p:cNvSpPr txBox="1"/>
          <p:nvPr/>
        </p:nvSpPr>
        <p:spPr>
          <a:xfrm>
            <a:off x="5040154" y="3696652"/>
            <a:ext cx="92725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（     ）</a:t>
            </a:r>
            <a:endParaRPr lang="zh-CN" altLang="en-US" sz="2100"/>
          </a:p>
        </p:txBody>
      </p:sp>
      <p:sp>
        <p:nvSpPr>
          <p:cNvPr id="30" name="文本框 29"/>
          <p:cNvSpPr txBox="1"/>
          <p:nvPr/>
        </p:nvSpPr>
        <p:spPr>
          <a:xfrm>
            <a:off x="3007995" y="3509486"/>
            <a:ext cx="71628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李峰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177665" y="3370897"/>
            <a:ext cx="78867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洪逸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32559" y="3696652"/>
            <a:ext cx="78867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王雪</a:t>
            </a:r>
            <a:endParaRPr lang="zh-CN" altLang="en-US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74796" y="495777"/>
            <a:ext cx="8646319" cy="4309586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50000"/>
              </a:lnSpc>
            </a:pPr>
            <a:endParaRPr lang="zh-CN" altLang="en-US" sz="21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2946" y="910960"/>
            <a:ext cx="7770019" cy="2492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三位数除以一位数商三位数的笔算方法：</a:t>
            </a:r>
            <a:endParaRPr lang="zh-CN" altLang="en-US" sz="2100" dirty="0">
              <a:solidFill>
                <a:schemeClr val="bg1"/>
              </a:solidFill>
              <a:latin typeface="+mn-ea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       先用被除数百位上的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数字除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以一位数，求得的商写在百位上；再用被除数十位和个位上的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数字依次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除以一位数，与哪位数相除，商就写在那位数的上面；哪位上有余数，就和下一位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数字合</a:t>
            </a:r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在一起继续除。</a:t>
            </a:r>
            <a:endParaRPr lang="zh-CN" altLang="en-US" sz="21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4680" y="3622619"/>
            <a:ext cx="490775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+mn-ea"/>
                <a:sym typeface="+mn-ea"/>
              </a:rPr>
              <a:t>用商和除数相乘来验算没有余数的除法。</a:t>
            </a:r>
            <a:endParaRPr lang="zh-CN" altLang="en-US" sz="21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336464" y="938001"/>
            <a:ext cx="4502813" cy="1853607"/>
            <a:chOff x="3133215" y="1411895"/>
            <a:chExt cx="6003750" cy="247147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7902" y="2122181"/>
              <a:ext cx="1346240" cy="134758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5558" y="2136587"/>
              <a:ext cx="1346240" cy="134758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0483" y="2136587"/>
              <a:ext cx="1346240" cy="134758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3215" y="2092854"/>
              <a:ext cx="1346240" cy="1347588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3673217" y="1411895"/>
              <a:ext cx="5463748" cy="2471476"/>
              <a:chOff x="4194" y="1298"/>
              <a:chExt cx="9459" cy="4890"/>
            </a:xfrm>
          </p:grpSpPr>
          <p:sp>
            <p:nvSpPr>
              <p:cNvPr id="6" name="左大括号 5"/>
              <p:cNvSpPr/>
              <p:nvPr/>
            </p:nvSpPr>
            <p:spPr>
              <a:xfrm rot="5400000">
                <a:off x="8273" y="-1702"/>
                <a:ext cx="475" cy="8634"/>
              </a:xfrm>
              <a:prstGeom prst="leftBrace">
                <a:avLst>
                  <a:gd name="adj1" fmla="val 8333"/>
                  <a:gd name="adj2" fmla="val 50306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7620" y="1298"/>
                <a:ext cx="2766" cy="10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dirty="0"/>
                  <a:t>456</a:t>
                </a:r>
                <a:r>
                  <a:rPr lang="zh-CN" altLang="en-US" sz="2100" dirty="0"/>
                  <a:t>元</a:t>
                </a:r>
                <a:endParaRPr lang="zh-CN" altLang="en-US" sz="2100" dirty="0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1736" y="5092"/>
                <a:ext cx="1917" cy="10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00" dirty="0"/>
                  <a:t>？元</a:t>
                </a:r>
                <a:endParaRPr lang="zh-CN" altLang="en-US" sz="2100" dirty="0"/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3472339" y="3335603"/>
            <a:ext cx="1174039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456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÷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4=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69619" y="3335603"/>
            <a:ext cx="1422505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114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1</a:t>
            </a:r>
            <a:endParaRPr lang="en-US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77291" y="1645921"/>
            <a:ext cx="1541621" cy="2560796"/>
            <a:chOff x="2652" y="2988"/>
            <a:chExt cx="3148" cy="4856"/>
          </a:xfrm>
        </p:grpSpPr>
        <p:sp>
          <p:nvSpPr>
            <p:cNvPr id="2" name="矩形 1"/>
            <p:cNvSpPr/>
            <p:nvPr/>
          </p:nvSpPr>
          <p:spPr>
            <a:xfrm>
              <a:off x="2823" y="6495"/>
              <a:ext cx="2807" cy="134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>
                  <a:solidFill>
                    <a:schemeClr val="tx1"/>
                  </a:solidFill>
                </a:rPr>
                <a:t>456</a:t>
              </a:r>
              <a:r>
                <a:rPr lang="en-US" altLang="zh-CN" sz="2100">
                  <a:solidFill>
                    <a:schemeClr val="tx1"/>
                  </a:solidFill>
                  <a:latin typeface="Arial" panose="020B0604020202020204" pitchFamily="34" charset="0"/>
                </a:rPr>
                <a:t>÷3</a:t>
              </a:r>
              <a:endParaRPr lang="en-US" altLang="zh-CN" sz="21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76" y="5144"/>
              <a:ext cx="2302" cy="13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>
                  <a:solidFill>
                    <a:schemeClr val="tx1"/>
                  </a:solidFill>
                </a:rPr>
                <a:t>912</a:t>
              </a:r>
              <a:r>
                <a:rPr lang="en-US" altLang="zh-CN" sz="2100">
                  <a:solidFill>
                    <a:schemeClr val="tx1"/>
                  </a:solidFill>
                  <a:latin typeface="Arial" panose="020B0604020202020204" pitchFamily="34" charset="0"/>
                </a:rPr>
                <a:t>÷2</a:t>
              </a:r>
              <a:endParaRPr lang="en-US" altLang="zh-CN" sz="21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" name="梯形 2"/>
            <p:cNvSpPr/>
            <p:nvPr/>
          </p:nvSpPr>
          <p:spPr>
            <a:xfrm>
              <a:off x="2652" y="6297"/>
              <a:ext cx="3148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147" y="3862"/>
              <a:ext cx="2052" cy="11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>
                  <a:solidFill>
                    <a:schemeClr val="tx1"/>
                  </a:solidFill>
                </a:rPr>
                <a:t>268</a:t>
              </a:r>
              <a:r>
                <a:rPr lang="en-US" altLang="zh-CN" sz="2100">
                  <a:solidFill>
                    <a:schemeClr val="tx1"/>
                  </a:solidFill>
                  <a:latin typeface="Arial" panose="020B0604020202020204" pitchFamily="34" charset="0"/>
                </a:rPr>
                <a:t>÷1</a:t>
              </a:r>
              <a:endParaRPr lang="en-US" altLang="zh-CN" sz="21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梯形 5"/>
            <p:cNvSpPr/>
            <p:nvPr/>
          </p:nvSpPr>
          <p:spPr>
            <a:xfrm>
              <a:off x="2823" y="4855"/>
              <a:ext cx="2700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2823" y="3276"/>
              <a:ext cx="2700" cy="586"/>
            </a:xfrm>
            <a:prstGeom prst="triangl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930" y="2988"/>
              <a:ext cx="486" cy="432"/>
            </a:xfrm>
            <a:prstGeom prst="ellips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09512" y="1645921"/>
            <a:ext cx="1541621" cy="2560796"/>
            <a:chOff x="2652" y="2988"/>
            <a:chExt cx="3148" cy="4856"/>
          </a:xfrm>
        </p:grpSpPr>
        <p:sp>
          <p:nvSpPr>
            <p:cNvPr id="11" name="矩形 10"/>
            <p:cNvSpPr/>
            <p:nvPr/>
          </p:nvSpPr>
          <p:spPr>
            <a:xfrm>
              <a:off x="2823" y="6495"/>
              <a:ext cx="2807" cy="134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>
                  <a:solidFill>
                    <a:schemeClr val="tx1"/>
                  </a:solidFill>
                </a:rPr>
                <a:t>972</a:t>
              </a:r>
              <a:r>
                <a:rPr lang="en-US" altLang="zh-CN" sz="2100">
                  <a:solidFill>
                    <a:schemeClr val="tx1"/>
                  </a:solidFill>
                  <a:latin typeface="Arial" panose="020B0604020202020204" pitchFamily="34" charset="0"/>
                </a:rPr>
                <a:t>÷6</a:t>
              </a:r>
              <a:endParaRPr lang="en-US" altLang="zh-CN" sz="21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76" y="5144"/>
              <a:ext cx="2302" cy="13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>
                  <a:solidFill>
                    <a:schemeClr val="tx1"/>
                  </a:solidFill>
                </a:rPr>
                <a:t>715</a:t>
              </a:r>
              <a:r>
                <a:rPr lang="en-US" altLang="zh-CN" sz="2100">
                  <a:solidFill>
                    <a:schemeClr val="tx1"/>
                  </a:solidFill>
                  <a:latin typeface="Arial" panose="020B0604020202020204" pitchFamily="34" charset="0"/>
                </a:rPr>
                <a:t>÷5</a:t>
              </a:r>
              <a:endParaRPr lang="en-US" altLang="zh-CN" sz="21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梯形 12"/>
            <p:cNvSpPr/>
            <p:nvPr/>
          </p:nvSpPr>
          <p:spPr>
            <a:xfrm>
              <a:off x="2652" y="6297"/>
              <a:ext cx="3148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47" y="3862"/>
              <a:ext cx="2052" cy="11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>
                  <a:solidFill>
                    <a:schemeClr val="tx1"/>
                  </a:solidFill>
                </a:rPr>
                <a:t>848</a:t>
              </a:r>
              <a:r>
                <a:rPr lang="en-US" altLang="zh-CN" sz="2100">
                  <a:solidFill>
                    <a:schemeClr val="tx1"/>
                  </a:solidFill>
                  <a:latin typeface="Arial" panose="020B0604020202020204" pitchFamily="34" charset="0"/>
                </a:rPr>
                <a:t>÷4</a:t>
              </a:r>
              <a:endParaRPr lang="en-US" altLang="zh-CN" sz="21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>
              <a:off x="2823" y="4855"/>
              <a:ext cx="2700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2823" y="3276"/>
              <a:ext cx="2700" cy="586"/>
            </a:xfrm>
            <a:prstGeom prst="triangl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930" y="2988"/>
              <a:ext cx="486" cy="432"/>
            </a:xfrm>
            <a:prstGeom prst="ellips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5533" y="1645921"/>
            <a:ext cx="1541621" cy="2560796"/>
            <a:chOff x="2652" y="2988"/>
            <a:chExt cx="3148" cy="4856"/>
          </a:xfrm>
        </p:grpSpPr>
        <p:sp>
          <p:nvSpPr>
            <p:cNvPr id="19" name="矩形 18"/>
            <p:cNvSpPr/>
            <p:nvPr/>
          </p:nvSpPr>
          <p:spPr>
            <a:xfrm>
              <a:off x="2823" y="6495"/>
              <a:ext cx="2807" cy="134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>
                  <a:solidFill>
                    <a:schemeClr val="tx1"/>
                  </a:solidFill>
                </a:rPr>
                <a:t>999</a:t>
              </a:r>
              <a:r>
                <a:rPr lang="en-US" altLang="zh-CN" sz="2100">
                  <a:solidFill>
                    <a:schemeClr val="tx1"/>
                  </a:solidFill>
                  <a:latin typeface="Arial" panose="020B0604020202020204" pitchFamily="34" charset="0"/>
                </a:rPr>
                <a:t>÷9</a:t>
              </a:r>
              <a:endParaRPr lang="en-US" altLang="zh-CN" sz="21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76" y="5144"/>
              <a:ext cx="2302" cy="13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>
                  <a:solidFill>
                    <a:schemeClr val="tx1"/>
                  </a:solidFill>
                </a:rPr>
                <a:t>968</a:t>
              </a:r>
              <a:r>
                <a:rPr lang="en-US" altLang="zh-CN" sz="2100">
                  <a:solidFill>
                    <a:schemeClr val="tx1"/>
                  </a:solidFill>
                  <a:latin typeface="Arial" panose="020B0604020202020204" pitchFamily="34" charset="0"/>
                </a:rPr>
                <a:t>÷8</a:t>
              </a:r>
              <a:endParaRPr lang="en-US" altLang="zh-CN" sz="21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梯形 20"/>
            <p:cNvSpPr/>
            <p:nvPr/>
          </p:nvSpPr>
          <p:spPr>
            <a:xfrm>
              <a:off x="2652" y="6297"/>
              <a:ext cx="3148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147" y="3862"/>
              <a:ext cx="2052" cy="11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>
                  <a:solidFill>
                    <a:schemeClr val="tx1"/>
                  </a:solidFill>
                </a:rPr>
                <a:t>924</a:t>
              </a:r>
              <a:r>
                <a:rPr lang="en-US" altLang="zh-CN" sz="2100">
                  <a:solidFill>
                    <a:schemeClr val="tx1"/>
                  </a:solidFill>
                  <a:latin typeface="Arial" panose="020B0604020202020204" pitchFamily="34" charset="0"/>
                </a:rPr>
                <a:t>÷7</a:t>
              </a:r>
              <a:endParaRPr lang="en-US" altLang="zh-CN" sz="210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" name="梯形 22"/>
            <p:cNvSpPr/>
            <p:nvPr/>
          </p:nvSpPr>
          <p:spPr>
            <a:xfrm>
              <a:off x="2823" y="4855"/>
              <a:ext cx="2700" cy="468"/>
            </a:xfrm>
            <a:prstGeom prst="trapezoid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2823" y="3276"/>
              <a:ext cx="2700" cy="586"/>
            </a:xfrm>
            <a:prstGeom prst="triangl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930" y="2988"/>
              <a:ext cx="486" cy="432"/>
            </a:xfrm>
            <a:prstGeom prst="ellips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424589" y="2215991"/>
            <a:ext cx="80391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=268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12219" y="2943225"/>
            <a:ext cx="80486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=456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83180" y="3655218"/>
            <a:ext cx="89058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=152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56810" y="2215991"/>
            <a:ext cx="82391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=212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44440" y="2943225"/>
            <a:ext cx="88487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=143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15402" y="3637597"/>
            <a:ext cx="95011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=162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12832" y="2215991"/>
            <a:ext cx="87487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=132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00462" y="2943225"/>
            <a:ext cx="111585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=121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71423" y="3655218"/>
            <a:ext cx="97678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=111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5140" name="TextBox 18"/>
          <p:cNvSpPr txBox="1"/>
          <p:nvPr/>
        </p:nvSpPr>
        <p:spPr>
          <a:xfrm>
            <a:off x="1624489" y="774859"/>
            <a:ext cx="2948464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看谁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算得又对又快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2</a:t>
            </a:r>
            <a:endParaRPr lang="en-US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猪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31633" y="599599"/>
            <a:ext cx="1961674" cy="1225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1486264" y="1905000"/>
            <a:ext cx="247554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我的</a:t>
            </a:r>
            <a:r>
              <a:rPr lang="zh-CN" altLang="en-US" sz="2100" dirty="0">
                <a:latin typeface="+mn-ea"/>
                <a:cs typeface="+mn-ea"/>
              </a:rPr>
              <a:t>体重是</a:t>
            </a:r>
            <a:r>
              <a:rPr lang="en-US" altLang="zh-CN" sz="2100" dirty="0">
                <a:latin typeface="+mn-ea"/>
                <a:cs typeface="+mn-ea"/>
              </a:rPr>
              <a:t>339</a:t>
            </a:r>
            <a:r>
              <a:rPr lang="zh-CN" altLang="en-US" sz="2100" dirty="0">
                <a:latin typeface="+mn-ea"/>
                <a:cs typeface="+mn-ea"/>
              </a:rPr>
              <a:t>千克</a:t>
            </a:r>
            <a:endParaRPr lang="zh-CN" altLang="en-US" sz="2100" dirty="0">
              <a:latin typeface="+mn-ea"/>
              <a:cs typeface="+mn-ea"/>
            </a:endParaRPr>
          </a:p>
        </p:txBody>
      </p:sp>
      <p:pic>
        <p:nvPicPr>
          <p:cNvPr id="4" name="图片 3" descr="羊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48990" y="694471"/>
            <a:ext cx="2002631" cy="1123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4946426" y="1905000"/>
            <a:ext cx="301990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这头猪</a:t>
            </a:r>
            <a:r>
              <a:rPr lang="zh-CN" altLang="en-US" sz="2100" dirty="0">
                <a:latin typeface="+mn-ea"/>
                <a:cs typeface="+mn-ea"/>
              </a:rPr>
              <a:t>的体重是我的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倍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76037" y="2464314"/>
            <a:ext cx="367426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+mn-ea"/>
                <a:cs typeface="+mn-ea"/>
              </a:rPr>
              <a:t>这只羊的体重是多少千克？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20642" y="3194266"/>
            <a:ext cx="1174039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339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÷</a:t>
            </a:r>
            <a:r>
              <a:rPr lang="en-US" altLang="zh-CN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3=</a:t>
            </a:r>
            <a:endParaRPr lang="en-US" altLang="zh-CN" sz="21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77930" y="3194266"/>
            <a:ext cx="1691810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113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（千克）</a:t>
            </a:r>
            <a:endParaRPr lang="zh-CN" altLang="en-US" sz="21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76036" y="3935506"/>
            <a:ext cx="373951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答：这只羊的体重是</a:t>
            </a:r>
            <a:r>
              <a:rPr lang="en-US" altLang="zh-CN" sz="2100" dirty="0"/>
              <a:t>113</a:t>
            </a:r>
            <a:r>
              <a:rPr lang="zh-CN" altLang="en-US" sz="2100" dirty="0"/>
              <a:t>千克。</a:t>
            </a:r>
            <a:endParaRPr lang="zh-CN" altLang="en-US" sz="2100" dirty="0"/>
          </a:p>
        </p:txBody>
      </p:sp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3</a:t>
            </a:r>
            <a:endParaRPr lang="en-US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49079" y="3049429"/>
            <a:ext cx="8646319" cy="1881188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5137" name="Text Box 17"/>
          <p:cNvSpPr txBox="1"/>
          <p:nvPr/>
        </p:nvSpPr>
        <p:spPr>
          <a:xfrm>
            <a:off x="511239" y="743990"/>
            <a:ext cx="7674293" cy="23054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利用迁移的方法，理解并掌握三位数除以一位数的笔算方法和竖式的书写格式，并会用乘法来验算。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结合教学，使学生理解每求出一位商后，如果有余数（余数要比除数小），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应该与下一位上的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数字合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在一起继续除的道理。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培养学生分析问题的能力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139" name="Text Box 19"/>
          <p:cNvSpPr txBox="1"/>
          <p:nvPr/>
        </p:nvSpPr>
        <p:spPr>
          <a:xfrm>
            <a:off x="726757" y="3273267"/>
            <a:ext cx="7811453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重点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</a:rPr>
              <a:t>理解算理、掌握三位数除以一位数的笔算方法。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757" y="3920491"/>
            <a:ext cx="7678103" cy="5529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难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提高学生计算的熟练程度。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4357" y="370529"/>
            <a:ext cx="1514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学习目标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137" grpId="0"/>
      <p:bldP spid="5139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5" name="AutoShape 27"/>
          <p:cNvSpPr>
            <a:spLocks noChangeArrowheads="1"/>
          </p:cNvSpPr>
          <p:nvPr/>
        </p:nvSpPr>
        <p:spPr bwMode="auto">
          <a:xfrm>
            <a:off x="4999197" y="639604"/>
            <a:ext cx="1972151" cy="1123950"/>
          </a:xfrm>
          <a:prstGeom prst="wedgeRoundRectCallout">
            <a:avLst>
              <a:gd name="adj1" fmla="val 58355"/>
              <a:gd name="adj2" fmla="val 30344"/>
              <a:gd name="adj3" fmla="val 16667"/>
            </a:avLst>
          </a:prstGeom>
          <a:solidFill>
            <a:srgbClr val="EA976B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1C1C1C"/>
                </a:solidFill>
              </a:rPr>
              <a:t>红红</a:t>
            </a:r>
            <a:r>
              <a:rPr lang="en-US" altLang="zh-CN" sz="2100" dirty="0">
                <a:solidFill>
                  <a:srgbClr val="1C1C1C"/>
                </a:solidFill>
              </a:rPr>
              <a:t>3</a:t>
            </a:r>
            <a:r>
              <a:rPr lang="zh-CN" altLang="en-US" sz="2100" dirty="0">
                <a:solidFill>
                  <a:srgbClr val="1C1C1C"/>
                </a:solidFill>
              </a:rPr>
              <a:t>分钟打字</a:t>
            </a:r>
            <a:r>
              <a:rPr lang="en-US" altLang="zh-CN" sz="2100" dirty="0">
                <a:solidFill>
                  <a:srgbClr val="1C1C1C"/>
                </a:solidFill>
              </a:rPr>
              <a:t>336</a:t>
            </a:r>
            <a:r>
              <a:rPr lang="zh-CN" altLang="en-US" sz="2100" dirty="0">
                <a:solidFill>
                  <a:srgbClr val="1C1C1C"/>
                </a:solidFill>
              </a:rPr>
              <a:t>个字。</a:t>
            </a:r>
            <a:endParaRPr lang="en-US" altLang="zh-CN" dirty="0">
              <a:solidFill>
                <a:srgbClr val="1C1C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8" name="AutoShape 27"/>
          <p:cNvSpPr>
            <a:spLocks noChangeArrowheads="1"/>
          </p:cNvSpPr>
          <p:nvPr/>
        </p:nvSpPr>
        <p:spPr bwMode="auto">
          <a:xfrm>
            <a:off x="2154555" y="851059"/>
            <a:ext cx="1749743" cy="1123474"/>
          </a:xfrm>
          <a:prstGeom prst="wedgeRoundRectCallout">
            <a:avLst>
              <a:gd name="adj1" fmla="val -63998"/>
              <a:gd name="adj2" fmla="val 33192"/>
              <a:gd name="adj3" fmla="val 16667"/>
            </a:avLst>
          </a:prstGeom>
          <a:solidFill>
            <a:srgbClr val="219189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  <a:sym typeface="+mn-ea"/>
              </a:rPr>
              <a:t>林林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4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分钟打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464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个字。</a:t>
            </a:r>
            <a:endParaRPr lang="zh-CN" altLang="en-US" sz="2100" dirty="0"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0724" y="2100739"/>
            <a:ext cx="518255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他们平均每分钟各打多少个字？谁</a:t>
            </a:r>
            <a:r>
              <a:rPr lang="zh-CN" altLang="en-US" sz="2100" dirty="0"/>
              <a:t>打</a:t>
            </a:r>
            <a:r>
              <a:rPr lang="zh-CN" altLang="en-US" sz="2100" dirty="0"/>
              <a:t>得</a:t>
            </a:r>
            <a:r>
              <a:rPr lang="zh-CN" altLang="en-US" sz="2100" dirty="0"/>
              <a:t>快</a:t>
            </a:r>
            <a:r>
              <a:rPr lang="zh-CN" altLang="en-US" sz="2100" dirty="0"/>
              <a:t>？</a:t>
            </a:r>
            <a:endParaRPr lang="zh-CN" altLang="en-US" sz="2100" dirty="0"/>
          </a:p>
        </p:txBody>
      </p:sp>
      <p:sp>
        <p:nvSpPr>
          <p:cNvPr id="10" name="文本框 9"/>
          <p:cNvSpPr txBox="1"/>
          <p:nvPr/>
        </p:nvSpPr>
        <p:spPr>
          <a:xfrm>
            <a:off x="3206115" y="2618423"/>
            <a:ext cx="1174039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464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÷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4=</a:t>
            </a:r>
            <a:endParaRPr lang="en-US" altLang="zh-CN" sz="21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19588" y="2618423"/>
            <a:ext cx="1422505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116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（个）</a:t>
            </a:r>
            <a:endParaRPr lang="zh-CN" altLang="en-US" sz="21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6115" y="3074194"/>
            <a:ext cx="1174039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336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÷</a:t>
            </a:r>
            <a:r>
              <a:rPr lang="en-US" altLang="zh-CN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3=</a:t>
            </a:r>
            <a:endParaRPr lang="en-US" altLang="zh-CN" sz="21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9588" y="3074194"/>
            <a:ext cx="1422505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112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（个）</a:t>
            </a:r>
            <a:endParaRPr lang="zh-CN" altLang="en-US" sz="21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0724" y="3953352"/>
            <a:ext cx="5316379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答：林林平均每分钟打</a:t>
            </a:r>
            <a:r>
              <a:rPr lang="en-US" altLang="zh-CN" sz="2100" dirty="0"/>
              <a:t>116</a:t>
            </a:r>
            <a:r>
              <a:rPr lang="zh-CN" altLang="en-US" sz="2100" dirty="0"/>
              <a:t>个字；红红</a:t>
            </a:r>
            <a:r>
              <a:rPr lang="zh-CN" altLang="en-US" sz="2100" dirty="0">
                <a:sym typeface="+mn-ea"/>
              </a:rPr>
              <a:t>平均每分钟打</a:t>
            </a:r>
            <a:r>
              <a:rPr lang="en-US" altLang="zh-CN" sz="2100" dirty="0">
                <a:sym typeface="+mn-ea"/>
              </a:rPr>
              <a:t>112</a:t>
            </a:r>
            <a:r>
              <a:rPr lang="zh-CN" altLang="en-US" sz="2100" dirty="0">
                <a:sym typeface="+mn-ea"/>
              </a:rPr>
              <a:t>个字；林林</a:t>
            </a:r>
            <a:r>
              <a:rPr lang="zh-CN" altLang="en-US" sz="2100" dirty="0"/>
              <a:t>打得快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  <p:sp>
        <p:nvSpPr>
          <p:cNvPr id="6" name="文本框 5"/>
          <p:cNvSpPr txBox="1"/>
          <p:nvPr/>
        </p:nvSpPr>
        <p:spPr>
          <a:xfrm>
            <a:off x="3206115" y="3529966"/>
            <a:ext cx="883896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116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个</a:t>
            </a:r>
            <a:endParaRPr lang="zh-CN" altLang="en-US" sz="21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9588" y="3529966"/>
            <a:ext cx="883896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112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个</a:t>
            </a:r>
            <a:endParaRPr lang="zh-CN" altLang="en-US" sz="21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23360" y="3561874"/>
            <a:ext cx="340043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+mn-ea"/>
                <a:sym typeface="+mn-ea"/>
              </a:rPr>
              <a:t>&gt;</a:t>
            </a:r>
            <a:endParaRPr lang="zh-CN" altLang="en-US" sz="2100" b="1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4</a:t>
            </a:r>
            <a:endParaRPr lang="en-US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3" grpId="0"/>
      <p:bldP spid="4" grpId="0"/>
      <p:bldP spid="5" grpId="0"/>
      <p:bldP spid="6" grpId="0"/>
      <p:bldP spid="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8167" y="553548"/>
            <a:ext cx="8160146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育才小学一共有</a:t>
            </a:r>
            <a:r>
              <a:rPr lang="en-US" altLang="zh-CN" sz="2100" dirty="0">
                <a:latin typeface="+mn-ea"/>
                <a:cs typeface="+mn-ea"/>
              </a:rPr>
              <a:t>726</a:t>
            </a:r>
            <a:r>
              <a:rPr lang="zh-CN" altLang="en-US" sz="2100" dirty="0">
                <a:latin typeface="+mn-ea"/>
                <a:cs typeface="+mn-ea"/>
              </a:rPr>
              <a:t>名学生参加植树活动，每</a:t>
            </a:r>
            <a:r>
              <a:rPr lang="en-US" altLang="zh-CN" sz="2100" dirty="0">
                <a:latin typeface="+mn-ea"/>
                <a:cs typeface="+mn-ea"/>
              </a:rPr>
              <a:t>6</a:t>
            </a:r>
            <a:r>
              <a:rPr lang="zh-CN" altLang="en-US" sz="2100" dirty="0">
                <a:latin typeface="+mn-ea"/>
                <a:cs typeface="+mn-ea"/>
              </a:rPr>
              <a:t>人一组，可以分成多少组？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02242" y="2387918"/>
            <a:ext cx="1174039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726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÷</a:t>
            </a:r>
            <a:r>
              <a:rPr lang="en-US" altLang="zh-CN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6=</a:t>
            </a:r>
            <a:endParaRPr lang="en-US" altLang="zh-CN" sz="21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9055" y="2387918"/>
            <a:ext cx="1422505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121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（组）</a:t>
            </a:r>
            <a:endParaRPr lang="zh-CN" altLang="en-US" sz="21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59704" y="3532509"/>
            <a:ext cx="373951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答：可以分成</a:t>
            </a:r>
            <a:r>
              <a:rPr lang="en-US" altLang="zh-CN" sz="2100" dirty="0"/>
              <a:t>121</a:t>
            </a:r>
            <a:r>
              <a:rPr lang="zh-CN" altLang="en-US" sz="2100" dirty="0"/>
              <a:t>组。</a:t>
            </a:r>
            <a:endParaRPr lang="zh-CN" altLang="en-US" sz="2100" dirty="0"/>
          </a:p>
        </p:txBody>
      </p:sp>
      <p:pic>
        <p:nvPicPr>
          <p:cNvPr id="3" name="图片 2" descr="植树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55709" y="1738396"/>
            <a:ext cx="1757165" cy="2071047"/>
          </a:xfrm>
          <a:prstGeom prst="round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5</a:t>
            </a:r>
            <a:endParaRPr lang="en-US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16443" y="2399110"/>
            <a:ext cx="1310878" cy="2338358"/>
            <a:chOff x="5473700" y="3138488"/>
            <a:chExt cx="1748631" cy="3117955"/>
          </a:xfrm>
        </p:grpSpPr>
        <p:pic>
          <p:nvPicPr>
            <p:cNvPr id="5134" name="图片 2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796756" y="3713957"/>
              <a:ext cx="1425575" cy="660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5" name="Text Box 4"/>
            <p:cNvSpPr txBox="1"/>
            <p:nvPr/>
          </p:nvSpPr>
          <p:spPr>
            <a:xfrm>
              <a:off x="6621983" y="3138488"/>
              <a:ext cx="458027" cy="5540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sz="2100" dirty="0">
                  <a:solidFill>
                    <a:srgbClr val="FF0000"/>
                  </a:solidFill>
                  <a:latin typeface="+mn-ea"/>
                </a:rPr>
                <a:t>4</a:t>
              </a:r>
              <a:endParaRPr lang="en-US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3097" name="Text Box 6"/>
            <p:cNvSpPr txBox="1">
              <a:spLocks noChangeArrowheads="1"/>
            </p:cNvSpPr>
            <p:nvPr/>
          </p:nvSpPr>
          <p:spPr bwMode="auto">
            <a:xfrm>
              <a:off x="6150282" y="4184699"/>
              <a:ext cx="526452" cy="812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>
                  <a:solidFill>
                    <a:srgbClr val="FF0000"/>
                  </a:solidFill>
                  <a:latin typeface="+mn-ea"/>
                  <a:ea typeface="+mn-ea"/>
                </a:rPr>
                <a:t>6</a:t>
              </a:r>
              <a:endParaRPr lang="en-US" altLang="zh-CN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5940637" y="4765751"/>
              <a:ext cx="122293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300" b="1">
                <a:solidFill>
                  <a:srgbClr val="FF0000"/>
                </a:solidFill>
                <a:ea typeface="楷体_GB2312" panose="02010600030101010101" pitchFamily="49" charset="-122"/>
              </a:endParaRPr>
            </a:p>
          </p:txBody>
        </p:sp>
        <p:sp>
          <p:nvSpPr>
            <p:cNvPr id="5138" name="Text Box 8"/>
            <p:cNvSpPr txBox="1"/>
            <p:nvPr/>
          </p:nvSpPr>
          <p:spPr>
            <a:xfrm>
              <a:off x="6621983" y="4732411"/>
              <a:ext cx="543172" cy="5540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4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5139" name="Text Box 9"/>
            <p:cNvSpPr txBox="1"/>
            <p:nvPr/>
          </p:nvSpPr>
          <p:spPr>
            <a:xfrm>
              <a:off x="5473700" y="3679852"/>
              <a:ext cx="441524" cy="5540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6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5140" name="Text Box 4"/>
            <p:cNvSpPr txBox="1"/>
            <p:nvPr/>
          </p:nvSpPr>
          <p:spPr>
            <a:xfrm>
              <a:off x="6150282" y="3138488"/>
              <a:ext cx="458027" cy="5540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1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5141" name="Text Box 8"/>
            <p:cNvSpPr txBox="1"/>
            <p:nvPr/>
          </p:nvSpPr>
          <p:spPr>
            <a:xfrm>
              <a:off x="6150282" y="4732411"/>
              <a:ext cx="458027" cy="5540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2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grpSp>
          <p:nvGrpSpPr>
            <p:cNvPr id="5142" name="组合 21"/>
            <p:cNvGrpSpPr/>
            <p:nvPr/>
          </p:nvGrpSpPr>
          <p:grpSpPr>
            <a:xfrm>
              <a:off x="6150589" y="5165818"/>
              <a:ext cx="1014566" cy="554138"/>
              <a:chOff x="1786593" y="4000203"/>
              <a:chExt cx="1013758" cy="554693"/>
            </a:xfrm>
          </p:grpSpPr>
          <p:sp>
            <p:nvSpPr>
              <p:cNvPr id="5143" name="Text Box 8"/>
              <p:cNvSpPr txBox="1"/>
              <p:nvPr/>
            </p:nvSpPr>
            <p:spPr>
              <a:xfrm>
                <a:off x="2240156" y="4000203"/>
                <a:ext cx="560195" cy="5545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4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  <p:sp>
            <p:nvSpPr>
              <p:cNvPr id="5144" name="Text Box 8"/>
              <p:cNvSpPr txBox="1"/>
              <p:nvPr/>
            </p:nvSpPr>
            <p:spPr>
              <a:xfrm>
                <a:off x="1786593" y="4000318"/>
                <a:ext cx="457662" cy="5545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2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p:grpSp>
        <p:sp>
          <p:nvSpPr>
            <p:cNvPr id="20" name="Line 7"/>
            <p:cNvSpPr>
              <a:spLocks noChangeShapeType="1"/>
            </p:cNvSpPr>
            <p:nvPr/>
          </p:nvSpPr>
          <p:spPr bwMode="auto">
            <a:xfrm>
              <a:off x="5940637" y="5761159"/>
              <a:ext cx="122293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300" b="1">
                <a:solidFill>
                  <a:srgbClr val="FF0000"/>
                </a:solidFill>
                <a:ea typeface="楷体_GB2312" panose="02010600030101010101" pitchFamily="49" charset="-122"/>
              </a:endParaRPr>
            </a:p>
          </p:txBody>
        </p:sp>
        <p:sp>
          <p:nvSpPr>
            <p:cNvPr id="5146" name="Text Box 8"/>
            <p:cNvSpPr txBox="1"/>
            <p:nvPr/>
          </p:nvSpPr>
          <p:spPr>
            <a:xfrm>
              <a:off x="6621983" y="5702420"/>
              <a:ext cx="458027" cy="5540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0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3106" name="Text Box 21"/>
            <p:cNvSpPr txBox="1">
              <a:spLocks noChangeArrowheads="1"/>
            </p:cNvSpPr>
            <p:nvPr/>
          </p:nvSpPr>
          <p:spPr bwMode="auto">
            <a:xfrm>
              <a:off x="6150282" y="3678264"/>
              <a:ext cx="522573" cy="815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pitchFamily="49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>
                  <a:solidFill>
                    <a:srgbClr val="FF0000"/>
                  </a:solidFill>
                  <a:latin typeface="+mn-ea"/>
                  <a:ea typeface="+mn-ea"/>
                  <a:cs typeface="Arial Unicode MS" panose="020B0604020202020204" charset="-122"/>
                </a:rPr>
                <a:t>8</a:t>
              </a:r>
              <a:endParaRPr lang="en-US" altLang="zh-CN">
                <a:solidFill>
                  <a:srgbClr val="FF0000"/>
                </a:solidFill>
                <a:latin typeface="+mn-ea"/>
                <a:ea typeface="+mn-ea"/>
                <a:cs typeface="Arial Unicode MS" panose="020B0604020202020204" charset="-122"/>
              </a:endParaRPr>
            </a:p>
          </p:txBody>
        </p:sp>
        <p:sp>
          <p:nvSpPr>
            <p:cNvPr id="5148" name="Text Box 41"/>
            <p:cNvSpPr txBox="1"/>
            <p:nvPr/>
          </p:nvSpPr>
          <p:spPr>
            <a:xfrm>
              <a:off x="6621464" y="3717437"/>
              <a:ext cx="522286" cy="5569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4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86377" y="2331484"/>
            <a:ext cx="1397794" cy="1615530"/>
            <a:chOff x="1628775" y="3132138"/>
            <a:chExt cx="1863725" cy="2154039"/>
          </a:xfrm>
        </p:grpSpPr>
        <p:pic>
          <p:nvPicPr>
            <p:cNvPr id="5150" name="图片 2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989296" y="3607277"/>
              <a:ext cx="1425575" cy="660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51" name="Text Box 11"/>
            <p:cNvSpPr txBox="1"/>
            <p:nvPr/>
          </p:nvSpPr>
          <p:spPr>
            <a:xfrm>
              <a:off x="2281238" y="4184651"/>
              <a:ext cx="1211262" cy="553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7   2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2138363" y="4765675"/>
              <a:ext cx="12239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300" b="1">
                <a:solidFill>
                  <a:srgbClr val="FF0000"/>
                </a:solidFill>
                <a:ea typeface="楷体_GB2312" panose="02010600030101010101" pitchFamily="49" charset="-122"/>
              </a:endParaRPr>
            </a:p>
          </p:txBody>
        </p:sp>
        <p:sp>
          <p:nvSpPr>
            <p:cNvPr id="5153" name="Text Box 13"/>
            <p:cNvSpPr txBox="1"/>
            <p:nvPr/>
          </p:nvSpPr>
          <p:spPr>
            <a:xfrm>
              <a:off x="2814637" y="4732180"/>
              <a:ext cx="547871" cy="553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zh-CN" sz="2100" dirty="0">
                  <a:solidFill>
                    <a:srgbClr val="FF0000"/>
                  </a:solidFill>
                  <a:latin typeface="+mn-ea"/>
                </a:rPr>
                <a:t>0</a:t>
              </a:r>
              <a:endParaRPr lang="zh-CN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5154" name="Text Box 21"/>
            <p:cNvSpPr txBox="1"/>
            <p:nvPr/>
          </p:nvSpPr>
          <p:spPr>
            <a:xfrm>
              <a:off x="2281238" y="3676600"/>
              <a:ext cx="453941" cy="5569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7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5155" name="Text Box 41"/>
            <p:cNvSpPr txBox="1"/>
            <p:nvPr/>
          </p:nvSpPr>
          <p:spPr>
            <a:xfrm>
              <a:off x="2814637" y="3676600"/>
              <a:ext cx="522463" cy="55690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2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5156" name="Text Box 9"/>
            <p:cNvSpPr txBox="1"/>
            <p:nvPr/>
          </p:nvSpPr>
          <p:spPr>
            <a:xfrm>
              <a:off x="1628775" y="3676651"/>
              <a:ext cx="457819" cy="553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9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5157" name="Text Box 9"/>
            <p:cNvSpPr txBox="1"/>
            <p:nvPr/>
          </p:nvSpPr>
          <p:spPr>
            <a:xfrm>
              <a:off x="2814637" y="3132138"/>
              <a:ext cx="457819" cy="553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8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5158" name="TextBox 31"/>
          <p:cNvSpPr txBox="1"/>
          <p:nvPr/>
        </p:nvSpPr>
        <p:spPr>
          <a:xfrm>
            <a:off x="3942398" y="1814036"/>
            <a:ext cx="1565672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84÷6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5159" name="TextBox 32"/>
          <p:cNvSpPr txBox="1"/>
          <p:nvPr/>
        </p:nvSpPr>
        <p:spPr>
          <a:xfrm>
            <a:off x="1662827" y="1814036"/>
            <a:ext cx="1770459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100" dirty="0">
                <a:latin typeface="+mn-ea"/>
                <a:cs typeface="+mn-ea"/>
              </a:rPr>
              <a:t>72÷9</a:t>
            </a:r>
            <a:r>
              <a:rPr lang="zh-CN" altLang="en-US" sz="2100" dirty="0">
                <a:latin typeface="+mn-ea"/>
                <a:cs typeface="+mn-ea"/>
              </a:rPr>
              <a:t>＝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29627" y="1814036"/>
            <a:ext cx="29719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932284" y="1814036"/>
            <a:ext cx="45589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TextBox 18"/>
          <p:cNvSpPr txBox="1"/>
          <p:nvPr/>
        </p:nvSpPr>
        <p:spPr>
          <a:xfrm>
            <a:off x="2210277" y="907733"/>
            <a:ext cx="417052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+mn-ea"/>
                <a:cs typeface="+mn-ea"/>
              </a:rPr>
              <a:t>笔算下列各题。</a:t>
            </a:r>
            <a:endParaRPr lang="zh-CN" altLang="en-US" sz="2400" dirty="0">
              <a:latin typeface="+mn-ea"/>
              <a:cs typeface="+mn-ea"/>
            </a:endParaRPr>
          </a:p>
        </p:txBody>
      </p:sp>
      <p:sp>
        <p:nvSpPr>
          <p:cNvPr id="3115" name="AutoShape 27"/>
          <p:cNvSpPr>
            <a:spLocks noChangeArrowheads="1"/>
          </p:cNvSpPr>
          <p:nvPr/>
        </p:nvSpPr>
        <p:spPr bwMode="auto">
          <a:xfrm>
            <a:off x="5737860" y="2259806"/>
            <a:ext cx="1965484" cy="1681163"/>
          </a:xfrm>
          <a:prstGeom prst="wedgeRoundRectCallout">
            <a:avLst>
              <a:gd name="adj1" fmla="val 63027"/>
              <a:gd name="adj2" fmla="val 39490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000000"/>
                </a:solidFill>
              </a:rPr>
              <a:t>这两道题有什么相同点？有什么不同点？</a:t>
            </a:r>
            <a:endParaRPr lang="en-US" altLang="zh-CN" sz="1800" b="1" dirty="0">
              <a:solidFill>
                <a:srgbClr val="1C1C1C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8" grpId="0"/>
      <p:bldP spid="5159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7" name="Picture 22" descr="照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1068" y="377190"/>
            <a:ext cx="6722269" cy="2405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AutoShape 27"/>
          <p:cNvSpPr/>
          <p:nvPr/>
        </p:nvSpPr>
        <p:spPr>
          <a:xfrm>
            <a:off x="2949892" y="3156109"/>
            <a:ext cx="3841433" cy="465296"/>
          </a:xfrm>
          <a:prstGeom prst="wedgeRoundRectCallout">
            <a:avLst>
              <a:gd name="adj1" fmla="val 56463"/>
              <a:gd name="adj2" fmla="val 37034"/>
              <a:gd name="adj3" fmla="val 16667"/>
            </a:avLst>
          </a:prstGeom>
          <a:solidFill>
            <a:srgbClr val="D87474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latin typeface="+mn-ea"/>
              </a:rPr>
              <a:t>你能提出什么样的数学问题？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2196466" y="3958114"/>
            <a:ext cx="3109436" cy="442436"/>
          </a:xfrm>
          <a:prstGeom prst="wedgeRoundRectCallout">
            <a:avLst>
              <a:gd name="adj1" fmla="val -58401"/>
              <a:gd name="adj2" fmla="val 29807"/>
              <a:gd name="adj3" fmla="val 16667"/>
            </a:avLst>
          </a:prstGeom>
          <a:solidFill>
            <a:srgbClr val="85CCC9"/>
          </a:solidFill>
          <a:ln w="19050" algn="ctr">
            <a:noFill/>
            <a:miter lim="800000"/>
          </a:ln>
        </p:spPr>
        <p:txBody>
          <a:bodyPr lIns="68580" tIns="34290" rIns="68580" bIns="3429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/>
              <a:t>每本相册插多少张照片？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7" name="Picture 22" descr="照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1068" y="377190"/>
            <a:ext cx="6722269" cy="2405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AutoShape 27"/>
          <p:cNvSpPr/>
          <p:nvPr/>
        </p:nvSpPr>
        <p:spPr>
          <a:xfrm>
            <a:off x="4689157" y="3626644"/>
            <a:ext cx="2100263" cy="465296"/>
          </a:xfrm>
          <a:prstGeom prst="wedgeRoundRectCallout">
            <a:avLst>
              <a:gd name="adj1" fmla="val 60507"/>
              <a:gd name="adj2" fmla="val 35706"/>
              <a:gd name="adj3" fmla="val 16667"/>
            </a:avLst>
          </a:prstGeom>
          <a:solidFill>
            <a:srgbClr val="D87474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latin typeface="+mn-ea"/>
              </a:rPr>
              <a:t>应该怎样列式？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2349818" y="4043839"/>
            <a:ext cx="1283970" cy="442436"/>
          </a:xfrm>
          <a:prstGeom prst="wedgeRoundRectCallout">
            <a:avLst>
              <a:gd name="adj1" fmla="val -69034"/>
              <a:gd name="adj2" fmla="val 28095"/>
              <a:gd name="adj3" fmla="val 16667"/>
            </a:avLst>
          </a:prstGeom>
          <a:solidFill>
            <a:srgbClr val="EA976B"/>
          </a:solidFill>
          <a:ln w="19050" algn="ctr">
            <a:noFill/>
            <a:miter lim="800000"/>
          </a:ln>
        </p:spPr>
        <p:txBody>
          <a:bodyPr lIns="68580" tIns="34290" rIns="68580" bIns="3429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latin typeface="Arial" panose="020B0604020202020204" pitchFamily="34" charset="0"/>
                <a:sym typeface="+mn-ea"/>
              </a:rPr>
              <a:t>256</a:t>
            </a:r>
            <a:r>
              <a:rPr lang="zh-CN" altLang="en-US" sz="2100" dirty="0">
                <a:latin typeface="Arial" panose="020B0604020202020204" pitchFamily="34" charset="0"/>
                <a:sym typeface="+mn-ea"/>
              </a:rPr>
              <a:t>÷</a:t>
            </a:r>
            <a:r>
              <a:rPr lang="en-US" altLang="zh-CN" sz="2100" dirty="0">
                <a:latin typeface="Arial" panose="020B0604020202020204" pitchFamily="34" charset="0"/>
                <a:sym typeface="+mn-ea"/>
              </a:rPr>
              <a:t>2</a:t>
            </a:r>
            <a:endParaRPr lang="en-US" altLang="zh-CN" sz="21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4636" y="2865121"/>
            <a:ext cx="3070860" cy="45577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ym typeface="+mn-ea"/>
              </a:rPr>
              <a:t>每本相册插多少张照片？</a:t>
            </a:r>
            <a:endParaRPr lang="zh-CN" altLang="en-US" sz="2100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7" name="Picture 22" descr="照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1068" y="377190"/>
            <a:ext cx="6722269" cy="2405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AutoShape 27"/>
          <p:cNvSpPr/>
          <p:nvPr/>
        </p:nvSpPr>
        <p:spPr>
          <a:xfrm>
            <a:off x="3703797" y="3912871"/>
            <a:ext cx="2907506" cy="465296"/>
          </a:xfrm>
          <a:prstGeom prst="wedgeRoundRectCallout">
            <a:avLst>
              <a:gd name="adj1" fmla="val 58170"/>
              <a:gd name="adj2" fmla="val 34378"/>
              <a:gd name="adj3" fmla="val 16667"/>
            </a:avLst>
          </a:prstGeom>
          <a:solidFill>
            <a:srgbClr val="D87474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latin typeface="+mn-ea"/>
              </a:rPr>
              <a:t>应该怎样列竖式计算？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4636" y="2865121"/>
            <a:ext cx="3070860" cy="45577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ym typeface="+mn-ea"/>
              </a:rPr>
              <a:t>每本相册插多少张照片？</a:t>
            </a:r>
            <a:endParaRPr lang="zh-CN" altLang="en-US" sz="2100" dirty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3796" y="3320892"/>
            <a:ext cx="1174039" cy="4570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latin typeface="+mn-ea"/>
                <a:cs typeface="+mn-ea"/>
                <a:sym typeface="+mn-ea"/>
              </a:rPr>
              <a:t>256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÷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2=</a:t>
            </a:r>
            <a:endParaRPr lang="en-US" altLang="zh-CN" sz="2100" dirty="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2" name="圆角矩形 50"/>
          <p:cNvSpPr>
            <a:spLocks noChangeArrowheads="1"/>
          </p:cNvSpPr>
          <p:nvPr/>
        </p:nvSpPr>
        <p:spPr bwMode="auto">
          <a:xfrm>
            <a:off x="4393406" y="2822258"/>
            <a:ext cx="2963228" cy="1349216"/>
          </a:xfrm>
          <a:prstGeom prst="roundRect">
            <a:avLst>
              <a:gd name="adj" fmla="val 16667"/>
            </a:avLst>
          </a:prstGeom>
          <a:solidFill>
            <a:srgbClr val="A1C4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500" b="1"/>
          </a:p>
        </p:txBody>
      </p:sp>
      <p:sp>
        <p:nvSpPr>
          <p:cNvPr id="5192" name="AutoShape 27"/>
          <p:cNvSpPr>
            <a:spLocks noChangeArrowheads="1"/>
          </p:cNvSpPr>
          <p:nvPr/>
        </p:nvSpPr>
        <p:spPr bwMode="auto">
          <a:xfrm>
            <a:off x="3419952" y="404336"/>
            <a:ext cx="4158139" cy="893445"/>
          </a:xfrm>
          <a:prstGeom prst="wedgeRoundRectCallout">
            <a:avLst>
              <a:gd name="adj1" fmla="val 55159"/>
              <a:gd name="adj2" fmla="val 37225"/>
              <a:gd name="adj3" fmla="val 16667"/>
            </a:avLst>
          </a:prstGeom>
          <a:solidFill>
            <a:srgbClr val="E1EFE2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lnSpc>
                <a:spcPts val="2925"/>
              </a:lnSpc>
              <a:defRPr/>
            </a:pPr>
            <a:r>
              <a:rPr lang="zh-CN" altLang="en-US" sz="2100" dirty="0">
                <a:solidFill>
                  <a:srgbClr val="1C1C1C"/>
                </a:solidFill>
                <a:latin typeface="+mn-ea"/>
                <a:cs typeface="+mn-ea"/>
              </a:rPr>
              <a:t>用</a:t>
            </a:r>
            <a:r>
              <a:rPr lang="en-US" altLang="zh-CN" sz="2100" dirty="0">
                <a:solidFill>
                  <a:srgbClr val="1C1C1C"/>
                </a:solidFill>
                <a:latin typeface="+mn-ea"/>
                <a:cs typeface="+mn-ea"/>
              </a:rPr>
              <a:t>2</a:t>
            </a:r>
            <a:r>
              <a:rPr lang="zh-CN" altLang="en-US" sz="2100" dirty="0">
                <a:solidFill>
                  <a:srgbClr val="1C1C1C"/>
                </a:solidFill>
                <a:latin typeface="+mn-ea"/>
                <a:cs typeface="+mn-ea"/>
              </a:rPr>
              <a:t>去除被除数的首位，够商</a:t>
            </a:r>
            <a:r>
              <a:rPr lang="en-US" altLang="zh-CN" sz="2100" dirty="0">
                <a:solidFill>
                  <a:srgbClr val="1C1C1C"/>
                </a:solidFill>
                <a:latin typeface="+mn-ea"/>
                <a:cs typeface="+mn-ea"/>
              </a:rPr>
              <a:t>1</a:t>
            </a:r>
            <a:r>
              <a:rPr lang="zh-CN" altLang="en-US" sz="2100" dirty="0">
                <a:solidFill>
                  <a:srgbClr val="1C1C1C"/>
                </a:solidFill>
                <a:latin typeface="+mn-ea"/>
                <a:cs typeface="+mn-ea"/>
              </a:rPr>
              <a:t>，商是 </a:t>
            </a:r>
            <a:r>
              <a:rPr lang="zh-CN" altLang="en-US" sz="2100" b="1" u="sng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      </a:t>
            </a:r>
            <a:r>
              <a:rPr lang="zh-CN" altLang="en-US" sz="2100" dirty="0">
                <a:solidFill>
                  <a:srgbClr val="1C1C1C"/>
                </a:solidFill>
                <a:latin typeface="+mn-ea"/>
                <a:cs typeface="+mn-ea"/>
              </a:rPr>
              <a:t>位数，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+mn-ea"/>
              </a:rPr>
              <a:t>写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+mn-ea"/>
              </a:rPr>
              <a:t>在</a:t>
            </a:r>
            <a:r>
              <a:rPr lang="zh-CN" altLang="en-US" sz="2100" b="1" u="sng" dirty="0">
                <a:solidFill>
                  <a:schemeClr val="tx1"/>
                </a:solidFill>
                <a:latin typeface="+mn-ea"/>
                <a:cs typeface="+mn-ea"/>
              </a:rPr>
              <a:t>      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+mn-ea"/>
              </a:rPr>
              <a:t>位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+mn-ea"/>
              </a:rPr>
              <a:t>上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+mn-ea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grpSp>
        <p:nvGrpSpPr>
          <p:cNvPr id="9" name="组合 52"/>
          <p:cNvGrpSpPr/>
          <p:nvPr/>
        </p:nvGrpSpPr>
        <p:grpSpPr bwMode="auto">
          <a:xfrm>
            <a:off x="2386728" y="1431719"/>
            <a:ext cx="3077765" cy="415498"/>
            <a:chOff x="2462798" y="6203944"/>
            <a:chExt cx="4104456" cy="739790"/>
          </a:xfrm>
        </p:grpSpPr>
        <p:sp>
          <p:nvSpPr>
            <p:cNvPr id="55" name="TextBox 54"/>
            <p:cNvSpPr txBox="1"/>
            <p:nvPr/>
          </p:nvSpPr>
          <p:spPr>
            <a:xfrm>
              <a:off x="2462798" y="6203944"/>
              <a:ext cx="4104456" cy="7397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100" dirty="0">
                  <a:latin typeface="+mn-ea"/>
                  <a:cs typeface="+mn-ea"/>
                </a:rPr>
                <a:t>256÷2</a:t>
              </a:r>
              <a:r>
                <a:rPr lang="zh-CN" altLang="en-US" sz="2100" dirty="0">
                  <a:latin typeface="+mn-ea"/>
                  <a:cs typeface="+mn-ea"/>
                </a:rPr>
                <a:t>＝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cxnSp>
          <p:nvCxnSpPr>
            <p:cNvPr id="5157" name="直接连接符 47"/>
            <p:cNvCxnSpPr>
              <a:cxnSpLocks noChangeShapeType="1"/>
            </p:cNvCxnSpPr>
            <p:nvPr/>
          </p:nvCxnSpPr>
          <p:spPr bwMode="auto">
            <a:xfrm flipV="1">
              <a:off x="4097976" y="6920836"/>
              <a:ext cx="834164" cy="1"/>
            </a:xfrm>
            <a:prstGeom prst="line">
              <a:avLst/>
            </a:prstGeom>
            <a:noFill/>
            <a:ln w="38100" algn="ctr">
              <a:solidFill>
                <a:schemeClr val="tx1"/>
              </a:solidFill>
              <a:round/>
            </a:ln>
          </p:spPr>
        </p:cxnSp>
      </p:grp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895124" y="1942624"/>
            <a:ext cx="391478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sym typeface="+mn-ea"/>
              </a:rPr>
              <a:t>1</a:t>
            </a:r>
            <a:endParaRPr lang="zh-CN" altLang="zh-CN" sz="2100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895124" y="2546857"/>
            <a:ext cx="295275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zh-CN" sz="2100" dirty="0">
                <a:latin typeface="+mn-ea"/>
              </a:rPr>
              <a:t>2</a:t>
            </a:r>
            <a:endParaRPr lang="zh-CN" altLang="zh-CN" sz="2100" dirty="0">
              <a:latin typeface="+mn-ea"/>
            </a:endParaRPr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>
            <a:off x="2840831" y="2938274"/>
            <a:ext cx="94416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300"/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198495" y="3267125"/>
            <a:ext cx="295275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4</a:t>
            </a:r>
            <a:endParaRPr lang="en-US" altLang="zh-CN" sz="2100" dirty="0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2947511" y="3592463"/>
            <a:ext cx="94416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300"/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3204210" y="2938462"/>
            <a:ext cx="327184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5</a:t>
            </a:r>
            <a:endParaRPr lang="en-US" altLang="zh-CN" sz="2100" dirty="0"/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 flipV="1">
            <a:off x="2940368" y="4222840"/>
            <a:ext cx="94416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300"/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3219927" y="3572044"/>
            <a:ext cx="360760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  <a:sym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3229356" y="3807967"/>
            <a:ext cx="730804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latin typeface="+mn-ea"/>
              </a:rPr>
              <a:t>1</a:t>
            </a:r>
            <a:r>
              <a:rPr lang="en-US" altLang="zh-CN" sz="2100" baseline="-25000" dirty="0">
                <a:latin typeface="+mn-ea"/>
              </a:rPr>
              <a:t> </a:t>
            </a:r>
            <a:r>
              <a:rPr lang="en-US" altLang="zh-CN" sz="2100" dirty="0">
                <a:latin typeface="+mn-ea"/>
              </a:rPr>
              <a:t> 6</a:t>
            </a:r>
            <a:r>
              <a:rPr lang="en-US" altLang="zh-CN" sz="2300" dirty="0"/>
              <a:t> </a:t>
            </a:r>
            <a:endParaRPr lang="zh-CN" altLang="zh-CN" sz="2300" dirty="0"/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197068" y="1942555"/>
            <a:ext cx="21312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2</a:t>
            </a:r>
            <a:endParaRPr lang="en-US" altLang="zh-CN" sz="2100" dirty="0"/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3500439" y="1942555"/>
            <a:ext cx="21312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8</a:t>
            </a:r>
            <a:endParaRPr lang="en-US" altLang="zh-CN" sz="2100" dirty="0"/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520214" y="3568651"/>
            <a:ext cx="313849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6</a:t>
            </a:r>
            <a:endParaRPr lang="en-US" altLang="zh-CN" sz="2100" dirty="0"/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3517346" y="4171474"/>
            <a:ext cx="392430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0</a:t>
            </a:r>
            <a:endParaRPr lang="en-US" altLang="zh-CN" sz="2100" dirty="0"/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3493770" y="1431601"/>
            <a:ext cx="848916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1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28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71" name="TextBox 51"/>
          <p:cNvSpPr txBox="1">
            <a:spLocks noChangeArrowheads="1"/>
          </p:cNvSpPr>
          <p:nvPr/>
        </p:nvSpPr>
        <p:spPr bwMode="auto">
          <a:xfrm>
            <a:off x="4393462" y="3031949"/>
            <a:ext cx="755909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/>
              <a:t>验算：</a:t>
            </a:r>
            <a:endParaRPr lang="zh-CN" altLang="en-US" sz="2100" dirty="0"/>
          </a:p>
        </p:txBody>
      </p:sp>
      <p:sp>
        <p:nvSpPr>
          <p:cNvPr id="62" name="Text Box 14"/>
          <p:cNvSpPr txBox="1">
            <a:spLocks noChangeArrowheads="1"/>
          </p:cNvSpPr>
          <p:nvPr/>
        </p:nvSpPr>
        <p:spPr bwMode="auto">
          <a:xfrm>
            <a:off x="5686902" y="2875707"/>
            <a:ext cx="1350169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 </a:t>
            </a:r>
            <a:r>
              <a:rPr lang="zh-CN" altLang="zh-CN" sz="2100" dirty="0"/>
              <a:t>1</a:t>
            </a:r>
            <a:r>
              <a:rPr lang="en-US" altLang="zh-CN" sz="2100" dirty="0"/>
              <a:t>  </a:t>
            </a:r>
            <a:r>
              <a:rPr lang="en-US" altLang="zh-CN" sz="2100" dirty="0"/>
              <a:t>2  8</a:t>
            </a:r>
            <a:endParaRPr lang="en-US" altLang="zh-CN" sz="2100" dirty="0"/>
          </a:p>
        </p:txBody>
      </p:sp>
      <p:sp>
        <p:nvSpPr>
          <p:cNvPr id="63" name="Text Box 14"/>
          <p:cNvSpPr txBox="1">
            <a:spLocks noChangeArrowheads="1"/>
          </p:cNvSpPr>
          <p:nvPr/>
        </p:nvSpPr>
        <p:spPr bwMode="auto">
          <a:xfrm>
            <a:off x="5343287" y="3180507"/>
            <a:ext cx="152757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 ×         </a:t>
            </a:r>
            <a:r>
              <a:rPr lang="en-US" altLang="zh-CN" sz="2100" dirty="0"/>
              <a:t> 2</a:t>
            </a:r>
            <a:endParaRPr lang="en-US" altLang="zh-CN" sz="2100" dirty="0"/>
          </a:p>
        </p:txBody>
      </p:sp>
      <p:cxnSp>
        <p:nvCxnSpPr>
          <p:cNvPr id="65" name="直接连接符 64"/>
          <p:cNvCxnSpPr>
            <a:cxnSpLocks noChangeShapeType="1"/>
          </p:cNvCxnSpPr>
          <p:nvPr/>
        </p:nvCxnSpPr>
        <p:spPr bwMode="auto">
          <a:xfrm>
            <a:off x="5464492" y="3592285"/>
            <a:ext cx="1406129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</p:spPr>
      </p:cxnSp>
      <p:sp>
        <p:nvSpPr>
          <p:cNvPr id="66" name="Text Box 14"/>
          <p:cNvSpPr txBox="1">
            <a:spLocks noChangeArrowheads="1"/>
          </p:cNvSpPr>
          <p:nvPr/>
        </p:nvSpPr>
        <p:spPr bwMode="auto">
          <a:xfrm>
            <a:off x="5520579" y="3671110"/>
            <a:ext cx="1350169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300" dirty="0"/>
              <a:t> </a:t>
            </a:r>
            <a:r>
              <a:rPr lang="en-US" altLang="zh-CN" sz="2300" dirty="0"/>
              <a:t>  </a:t>
            </a:r>
            <a:r>
              <a:rPr lang="en-US" altLang="zh-CN" sz="2100" dirty="0"/>
              <a:t>2  </a:t>
            </a:r>
            <a:r>
              <a:rPr lang="en-US" altLang="zh-CN" sz="2100" dirty="0"/>
              <a:t>5  6</a:t>
            </a:r>
            <a:endParaRPr lang="en-US" altLang="zh-CN" sz="2100" dirty="0"/>
          </a:p>
        </p:txBody>
      </p:sp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4158930" y="845742"/>
            <a:ext cx="403860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</a:rPr>
              <a:t>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grpSp>
        <p:nvGrpSpPr>
          <p:cNvPr id="10" name="组合 4"/>
          <p:cNvGrpSpPr/>
          <p:nvPr/>
        </p:nvGrpSpPr>
        <p:grpSpPr bwMode="auto">
          <a:xfrm>
            <a:off x="2509838" y="2246225"/>
            <a:ext cx="1382316" cy="417679"/>
            <a:chOff x="2819400" y="3487092"/>
            <a:chExt cx="1842839" cy="741426"/>
          </a:xfrm>
        </p:grpSpPr>
        <p:sp>
          <p:nvSpPr>
            <p:cNvPr id="26" name="Text Box 9"/>
            <p:cNvSpPr txBox="1">
              <a:spLocks noChangeArrowheads="1"/>
            </p:cNvSpPr>
            <p:nvPr/>
          </p:nvSpPr>
          <p:spPr bwMode="auto">
            <a:xfrm>
              <a:off x="2819400" y="3488677"/>
              <a:ext cx="457757" cy="7375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100" dirty="0">
                  <a:latin typeface="+mn-ea"/>
                </a:rPr>
                <a:t>2</a:t>
              </a:r>
              <a:endParaRPr lang="en-US" altLang="zh-CN" sz="2100" dirty="0">
                <a:latin typeface="+mn-ea"/>
              </a:endParaRPr>
            </a:p>
          </p:txBody>
        </p:sp>
        <p:sp>
          <p:nvSpPr>
            <p:cNvPr id="5152" name="Text Box 21"/>
            <p:cNvSpPr txBox="1">
              <a:spLocks noChangeArrowheads="1"/>
            </p:cNvSpPr>
            <p:nvPr/>
          </p:nvSpPr>
          <p:spPr bwMode="auto">
            <a:xfrm>
              <a:off x="3348038" y="3487092"/>
              <a:ext cx="453880" cy="741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100">
                  <a:latin typeface="+mn-ea"/>
                  <a:cs typeface="Arial Unicode MS" panose="020B0604020202020204" charset="-122"/>
                </a:rPr>
                <a:t>2</a:t>
              </a:r>
              <a:endParaRPr lang="en-US" altLang="zh-CN" sz="2100">
                <a:latin typeface="+mn-ea"/>
                <a:cs typeface="Arial Unicode MS" panose="020B0604020202020204" charset="-122"/>
              </a:endParaRPr>
            </a:p>
          </p:txBody>
        </p:sp>
        <p:sp>
          <p:nvSpPr>
            <p:cNvPr id="5153" name="Text Box 41"/>
            <p:cNvSpPr txBox="1">
              <a:spLocks noChangeArrowheads="1"/>
            </p:cNvSpPr>
            <p:nvPr/>
          </p:nvSpPr>
          <p:spPr bwMode="auto">
            <a:xfrm>
              <a:off x="3746004" y="3487092"/>
              <a:ext cx="522288" cy="741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100">
                  <a:latin typeface="+mn-ea"/>
                  <a:cs typeface="Arial Unicode MS" panose="020B0604020202020204" charset="-122"/>
                </a:rPr>
                <a:t>5</a:t>
              </a:r>
              <a:endParaRPr lang="en-US" altLang="zh-CN" sz="2100">
                <a:latin typeface="+mn-ea"/>
                <a:cs typeface="Arial Unicode MS" panose="020B0604020202020204" charset="-122"/>
              </a:endParaRPr>
            </a:p>
          </p:txBody>
        </p:sp>
        <p:sp>
          <p:nvSpPr>
            <p:cNvPr id="5154" name="Text Box 41"/>
            <p:cNvSpPr txBox="1">
              <a:spLocks noChangeArrowheads="1"/>
            </p:cNvSpPr>
            <p:nvPr/>
          </p:nvSpPr>
          <p:spPr bwMode="auto">
            <a:xfrm>
              <a:off x="4139952" y="3487092"/>
              <a:ext cx="522287" cy="741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100">
                  <a:latin typeface="+mn-ea"/>
                  <a:cs typeface="Arial Unicode MS" panose="020B0604020202020204" charset="-122"/>
                </a:rPr>
                <a:t>6</a:t>
              </a:r>
              <a:endParaRPr lang="en-US" altLang="zh-CN" sz="2100">
                <a:latin typeface="+mn-ea"/>
                <a:cs typeface="Arial Unicode MS" panose="020B0604020202020204" charset="-122"/>
              </a:endParaRPr>
            </a:p>
          </p:txBody>
        </p:sp>
        <p:pic>
          <p:nvPicPr>
            <p:cNvPr id="5155" name="图片 29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062065" y="3556787"/>
              <a:ext cx="1548035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6137054" y="851400"/>
            <a:ext cx="403860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</a:rPr>
              <a:t>百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5167" name="AutoShape 27"/>
          <p:cNvSpPr>
            <a:spLocks noChangeArrowheads="1"/>
          </p:cNvSpPr>
          <p:nvPr/>
        </p:nvSpPr>
        <p:spPr bwMode="auto">
          <a:xfrm>
            <a:off x="765334" y="1287304"/>
            <a:ext cx="1421130" cy="843915"/>
          </a:xfrm>
          <a:prstGeom prst="wedgeRoundRectCallout">
            <a:avLst>
              <a:gd name="adj1" fmla="val -43715"/>
              <a:gd name="adj2" fmla="val 78069"/>
              <a:gd name="adj3" fmla="val 16667"/>
            </a:avLst>
          </a:prstGeom>
          <a:solidFill>
            <a:srgbClr val="D57373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ts val="2925"/>
              </a:lnSpc>
            </a:pP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余下的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cs typeface="+mn-ea"/>
              </a:rPr>
              <a:t>表示多少？</a:t>
            </a:r>
            <a:endParaRPr lang="zh-CN" altLang="zh-CN" dirty="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>
              <a:lnSpc>
                <a:spcPts val="2925"/>
              </a:lnSpc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8" name="AutoShape 27"/>
          <p:cNvSpPr>
            <a:spLocks noChangeArrowheads="1"/>
          </p:cNvSpPr>
          <p:nvPr/>
        </p:nvSpPr>
        <p:spPr bwMode="auto">
          <a:xfrm>
            <a:off x="912972" y="3271361"/>
            <a:ext cx="1473994" cy="900113"/>
          </a:xfrm>
          <a:prstGeom prst="wedgeRoundRectCallout">
            <a:avLst>
              <a:gd name="adj1" fmla="val -42633"/>
              <a:gd name="adj2" fmla="val 77997"/>
              <a:gd name="adj3" fmla="val 16667"/>
            </a:avLst>
          </a:prstGeom>
          <a:solidFill>
            <a:srgbClr val="EA976B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ts val="2925"/>
              </a:lnSpc>
            </a:pPr>
            <a:r>
              <a:rPr lang="zh-CN" altLang="en-US" sz="2100" dirty="0">
                <a:latin typeface="+mn-ea"/>
                <a:cs typeface="+mn-ea"/>
              </a:rPr>
              <a:t>余下的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表示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个十</a:t>
            </a:r>
            <a:r>
              <a:rPr lang="zh-CN" altLang="en-US" sz="2100" dirty="0">
                <a:latin typeface="+mn-ea"/>
                <a:cs typeface="+mn-ea"/>
              </a:rPr>
              <a:t>。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5165" name="AutoShape 27"/>
          <p:cNvSpPr>
            <a:spLocks noChangeArrowheads="1"/>
          </p:cNvSpPr>
          <p:nvPr/>
        </p:nvSpPr>
        <p:spPr bwMode="auto">
          <a:xfrm>
            <a:off x="5449729" y="1824514"/>
            <a:ext cx="2095500" cy="846296"/>
          </a:xfrm>
          <a:prstGeom prst="wedgeRoundRectCallout">
            <a:avLst>
              <a:gd name="adj1" fmla="val 58795"/>
              <a:gd name="adj2" fmla="val 44871"/>
              <a:gd name="adj3" fmla="val 16667"/>
            </a:avLst>
          </a:prstGeom>
          <a:solidFill>
            <a:srgbClr val="85CCC9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ts val="2925"/>
              </a:lnSpc>
            </a:pPr>
            <a:r>
              <a:rPr lang="zh-CN" altLang="en-US" sz="2100" dirty="0">
                <a:solidFill>
                  <a:srgbClr val="000000"/>
                </a:solidFill>
                <a:latin typeface="+mn-ea"/>
              </a:rPr>
              <a:t>验算一下，左面的计算正确吗？</a:t>
            </a:r>
            <a:endParaRPr lang="en-US" altLang="zh-CN" dirty="0">
              <a:solidFill>
                <a:srgbClr val="1C1C1C"/>
              </a:solidFill>
            </a:endParaRPr>
          </a:p>
          <a:p>
            <a:pPr>
              <a:lnSpc>
                <a:spcPts val="2925"/>
              </a:lnSpc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449467" y="502423"/>
            <a:ext cx="1911191" cy="53495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54000" tIns="27146" rIns="54000" bIns="27146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30000"/>
              </a:lnSpc>
              <a:spcBef>
                <a:spcPts val="750"/>
              </a:spcBef>
              <a:buSzPct val="100000"/>
            </a:pPr>
            <a:r>
              <a:rPr lang="zh-CN" altLang="en-US" sz="2400" b="1" spc="263" dirty="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探究算法：</a:t>
            </a:r>
            <a:endParaRPr lang="zh-CN" altLang="en-US" sz="2400" b="1" spc="263" dirty="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2" grpId="0" bldLvl="0" animBg="1"/>
      <p:bldP spid="15" grpId="0"/>
      <p:bldP spid="17" grpId="0"/>
      <p:bldP spid="19" grpId="0"/>
      <p:bldP spid="21" grpId="0"/>
      <p:bldP spid="22" grpId="0"/>
      <p:bldP spid="23" grpId="0"/>
      <p:bldP spid="24" grpId="0"/>
      <p:bldP spid="25" grpId="0"/>
      <p:bldP spid="32" grpId="0"/>
      <p:bldP spid="34" grpId="0"/>
      <p:bldP spid="5171" grpId="0"/>
      <p:bldP spid="62" grpId="0"/>
      <p:bldP spid="63" grpId="0"/>
      <p:bldP spid="66" grpId="0"/>
      <p:bldP spid="49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645319" y="1466374"/>
            <a:ext cx="1687830" cy="2957989"/>
            <a:chOff x="10490" y="2684"/>
            <a:chExt cx="3544" cy="6211"/>
          </a:xfrm>
        </p:grpSpPr>
        <p:sp>
          <p:nvSpPr>
            <p:cNvPr id="68" name="圆角矩形 67"/>
            <p:cNvSpPr/>
            <p:nvPr/>
          </p:nvSpPr>
          <p:spPr>
            <a:xfrm>
              <a:off x="12998" y="828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12998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12173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12998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12174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12174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2174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11349" y="4050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2173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11349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12998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Rectangle 5"/>
            <p:cNvSpPr/>
            <p:nvPr/>
          </p:nvSpPr>
          <p:spPr>
            <a:xfrm>
              <a:off x="10490" y="3283"/>
              <a:ext cx="715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2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82" name="Rectangle 6"/>
            <p:cNvSpPr/>
            <p:nvPr/>
          </p:nvSpPr>
          <p:spPr>
            <a:xfrm>
              <a:off x="11349" y="3328"/>
              <a:ext cx="2391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4</a:t>
              </a:r>
              <a:r>
                <a:rPr lang="zh-CN" altLang="zh-CN" sz="2100" dirty="0">
                  <a:latin typeface="+mn-ea"/>
                </a:rPr>
                <a:t>   </a:t>
              </a:r>
              <a:r>
                <a:rPr lang="en-US" altLang="zh-CN" sz="2100" dirty="0">
                  <a:latin typeface="+mn-ea"/>
                </a:rPr>
                <a:t>3 </a:t>
              </a:r>
              <a:r>
                <a:rPr lang="zh-CN" altLang="zh-CN" sz="2100" dirty="0">
                  <a:latin typeface="+mn-ea"/>
                </a:rPr>
                <a:t>  </a:t>
              </a:r>
              <a:r>
                <a:rPr lang="en-US" altLang="zh-CN" sz="2100" dirty="0">
                  <a:latin typeface="+mn-ea"/>
                </a:rPr>
                <a:t>2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83" name="未知"/>
            <p:cNvSpPr/>
            <p:nvPr/>
          </p:nvSpPr>
          <p:spPr>
            <a:xfrm rot="841981">
              <a:off x="11150" y="3415"/>
              <a:ext cx="110" cy="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46" h="317">
                  <a:moveTo>
                    <a:pt x="0" y="0"/>
                  </a:moveTo>
                  <a:cubicBezTo>
                    <a:pt x="23" y="64"/>
                    <a:pt x="46" y="128"/>
                    <a:pt x="46" y="181"/>
                  </a:cubicBezTo>
                  <a:cubicBezTo>
                    <a:pt x="46" y="234"/>
                    <a:pt x="23" y="275"/>
                    <a:pt x="0" y="31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Line 8"/>
            <p:cNvSpPr/>
            <p:nvPr/>
          </p:nvSpPr>
          <p:spPr>
            <a:xfrm>
              <a:off x="11226" y="4779"/>
              <a:ext cx="2808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" name="Line 9"/>
            <p:cNvSpPr/>
            <p:nvPr/>
          </p:nvSpPr>
          <p:spPr>
            <a:xfrm>
              <a:off x="11226" y="3412"/>
              <a:ext cx="2807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6" name="Line 10"/>
            <p:cNvSpPr/>
            <p:nvPr/>
          </p:nvSpPr>
          <p:spPr>
            <a:xfrm>
              <a:off x="11226" y="6478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7" name="Line 10"/>
            <p:cNvSpPr/>
            <p:nvPr/>
          </p:nvSpPr>
          <p:spPr>
            <a:xfrm>
              <a:off x="11227" y="8149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4611053" y="1516380"/>
            <a:ext cx="1687830" cy="2957989"/>
            <a:chOff x="10490" y="2684"/>
            <a:chExt cx="3544" cy="6211"/>
          </a:xfrm>
        </p:grpSpPr>
        <p:sp>
          <p:nvSpPr>
            <p:cNvPr id="25" name="圆角矩形 24"/>
            <p:cNvSpPr/>
            <p:nvPr/>
          </p:nvSpPr>
          <p:spPr>
            <a:xfrm>
              <a:off x="12998" y="828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2998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2173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2998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2174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2174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1349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2174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1349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1349" y="4050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2173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349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2998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3" name="Rectangle 5"/>
            <p:cNvSpPr/>
            <p:nvPr/>
          </p:nvSpPr>
          <p:spPr>
            <a:xfrm>
              <a:off x="10490" y="3283"/>
              <a:ext cx="715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3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10284" name="Rectangle 6"/>
            <p:cNvSpPr/>
            <p:nvPr/>
          </p:nvSpPr>
          <p:spPr>
            <a:xfrm>
              <a:off x="11349" y="3328"/>
              <a:ext cx="2391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5</a:t>
              </a:r>
              <a:r>
                <a:rPr lang="zh-CN" altLang="zh-CN" sz="2100" dirty="0">
                  <a:latin typeface="+mn-ea"/>
                </a:rPr>
                <a:t>   </a:t>
              </a:r>
              <a:r>
                <a:rPr lang="en-US" altLang="zh-CN" sz="2100" dirty="0">
                  <a:latin typeface="+mn-ea"/>
                </a:rPr>
                <a:t>2 </a:t>
              </a:r>
              <a:r>
                <a:rPr lang="zh-CN" altLang="zh-CN" sz="2100" dirty="0">
                  <a:latin typeface="+mn-ea"/>
                </a:rPr>
                <a:t>  </a:t>
              </a:r>
              <a:r>
                <a:rPr lang="en-US" altLang="zh-CN" sz="2100" dirty="0">
                  <a:latin typeface="+mn-ea"/>
                </a:rPr>
                <a:t>2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10285" name="未知"/>
            <p:cNvSpPr/>
            <p:nvPr/>
          </p:nvSpPr>
          <p:spPr>
            <a:xfrm rot="841981">
              <a:off x="11150" y="3415"/>
              <a:ext cx="110" cy="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46" h="317">
                  <a:moveTo>
                    <a:pt x="0" y="0"/>
                  </a:moveTo>
                  <a:cubicBezTo>
                    <a:pt x="23" y="64"/>
                    <a:pt x="46" y="128"/>
                    <a:pt x="46" y="181"/>
                  </a:cubicBezTo>
                  <a:cubicBezTo>
                    <a:pt x="46" y="234"/>
                    <a:pt x="23" y="275"/>
                    <a:pt x="0" y="31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Line 8"/>
            <p:cNvSpPr/>
            <p:nvPr/>
          </p:nvSpPr>
          <p:spPr>
            <a:xfrm>
              <a:off x="11226" y="4779"/>
              <a:ext cx="2808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7" name="Line 9"/>
            <p:cNvSpPr/>
            <p:nvPr/>
          </p:nvSpPr>
          <p:spPr>
            <a:xfrm>
              <a:off x="11226" y="3412"/>
              <a:ext cx="2807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8" name="Line 10"/>
            <p:cNvSpPr/>
            <p:nvPr/>
          </p:nvSpPr>
          <p:spPr>
            <a:xfrm>
              <a:off x="11226" y="6478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04" name="Line 10"/>
            <p:cNvSpPr/>
            <p:nvPr/>
          </p:nvSpPr>
          <p:spPr>
            <a:xfrm>
              <a:off x="11227" y="8149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00536" y="1665151"/>
            <a:ext cx="16897862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46106" name="Rectangle 26"/>
          <p:cNvSpPr/>
          <p:nvPr/>
        </p:nvSpPr>
        <p:spPr>
          <a:xfrm>
            <a:off x="1446848" y="1414939"/>
            <a:ext cx="257651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07" name="Rectangle 27"/>
          <p:cNvSpPr/>
          <p:nvPr/>
        </p:nvSpPr>
        <p:spPr>
          <a:xfrm>
            <a:off x="1054418" y="2079784"/>
            <a:ext cx="35099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09" name="Rectangle 29"/>
          <p:cNvSpPr/>
          <p:nvPr/>
        </p:nvSpPr>
        <p:spPr>
          <a:xfrm>
            <a:off x="1446848" y="2477453"/>
            <a:ext cx="297180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0" name="Rectangle 30"/>
          <p:cNvSpPr/>
          <p:nvPr/>
        </p:nvSpPr>
        <p:spPr>
          <a:xfrm>
            <a:off x="1839754" y="1414939"/>
            <a:ext cx="310515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1" name="Rectangle 31"/>
          <p:cNvSpPr/>
          <p:nvPr/>
        </p:nvSpPr>
        <p:spPr>
          <a:xfrm>
            <a:off x="1447324" y="2861310"/>
            <a:ext cx="33099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2" name="Rectangle 32"/>
          <p:cNvSpPr/>
          <p:nvPr/>
        </p:nvSpPr>
        <p:spPr>
          <a:xfrm>
            <a:off x="1835468" y="3294698"/>
            <a:ext cx="25836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3" name="Rectangle 33"/>
          <p:cNvSpPr/>
          <p:nvPr/>
        </p:nvSpPr>
        <p:spPr>
          <a:xfrm>
            <a:off x="1835468" y="4083844"/>
            <a:ext cx="30051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975" name="Rectangle 39"/>
          <p:cNvSpPr/>
          <p:nvPr/>
        </p:nvSpPr>
        <p:spPr>
          <a:xfrm>
            <a:off x="1052989" y="1412081"/>
            <a:ext cx="29719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Rectangle 29"/>
          <p:cNvSpPr/>
          <p:nvPr/>
        </p:nvSpPr>
        <p:spPr>
          <a:xfrm>
            <a:off x="1451610" y="3302794"/>
            <a:ext cx="283369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Rectangle 31"/>
          <p:cNvSpPr/>
          <p:nvPr/>
        </p:nvSpPr>
        <p:spPr>
          <a:xfrm>
            <a:off x="1446847" y="3643313"/>
            <a:ext cx="290513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Rectangle 32"/>
          <p:cNvSpPr/>
          <p:nvPr/>
        </p:nvSpPr>
        <p:spPr>
          <a:xfrm>
            <a:off x="1835468" y="3635216"/>
            <a:ext cx="359569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282" name="Rectangle 49"/>
          <p:cNvSpPr/>
          <p:nvPr/>
        </p:nvSpPr>
        <p:spPr>
          <a:xfrm>
            <a:off x="698658" y="606743"/>
            <a:ext cx="266036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+mn-ea"/>
              </a:rPr>
              <a:t>先计算，再验算。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46" name="Rectangle 26"/>
          <p:cNvSpPr/>
          <p:nvPr/>
        </p:nvSpPr>
        <p:spPr>
          <a:xfrm>
            <a:off x="5413058" y="1464945"/>
            <a:ext cx="359569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Rectangle 27"/>
          <p:cNvSpPr/>
          <p:nvPr/>
        </p:nvSpPr>
        <p:spPr>
          <a:xfrm>
            <a:off x="5024914" y="2115026"/>
            <a:ext cx="38814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8" name="Rectangle 29"/>
          <p:cNvSpPr/>
          <p:nvPr/>
        </p:nvSpPr>
        <p:spPr>
          <a:xfrm>
            <a:off x="5024677" y="2529364"/>
            <a:ext cx="35480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" name="Rectangle 30"/>
          <p:cNvSpPr/>
          <p:nvPr/>
        </p:nvSpPr>
        <p:spPr>
          <a:xfrm>
            <a:off x="5805488" y="1463993"/>
            <a:ext cx="255985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Rectangle 31"/>
          <p:cNvSpPr/>
          <p:nvPr/>
        </p:nvSpPr>
        <p:spPr>
          <a:xfrm>
            <a:off x="5027057" y="2902030"/>
            <a:ext cx="279797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" name="Rectangle 32"/>
          <p:cNvSpPr/>
          <p:nvPr/>
        </p:nvSpPr>
        <p:spPr>
          <a:xfrm>
            <a:off x="5805488" y="3344704"/>
            <a:ext cx="38814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2" name="Rectangle 33"/>
          <p:cNvSpPr/>
          <p:nvPr/>
        </p:nvSpPr>
        <p:spPr>
          <a:xfrm>
            <a:off x="5805487" y="4135041"/>
            <a:ext cx="738188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Rectangle 83"/>
          <p:cNvSpPr/>
          <p:nvPr/>
        </p:nvSpPr>
        <p:spPr>
          <a:xfrm>
            <a:off x="5020151" y="1464707"/>
            <a:ext cx="29719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Rectangle 29"/>
          <p:cNvSpPr/>
          <p:nvPr/>
        </p:nvSpPr>
        <p:spPr>
          <a:xfrm>
            <a:off x="5406867" y="3354705"/>
            <a:ext cx="33575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Rectangle 31"/>
          <p:cNvSpPr/>
          <p:nvPr/>
        </p:nvSpPr>
        <p:spPr>
          <a:xfrm>
            <a:off x="5418773" y="3694986"/>
            <a:ext cx="35361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Rectangle 32"/>
          <p:cNvSpPr/>
          <p:nvPr/>
        </p:nvSpPr>
        <p:spPr>
          <a:xfrm>
            <a:off x="5805487" y="3684985"/>
            <a:ext cx="738188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Rectangle 29"/>
          <p:cNvSpPr/>
          <p:nvPr/>
        </p:nvSpPr>
        <p:spPr>
          <a:xfrm>
            <a:off x="5413058" y="2529126"/>
            <a:ext cx="323850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5" name="Rectangle 31"/>
          <p:cNvSpPr/>
          <p:nvPr/>
        </p:nvSpPr>
        <p:spPr>
          <a:xfrm>
            <a:off x="5413058" y="2899886"/>
            <a:ext cx="33099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419351" y="2215516"/>
            <a:ext cx="396716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验算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89" name="Text Box 14"/>
          <p:cNvSpPr txBox="1">
            <a:spLocks noChangeArrowheads="1"/>
          </p:cNvSpPr>
          <p:nvPr/>
        </p:nvSpPr>
        <p:spPr bwMode="auto">
          <a:xfrm>
            <a:off x="3154204" y="2818081"/>
            <a:ext cx="1350169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aseline="-250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2  </a:t>
            </a:r>
            <a:r>
              <a:rPr lang="en-US" altLang="zh-CN" sz="2100" dirty="0">
                <a:solidFill>
                  <a:srgbClr val="FF0000"/>
                </a:solidFill>
              </a:rPr>
              <a:t>1  6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90" name="Text Box 14"/>
          <p:cNvSpPr txBox="1">
            <a:spLocks noChangeArrowheads="1"/>
          </p:cNvSpPr>
          <p:nvPr/>
        </p:nvSpPr>
        <p:spPr bwMode="auto">
          <a:xfrm>
            <a:off x="2757487" y="3127534"/>
            <a:ext cx="1585913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×</a:t>
            </a:r>
            <a:r>
              <a:rPr lang="en-US" altLang="zh-CN" sz="2100" dirty="0"/>
              <a:t>      </a:t>
            </a:r>
            <a:r>
              <a:rPr lang="en-US" altLang="zh-CN" sz="2100" baseline="-25000" dirty="0"/>
              <a:t> </a:t>
            </a:r>
            <a:r>
              <a:rPr lang="en-US" altLang="zh-CN" sz="2100" dirty="0"/>
              <a:t>  </a:t>
            </a:r>
            <a:r>
              <a:rPr lang="en-US" altLang="zh-CN" sz="2100" baseline="-25000" dirty="0"/>
              <a:t> </a:t>
            </a:r>
            <a:r>
              <a:rPr lang="en-US" altLang="zh-CN" sz="21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2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cxnSp>
        <p:nvCxnSpPr>
          <p:cNvPr id="91" name="直接连接符 90"/>
          <p:cNvCxnSpPr>
            <a:cxnSpLocks noChangeShapeType="1"/>
          </p:cNvCxnSpPr>
          <p:nvPr/>
        </p:nvCxnSpPr>
        <p:spPr bwMode="auto">
          <a:xfrm>
            <a:off x="2847022" y="3540850"/>
            <a:ext cx="1406129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</p:spPr>
      </p:cxnSp>
      <p:sp>
        <p:nvSpPr>
          <p:cNvPr id="92" name="Text Box 14"/>
          <p:cNvSpPr txBox="1">
            <a:spLocks noChangeArrowheads="1"/>
          </p:cNvSpPr>
          <p:nvPr/>
        </p:nvSpPr>
        <p:spPr bwMode="auto">
          <a:xfrm>
            <a:off x="2977992" y="3611404"/>
            <a:ext cx="1365409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300" dirty="0"/>
              <a:t> </a:t>
            </a:r>
            <a:r>
              <a:rPr lang="en-US" altLang="zh-CN" sz="2300" dirty="0"/>
              <a:t>  </a:t>
            </a:r>
            <a:r>
              <a:rPr lang="en-US" altLang="zh-CN" sz="2100" dirty="0">
                <a:solidFill>
                  <a:srgbClr val="FF0000"/>
                </a:solidFill>
              </a:rPr>
              <a:t>4  </a:t>
            </a:r>
            <a:r>
              <a:rPr lang="en-US" altLang="zh-CN" sz="2100" dirty="0">
                <a:solidFill>
                  <a:srgbClr val="FF0000"/>
                </a:solidFill>
              </a:rPr>
              <a:t>3  2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460332" y="2236947"/>
            <a:ext cx="396716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验算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94" name="Text Box 14"/>
          <p:cNvSpPr txBox="1">
            <a:spLocks noChangeArrowheads="1"/>
          </p:cNvSpPr>
          <p:nvPr/>
        </p:nvSpPr>
        <p:spPr bwMode="auto">
          <a:xfrm>
            <a:off x="7168992" y="2818081"/>
            <a:ext cx="1350169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1  </a:t>
            </a:r>
            <a:r>
              <a:rPr lang="en-US" altLang="zh-CN" sz="2100" dirty="0">
                <a:solidFill>
                  <a:srgbClr val="FF0000"/>
                </a:solidFill>
              </a:rPr>
              <a:t>7  4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95" name="Text Box 14"/>
          <p:cNvSpPr txBox="1">
            <a:spLocks noChangeArrowheads="1"/>
          </p:cNvSpPr>
          <p:nvPr/>
        </p:nvSpPr>
        <p:spPr bwMode="auto">
          <a:xfrm>
            <a:off x="6796326" y="3127643"/>
            <a:ext cx="152757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/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×      </a:t>
            </a:r>
            <a:r>
              <a:rPr lang="en-US" altLang="zh-CN" sz="2100" baseline="-25000" dirty="0">
                <a:solidFill>
                  <a:srgbClr val="FF0000"/>
                </a:solidFill>
              </a:rPr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  </a:t>
            </a:r>
            <a:r>
              <a:rPr lang="en-US" altLang="zh-CN" sz="2100" baseline="-25000" dirty="0">
                <a:solidFill>
                  <a:srgbClr val="FF0000"/>
                </a:solidFill>
              </a:rPr>
              <a:t> </a:t>
            </a:r>
            <a:r>
              <a:rPr lang="en-US" altLang="zh-CN" sz="2100" dirty="0">
                <a:solidFill>
                  <a:srgbClr val="FF0000"/>
                </a:solidFill>
              </a:rPr>
              <a:t> 3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cxnSp>
        <p:nvCxnSpPr>
          <p:cNvPr id="96" name="直接连接符 95"/>
          <p:cNvCxnSpPr>
            <a:cxnSpLocks noChangeShapeType="1"/>
          </p:cNvCxnSpPr>
          <p:nvPr/>
        </p:nvCxnSpPr>
        <p:spPr bwMode="auto">
          <a:xfrm>
            <a:off x="6857047" y="3550851"/>
            <a:ext cx="1406129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</p:spPr>
      </p:cxnSp>
      <p:sp>
        <p:nvSpPr>
          <p:cNvPr id="97" name="Text Box 14"/>
          <p:cNvSpPr txBox="1">
            <a:spLocks noChangeArrowheads="1"/>
          </p:cNvSpPr>
          <p:nvPr/>
        </p:nvSpPr>
        <p:spPr bwMode="auto">
          <a:xfrm>
            <a:off x="7002304" y="3620929"/>
            <a:ext cx="1365409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300" dirty="0"/>
              <a:t> </a:t>
            </a:r>
            <a:r>
              <a:rPr lang="en-US" altLang="zh-CN" sz="2300" dirty="0"/>
              <a:t>  </a:t>
            </a:r>
            <a:r>
              <a:rPr lang="en-US" altLang="zh-CN" sz="2100" dirty="0">
                <a:solidFill>
                  <a:srgbClr val="FF0000"/>
                </a:solidFill>
              </a:rPr>
              <a:t>5  </a:t>
            </a:r>
            <a:r>
              <a:rPr lang="en-US" altLang="zh-CN" sz="2100" dirty="0">
                <a:solidFill>
                  <a:srgbClr val="FF0000"/>
                </a:solidFill>
              </a:rPr>
              <a:t>2  2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6" grpId="0"/>
      <p:bldP spid="46107" grpId="0"/>
      <p:bldP spid="46109" grpId="0"/>
      <p:bldP spid="46110" grpId="0"/>
      <p:bldP spid="46111" grpId="0"/>
      <p:bldP spid="46112" grpId="0"/>
      <p:bldP spid="46113" grpId="0"/>
      <p:bldP spid="39975" grpId="0"/>
      <p:bldP spid="5" grpId="0"/>
      <p:bldP spid="6" grpId="0"/>
      <p:bldP spid="7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8" grpId="0"/>
      <p:bldP spid="59" grpId="0"/>
      <p:bldP spid="60" grpId="0"/>
      <p:bldP spid="64" grpId="0"/>
      <p:bldP spid="65" grpId="0"/>
      <p:bldP spid="88" grpId="0"/>
      <p:bldP spid="89" grpId="0"/>
      <p:bldP spid="90" grpId="0"/>
      <p:bldP spid="92" grpId="0"/>
      <p:bldP spid="93" grpId="0"/>
      <p:bldP spid="94" grpId="0"/>
      <p:bldP spid="95" grpId="0"/>
      <p:bldP spid="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5" name="AutoShape 27"/>
          <p:cNvSpPr>
            <a:spLocks noChangeArrowheads="1"/>
          </p:cNvSpPr>
          <p:nvPr/>
        </p:nvSpPr>
        <p:spPr bwMode="auto">
          <a:xfrm>
            <a:off x="5043964" y="436246"/>
            <a:ext cx="2436495" cy="1122521"/>
          </a:xfrm>
          <a:prstGeom prst="wedgeRoundRectCallout">
            <a:avLst>
              <a:gd name="adj1" fmla="val 58864"/>
              <a:gd name="adj2" fmla="val 33966"/>
              <a:gd name="adj3" fmla="val 16667"/>
            </a:avLst>
          </a:prstGeom>
          <a:solidFill>
            <a:srgbClr val="D87474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1C1C1C"/>
                </a:solidFill>
              </a:rPr>
              <a:t>这两道题有什么相同点和不同点？</a:t>
            </a:r>
            <a:endParaRPr lang="en-US" altLang="zh-CN" dirty="0">
              <a:solidFill>
                <a:srgbClr val="1C1C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45319" y="1466374"/>
            <a:ext cx="1687830" cy="2957989"/>
            <a:chOff x="10490" y="2684"/>
            <a:chExt cx="3544" cy="6211"/>
          </a:xfrm>
        </p:grpSpPr>
        <p:sp>
          <p:nvSpPr>
            <p:cNvPr id="68" name="圆角矩形 67"/>
            <p:cNvSpPr/>
            <p:nvPr/>
          </p:nvSpPr>
          <p:spPr>
            <a:xfrm>
              <a:off x="12998" y="828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12998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12173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12998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12174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12174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2174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11349" y="4050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2173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11349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12998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Rectangle 5"/>
            <p:cNvSpPr/>
            <p:nvPr/>
          </p:nvSpPr>
          <p:spPr>
            <a:xfrm>
              <a:off x="10490" y="3283"/>
              <a:ext cx="715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2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82" name="Rectangle 6"/>
            <p:cNvSpPr/>
            <p:nvPr/>
          </p:nvSpPr>
          <p:spPr>
            <a:xfrm>
              <a:off x="11349" y="3328"/>
              <a:ext cx="2391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4</a:t>
              </a:r>
              <a:r>
                <a:rPr lang="zh-CN" altLang="zh-CN" sz="2100" dirty="0">
                  <a:latin typeface="+mn-ea"/>
                </a:rPr>
                <a:t>   </a:t>
              </a:r>
              <a:r>
                <a:rPr lang="en-US" altLang="zh-CN" sz="2100" dirty="0">
                  <a:latin typeface="+mn-ea"/>
                </a:rPr>
                <a:t>3 </a:t>
              </a:r>
              <a:r>
                <a:rPr lang="zh-CN" altLang="zh-CN" sz="2100" dirty="0">
                  <a:latin typeface="+mn-ea"/>
                </a:rPr>
                <a:t>  </a:t>
              </a:r>
              <a:r>
                <a:rPr lang="en-US" altLang="zh-CN" sz="2100" dirty="0">
                  <a:latin typeface="+mn-ea"/>
                </a:rPr>
                <a:t>2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83" name="未知"/>
            <p:cNvSpPr/>
            <p:nvPr/>
          </p:nvSpPr>
          <p:spPr>
            <a:xfrm rot="841981">
              <a:off x="11150" y="3415"/>
              <a:ext cx="110" cy="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46" h="317">
                  <a:moveTo>
                    <a:pt x="0" y="0"/>
                  </a:moveTo>
                  <a:cubicBezTo>
                    <a:pt x="23" y="64"/>
                    <a:pt x="46" y="128"/>
                    <a:pt x="46" y="181"/>
                  </a:cubicBezTo>
                  <a:cubicBezTo>
                    <a:pt x="46" y="234"/>
                    <a:pt x="23" y="275"/>
                    <a:pt x="0" y="31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Line 8"/>
            <p:cNvSpPr/>
            <p:nvPr/>
          </p:nvSpPr>
          <p:spPr>
            <a:xfrm>
              <a:off x="11226" y="4779"/>
              <a:ext cx="2808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" name="Line 9"/>
            <p:cNvSpPr/>
            <p:nvPr/>
          </p:nvSpPr>
          <p:spPr>
            <a:xfrm>
              <a:off x="11226" y="3412"/>
              <a:ext cx="2807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6" name="Line 10"/>
            <p:cNvSpPr/>
            <p:nvPr/>
          </p:nvSpPr>
          <p:spPr>
            <a:xfrm>
              <a:off x="11226" y="6478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7" name="Line 10"/>
            <p:cNvSpPr/>
            <p:nvPr/>
          </p:nvSpPr>
          <p:spPr>
            <a:xfrm>
              <a:off x="11227" y="8149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3157538" y="1518761"/>
            <a:ext cx="1687830" cy="2957989"/>
            <a:chOff x="10490" y="2684"/>
            <a:chExt cx="3544" cy="6211"/>
          </a:xfrm>
        </p:grpSpPr>
        <p:sp>
          <p:nvSpPr>
            <p:cNvPr id="25" name="圆角矩形 24"/>
            <p:cNvSpPr/>
            <p:nvPr/>
          </p:nvSpPr>
          <p:spPr>
            <a:xfrm>
              <a:off x="12998" y="828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2998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2173" y="7347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2998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2174" y="664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2174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1349" y="5698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2174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1349" y="4915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1349" y="4050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2173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349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2998" y="2684"/>
              <a:ext cx="613" cy="6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3" name="Rectangle 5"/>
            <p:cNvSpPr/>
            <p:nvPr/>
          </p:nvSpPr>
          <p:spPr>
            <a:xfrm>
              <a:off x="10490" y="3283"/>
              <a:ext cx="715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3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10284" name="Rectangle 6"/>
            <p:cNvSpPr/>
            <p:nvPr/>
          </p:nvSpPr>
          <p:spPr>
            <a:xfrm>
              <a:off x="11349" y="3328"/>
              <a:ext cx="2391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5</a:t>
              </a:r>
              <a:r>
                <a:rPr lang="zh-CN" altLang="zh-CN" sz="2100" dirty="0">
                  <a:latin typeface="+mn-ea"/>
                </a:rPr>
                <a:t>   </a:t>
              </a:r>
              <a:r>
                <a:rPr lang="en-US" altLang="zh-CN" sz="2100" dirty="0">
                  <a:latin typeface="+mn-ea"/>
                </a:rPr>
                <a:t>2 </a:t>
              </a:r>
              <a:r>
                <a:rPr lang="zh-CN" altLang="zh-CN" sz="2100" dirty="0">
                  <a:latin typeface="+mn-ea"/>
                </a:rPr>
                <a:t>  </a:t>
              </a:r>
              <a:r>
                <a:rPr lang="en-US" altLang="zh-CN" sz="2100" dirty="0">
                  <a:latin typeface="+mn-ea"/>
                </a:rPr>
                <a:t>2</a:t>
              </a:r>
              <a:endParaRPr lang="zh-CN" altLang="zh-CN" sz="2100" dirty="0">
                <a:latin typeface="+mn-ea"/>
              </a:endParaRPr>
            </a:p>
          </p:txBody>
        </p:sp>
        <p:sp>
          <p:nvSpPr>
            <p:cNvPr id="10285" name="未知"/>
            <p:cNvSpPr/>
            <p:nvPr/>
          </p:nvSpPr>
          <p:spPr>
            <a:xfrm rot="841981">
              <a:off x="11150" y="3415"/>
              <a:ext cx="110" cy="7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46" h="317">
                  <a:moveTo>
                    <a:pt x="0" y="0"/>
                  </a:moveTo>
                  <a:cubicBezTo>
                    <a:pt x="23" y="64"/>
                    <a:pt x="46" y="128"/>
                    <a:pt x="46" y="181"/>
                  </a:cubicBezTo>
                  <a:cubicBezTo>
                    <a:pt x="46" y="234"/>
                    <a:pt x="23" y="275"/>
                    <a:pt x="0" y="31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Line 8"/>
            <p:cNvSpPr/>
            <p:nvPr/>
          </p:nvSpPr>
          <p:spPr>
            <a:xfrm>
              <a:off x="11226" y="4779"/>
              <a:ext cx="2808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7" name="Line 9"/>
            <p:cNvSpPr/>
            <p:nvPr/>
          </p:nvSpPr>
          <p:spPr>
            <a:xfrm>
              <a:off x="11226" y="3412"/>
              <a:ext cx="2807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88" name="Line 10"/>
            <p:cNvSpPr/>
            <p:nvPr/>
          </p:nvSpPr>
          <p:spPr>
            <a:xfrm>
              <a:off x="11226" y="6478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04" name="Line 10"/>
            <p:cNvSpPr/>
            <p:nvPr/>
          </p:nvSpPr>
          <p:spPr>
            <a:xfrm>
              <a:off x="11227" y="8149"/>
              <a:ext cx="2807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00536" y="1665151"/>
            <a:ext cx="16897862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46106" name="Rectangle 26"/>
          <p:cNvSpPr/>
          <p:nvPr/>
        </p:nvSpPr>
        <p:spPr>
          <a:xfrm>
            <a:off x="1446848" y="1414939"/>
            <a:ext cx="257651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07" name="Rectangle 27"/>
          <p:cNvSpPr/>
          <p:nvPr/>
        </p:nvSpPr>
        <p:spPr>
          <a:xfrm>
            <a:off x="1054418" y="2079784"/>
            <a:ext cx="35099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09" name="Rectangle 29"/>
          <p:cNvSpPr/>
          <p:nvPr/>
        </p:nvSpPr>
        <p:spPr>
          <a:xfrm>
            <a:off x="1446848" y="2477453"/>
            <a:ext cx="297180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0" name="Rectangle 30"/>
          <p:cNvSpPr/>
          <p:nvPr/>
        </p:nvSpPr>
        <p:spPr>
          <a:xfrm>
            <a:off x="1839754" y="1414939"/>
            <a:ext cx="310515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1" name="Rectangle 31"/>
          <p:cNvSpPr/>
          <p:nvPr/>
        </p:nvSpPr>
        <p:spPr>
          <a:xfrm>
            <a:off x="1447324" y="2861310"/>
            <a:ext cx="33099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2" name="Rectangle 32"/>
          <p:cNvSpPr/>
          <p:nvPr/>
        </p:nvSpPr>
        <p:spPr>
          <a:xfrm>
            <a:off x="1835468" y="3294698"/>
            <a:ext cx="25836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113" name="Rectangle 33"/>
          <p:cNvSpPr/>
          <p:nvPr/>
        </p:nvSpPr>
        <p:spPr>
          <a:xfrm>
            <a:off x="1835468" y="4083844"/>
            <a:ext cx="30051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975" name="Rectangle 39"/>
          <p:cNvSpPr/>
          <p:nvPr/>
        </p:nvSpPr>
        <p:spPr>
          <a:xfrm>
            <a:off x="1052989" y="1412081"/>
            <a:ext cx="29719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Rectangle 29"/>
          <p:cNvSpPr/>
          <p:nvPr/>
        </p:nvSpPr>
        <p:spPr>
          <a:xfrm>
            <a:off x="1451610" y="3302794"/>
            <a:ext cx="283369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Rectangle 31"/>
          <p:cNvSpPr/>
          <p:nvPr/>
        </p:nvSpPr>
        <p:spPr>
          <a:xfrm>
            <a:off x="1446847" y="3643313"/>
            <a:ext cx="290513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Rectangle 32"/>
          <p:cNvSpPr/>
          <p:nvPr/>
        </p:nvSpPr>
        <p:spPr>
          <a:xfrm>
            <a:off x="1835468" y="3635216"/>
            <a:ext cx="359569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" name="Rectangle 26"/>
          <p:cNvSpPr/>
          <p:nvPr/>
        </p:nvSpPr>
        <p:spPr>
          <a:xfrm>
            <a:off x="3959067" y="1473994"/>
            <a:ext cx="359569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Rectangle 27"/>
          <p:cNvSpPr/>
          <p:nvPr/>
        </p:nvSpPr>
        <p:spPr>
          <a:xfrm>
            <a:off x="3565208" y="2116931"/>
            <a:ext cx="38814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8" name="Rectangle 29"/>
          <p:cNvSpPr/>
          <p:nvPr/>
        </p:nvSpPr>
        <p:spPr>
          <a:xfrm>
            <a:off x="3566399" y="2507456"/>
            <a:ext cx="35480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" name="Rectangle 30"/>
          <p:cNvSpPr/>
          <p:nvPr/>
        </p:nvSpPr>
        <p:spPr>
          <a:xfrm>
            <a:off x="4351973" y="1463040"/>
            <a:ext cx="255985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Rectangle 31"/>
          <p:cNvSpPr/>
          <p:nvPr/>
        </p:nvSpPr>
        <p:spPr>
          <a:xfrm>
            <a:off x="3572113" y="2899649"/>
            <a:ext cx="279797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" name="Rectangle 32"/>
          <p:cNvSpPr/>
          <p:nvPr/>
        </p:nvSpPr>
        <p:spPr>
          <a:xfrm>
            <a:off x="4351973" y="3355181"/>
            <a:ext cx="38814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2" name="Rectangle 33"/>
          <p:cNvSpPr/>
          <p:nvPr/>
        </p:nvSpPr>
        <p:spPr>
          <a:xfrm>
            <a:off x="4351972" y="4135994"/>
            <a:ext cx="738188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Rectangle 83"/>
          <p:cNvSpPr/>
          <p:nvPr/>
        </p:nvSpPr>
        <p:spPr>
          <a:xfrm>
            <a:off x="3565208" y="1463755"/>
            <a:ext cx="29719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Rectangle 29"/>
          <p:cNvSpPr/>
          <p:nvPr/>
        </p:nvSpPr>
        <p:spPr>
          <a:xfrm>
            <a:off x="3973354" y="3355181"/>
            <a:ext cx="33575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Rectangle 31"/>
          <p:cNvSpPr/>
          <p:nvPr/>
        </p:nvSpPr>
        <p:spPr>
          <a:xfrm>
            <a:off x="3973354" y="3695462"/>
            <a:ext cx="353616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Rectangle 32"/>
          <p:cNvSpPr/>
          <p:nvPr/>
        </p:nvSpPr>
        <p:spPr>
          <a:xfrm>
            <a:off x="4351972" y="3695462"/>
            <a:ext cx="738188" cy="392430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Rectangle 29"/>
          <p:cNvSpPr/>
          <p:nvPr/>
        </p:nvSpPr>
        <p:spPr>
          <a:xfrm>
            <a:off x="3959066" y="2517220"/>
            <a:ext cx="323850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5" name="Rectangle 31"/>
          <p:cNvSpPr/>
          <p:nvPr/>
        </p:nvSpPr>
        <p:spPr>
          <a:xfrm>
            <a:off x="3973354" y="2899886"/>
            <a:ext cx="330994" cy="39243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58" name="AutoShape 27"/>
          <p:cNvSpPr>
            <a:spLocks noChangeArrowheads="1"/>
          </p:cNvSpPr>
          <p:nvPr/>
        </p:nvSpPr>
        <p:spPr bwMode="auto">
          <a:xfrm>
            <a:off x="5257800" y="1985962"/>
            <a:ext cx="3594735" cy="2050733"/>
          </a:xfrm>
          <a:prstGeom prst="wedgeRoundRectCallout">
            <a:avLst>
              <a:gd name="adj1" fmla="val -29310"/>
              <a:gd name="adj2" fmla="val 58979"/>
              <a:gd name="adj3" fmla="val 16667"/>
            </a:avLst>
          </a:prstGeom>
          <a:solidFill>
            <a:srgbClr val="EA976B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ts val="2925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相同点：</a:t>
            </a:r>
            <a:r>
              <a:rPr lang="zh-CN" altLang="en-US" sz="2100" dirty="0">
                <a:latin typeface="+mn-ea"/>
                <a:cs typeface="+mn-ea"/>
              </a:rPr>
              <a:t>这两道题都是三位数除以一位数商是三位数。</a:t>
            </a:r>
            <a:endParaRPr lang="zh-CN" altLang="en-US" sz="2100" dirty="0">
              <a:latin typeface="+mn-ea"/>
              <a:cs typeface="+mn-ea"/>
            </a:endParaRPr>
          </a:p>
          <a:p>
            <a:pPr>
              <a:lnSpc>
                <a:spcPts val="2925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不同点：</a:t>
            </a:r>
            <a:r>
              <a:rPr lang="en-US" sz="2100" dirty="0">
                <a:latin typeface="+mn-ea"/>
                <a:cs typeface="+mn-ea"/>
              </a:rPr>
              <a:t>432</a:t>
            </a:r>
            <a:r>
              <a:rPr lang="zh-CN" altLang="en-US" sz="2100" dirty="0">
                <a:latin typeface="Arial" panose="020B0604020202020204" pitchFamily="34" charset="0"/>
                <a:sym typeface="+mn-ea"/>
              </a:rPr>
              <a:t>÷</a:t>
            </a:r>
            <a:r>
              <a:rPr lang="en-US" altLang="zh-CN" sz="2100" dirty="0"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 sz="2100" dirty="0">
                <a:latin typeface="Arial" panose="020B0604020202020204" pitchFamily="34" charset="0"/>
                <a:sym typeface="+mn-ea"/>
              </a:rPr>
              <a:t>是百位上刚好够除，</a:t>
            </a:r>
            <a:r>
              <a:rPr lang="en-US" altLang="zh-CN" sz="2100" dirty="0">
                <a:latin typeface="Arial" panose="020B0604020202020204" pitchFamily="34" charset="0"/>
                <a:sym typeface="+mn-ea"/>
              </a:rPr>
              <a:t>522</a:t>
            </a:r>
            <a:r>
              <a:rPr lang="zh-CN" altLang="en-US" sz="2100" dirty="0">
                <a:latin typeface="Arial" panose="020B0604020202020204" pitchFamily="34" charset="0"/>
                <a:sym typeface="+mn-ea"/>
              </a:rPr>
              <a:t>÷</a:t>
            </a:r>
            <a:r>
              <a:rPr lang="en-US" altLang="zh-CN" sz="2100" dirty="0"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 sz="2100" dirty="0">
                <a:latin typeface="Arial" panose="020B0604020202020204" pitchFamily="34" charset="0"/>
                <a:sym typeface="+mn-ea"/>
              </a:rPr>
              <a:t>是百位上商</a:t>
            </a:r>
            <a:r>
              <a:rPr lang="en-US" altLang="zh-CN" sz="2100" dirty="0"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 sz="2100" dirty="0">
                <a:latin typeface="Arial" panose="020B0604020202020204" pitchFamily="34" charset="0"/>
                <a:sym typeface="+mn-ea"/>
              </a:rPr>
              <a:t>后有余数。</a:t>
            </a:r>
            <a:endParaRPr lang="zh-CN" altLang="en-US" sz="2100" dirty="0">
              <a:latin typeface="Arial" panose="020B0604020202020204" pitchFamily="34" charset="0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UNIT_PRESET_TEXT_INDEX" val="0"/>
  <p:tag name="KSO_WM_UNIT_PRESET_TEXT_LEN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OneParaText2_5*f*1"/>
  <p:tag name="KSO_WM_TEMPLATE_CATEGORY" val="OneParaText"/>
  <p:tag name="KSO_WM_TEMPLATE_INDEX" val="2"/>
  <p:tag name="KSO_WM_UNIT_LAYERLEVEL" val="1"/>
  <p:tag name="KSO_WM_TAG_VERSION" val="1.0"/>
  <p:tag name="KSO_WM_BEAUTIFY_FLAG" val="#wm#"/>
  <p:tag name="KSO_WM_UNIT_TEXTBOXSTYLE_GUID" val="{b216f572-5eea-4e10-97f3-b083be2f0b51}"/>
  <p:tag name="KSO_WM_UNIT_TEXTBOXSTYLE_INDEX" val="5"/>
  <p:tag name="KSO_WM_UNIT_TEXTBOXSTYLE_TYPE" val="OneParaTitle"/>
</p:tagLst>
</file>

<file path=ppt/tags/tag13.xml><?xml version="1.0" encoding="utf-8"?>
<p:tagLst xmlns:p="http://schemas.openxmlformats.org/presentationml/2006/main">
  <p:tag name="KSO_WPP_MARK_KEY" val="ec19283c-8cf9-420b-8df5-af48ea8396ad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1709</Words>
  <Application>WPS 演示</Application>
  <PresentationFormat>全屏显示(16:9)</PresentationFormat>
  <Paragraphs>618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华文楷体</vt:lpstr>
      <vt:lpstr>微软雅黑</vt:lpstr>
      <vt:lpstr>楷体</vt:lpstr>
      <vt:lpstr>楷体_GB2312</vt:lpstr>
      <vt:lpstr>新宋体</vt:lpstr>
      <vt:lpstr>Arial Unicode MS</vt:lpstr>
      <vt:lpstr>Segoe UI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286</cp:revision>
  <dcterms:created xsi:type="dcterms:W3CDTF">2017-08-03T09:01:00Z</dcterms:created>
  <dcterms:modified xsi:type="dcterms:W3CDTF">2023-02-04T03:48:42Z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0B96F347FE2345C0AB6BE5ECF42F9C5E</vt:lpwstr>
  </property>
</Properties>
</file>