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37" r:id="rId4"/>
    <p:sldId id="299" r:id="rId5"/>
    <p:sldId id="288" r:id="rId6"/>
    <p:sldId id="309" r:id="rId7"/>
    <p:sldId id="306" r:id="rId8"/>
    <p:sldId id="307" r:id="rId9"/>
    <p:sldId id="345" r:id="rId10"/>
    <p:sldId id="338" r:id="rId11"/>
    <p:sldId id="289" r:id="rId12"/>
    <p:sldId id="313" r:id="rId13"/>
    <p:sldId id="311" r:id="rId14"/>
    <p:sldId id="312" r:id="rId15"/>
    <p:sldId id="314" r:id="rId16"/>
    <p:sldId id="290" r:id="rId17"/>
    <p:sldId id="341" r:id="rId18"/>
    <p:sldId id="315" r:id="rId19"/>
    <p:sldId id="343" r:id="rId20"/>
    <p:sldId id="291" r:id="rId21"/>
    <p:sldId id="344" r:id="rId22"/>
    <p:sldId id="342" r:id="rId23"/>
  </p:sldIdLst>
  <p:sldSz cx="9144000" cy="5143500" type="screen16x9"/>
  <p:notesSz cx="7103745" cy="10234295"/>
  <p:embeddedFontLst>
    <p:embeddedFont>
      <p:font typeface="华文楷体" panose="02010600040101010101" pitchFamily="2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黑体" panose="02010609060101010101" pitchFamily="49" charset="-122"/>
      <p:regular r:id="rId34"/>
    </p:embeddedFont>
    <p:embeddedFont>
      <p:font typeface="宋体-方正超大字符集" panose="02010600030101010101" charset="-122"/>
      <p:regular r:id="rId35"/>
    </p:embeddedFont>
    <p:embeddedFont>
      <p:font typeface="楷体_GB2312" panose="02010600030101010101" pitchFamily="49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76B"/>
    <a:srgbClr val="D77474"/>
    <a:srgbClr val="A1C450"/>
    <a:srgbClr val="D57373"/>
    <a:srgbClr val="63493C"/>
    <a:srgbClr val="FFF461"/>
    <a:srgbClr val="FFCCCC"/>
    <a:srgbClr val="F29C6E"/>
    <a:srgbClr val="9F5F86"/>
    <a:srgbClr val="DCC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2.xml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05689" y="2980918"/>
            <a:ext cx="1932623" cy="25288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dirty="0"/>
              <a:t>人教版  数学  三年级  下册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0" y="1721236"/>
            <a:ext cx="9144000" cy="7001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100" b="1" dirty="0">
                <a:solidFill>
                  <a:srgbClr val="FF0000"/>
                </a:solidFill>
                <a:latin typeface="+mn-ea"/>
                <a:cs typeface="+mn-ea"/>
              </a:rPr>
              <a:t>商中间有</a:t>
            </a:r>
            <a:r>
              <a:rPr lang="en-US" altLang="zh-CN" sz="4100" b="1" dirty="0">
                <a:solidFill>
                  <a:srgbClr val="FF0000"/>
                </a:solidFill>
                <a:latin typeface="+mn-ea"/>
                <a:cs typeface="+mn-ea"/>
              </a:rPr>
              <a:t>0</a:t>
            </a:r>
            <a:r>
              <a:rPr lang="zh-CN" altLang="en-US" sz="4100" b="1" dirty="0">
                <a:solidFill>
                  <a:srgbClr val="FF0000"/>
                </a:solidFill>
                <a:latin typeface="+mn-ea"/>
                <a:cs typeface="+mn-ea"/>
              </a:rPr>
              <a:t>的除法</a:t>
            </a:r>
            <a:endParaRPr lang="zh-CN" altLang="en-US" sz="41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854839"/>
            <a:ext cx="914400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除数</a:t>
            </a: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是一位数的除法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349004" y="2711782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042648" y="3208019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＋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5050715" y="2288297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8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5058783" y="1788095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7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340938" y="2243852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365141" y="1727513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3179949" y="1719444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2357073" y="3179712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5042648" y="2756228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0</a:t>
            </a:r>
            <a:r>
              <a:rPr lang="zh-CN" altLang="zh-CN" sz="2100" dirty="0">
                <a:latin typeface="+mn-ea"/>
              </a:rPr>
              <a:t>÷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zh-CN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TextBox 18"/>
          <p:cNvSpPr txBox="1"/>
          <p:nvPr/>
        </p:nvSpPr>
        <p:spPr>
          <a:xfrm>
            <a:off x="699028" y="639130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口算下面各题。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3197431" y="2245225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3206844" y="2738731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3232393" y="3191898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5920460" y="1789369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5921805" y="2315149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46" name="Text Box 12"/>
          <p:cNvSpPr txBox="1">
            <a:spLocks noChangeArrowheads="1"/>
          </p:cNvSpPr>
          <p:nvPr/>
        </p:nvSpPr>
        <p:spPr bwMode="auto">
          <a:xfrm>
            <a:off x="5898944" y="2784452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47" name="Text Box 12"/>
          <p:cNvSpPr txBox="1">
            <a:spLocks noChangeArrowheads="1"/>
          </p:cNvSpPr>
          <p:nvPr/>
        </p:nvSpPr>
        <p:spPr bwMode="auto">
          <a:xfrm>
            <a:off x="5907013" y="3212067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9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651538" y="2458593"/>
            <a:ext cx="285398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ea typeface="楷体_GB2312" panose="02010600030101010101" pitchFamily="49" charset="-122"/>
              </a:rPr>
              <a:t>2</a:t>
            </a:r>
            <a:endParaRPr lang="en-US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1058074" y="2507003"/>
            <a:ext cx="884921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ea typeface="楷体_GB2312" panose="02010600030101010101" pitchFamily="49" charset="-122"/>
              </a:rPr>
              <a:t>4</a:t>
            </a:r>
            <a:r>
              <a:rPr lang="zh-CN" altLang="zh-CN" sz="2100" dirty="0">
                <a:ea typeface="楷体_GB2312" panose="02010600030101010101" pitchFamily="49" charset="-122"/>
              </a:rPr>
              <a:t> </a:t>
            </a:r>
            <a:r>
              <a:rPr lang="en-US" altLang="zh-CN" sz="2100" dirty="0">
                <a:ea typeface="楷体_GB2312" panose="02010600030101010101" pitchFamily="49" charset="-122"/>
              </a:rPr>
              <a:t> 0</a:t>
            </a:r>
            <a:r>
              <a:rPr lang="zh-CN" altLang="zh-CN" sz="2100" dirty="0">
                <a:ea typeface="楷体_GB2312" panose="02010600030101010101" pitchFamily="49" charset="-122"/>
              </a:rPr>
              <a:t> </a:t>
            </a:r>
            <a:r>
              <a:rPr lang="en-US" altLang="zh-CN" sz="2100" dirty="0">
                <a:ea typeface="楷体_GB2312" panose="02010600030101010101" pitchFamily="49" charset="-122"/>
              </a:rPr>
              <a:t> 2</a:t>
            </a:r>
            <a:endParaRPr lang="zh-CN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30" name="未知"/>
          <p:cNvSpPr/>
          <p:nvPr/>
        </p:nvSpPr>
        <p:spPr bwMode="auto">
          <a:xfrm rot="841981">
            <a:off x="995689" y="2493505"/>
            <a:ext cx="52388" cy="358378"/>
          </a:xfrm>
          <a:custGeom>
            <a:avLst/>
            <a:gdLst>
              <a:gd name="T0" fmla="*/ 0 w 46"/>
              <a:gd name="T1" fmla="*/ 0 h 317"/>
              <a:gd name="T2" fmla="*/ 42 w 46"/>
              <a:gd name="T3" fmla="*/ 163 h 317"/>
              <a:gd name="T4" fmla="*/ 0 w 46"/>
              <a:gd name="T5" fmla="*/ 286 h 31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317">
                <a:moveTo>
                  <a:pt x="0" y="0"/>
                </a:moveTo>
                <a:cubicBezTo>
                  <a:pt x="23" y="64"/>
                  <a:pt x="46" y="128"/>
                  <a:pt x="46" y="181"/>
                </a:cubicBezTo>
                <a:cubicBezTo>
                  <a:pt x="46" y="234"/>
                  <a:pt x="23" y="275"/>
                  <a:pt x="0" y="317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1" name="Line 8"/>
          <p:cNvSpPr>
            <a:spLocks noChangeShapeType="1"/>
          </p:cNvSpPr>
          <p:nvPr/>
        </p:nvSpPr>
        <p:spPr bwMode="auto">
          <a:xfrm flipV="1">
            <a:off x="1016136" y="3184676"/>
            <a:ext cx="1035023" cy="60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 b="1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2" name="Rectangle 26"/>
          <p:cNvSpPr>
            <a:spLocks noChangeArrowheads="1"/>
          </p:cNvSpPr>
          <p:nvPr/>
        </p:nvSpPr>
        <p:spPr bwMode="auto">
          <a:xfrm>
            <a:off x="1369641" y="2134732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3" name="Rectangle 27"/>
          <p:cNvSpPr>
            <a:spLocks noChangeArrowheads="1"/>
          </p:cNvSpPr>
          <p:nvPr/>
        </p:nvSpPr>
        <p:spPr bwMode="auto">
          <a:xfrm>
            <a:off x="1050005" y="2775440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690673" y="2128400"/>
            <a:ext cx="52982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1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689564" y="3177474"/>
            <a:ext cx="364052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1032539" y="2491538"/>
            <a:ext cx="1018619" cy="30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 b="1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1074210" y="2127726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flipV="1">
            <a:off x="1020114" y="3872009"/>
            <a:ext cx="1031044" cy="39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 b="1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1683146" y="3492414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0" name="Rectangle 33"/>
          <p:cNvSpPr>
            <a:spLocks noChangeArrowheads="1"/>
          </p:cNvSpPr>
          <p:nvPr/>
        </p:nvSpPr>
        <p:spPr bwMode="auto">
          <a:xfrm>
            <a:off x="1690673" y="3846033"/>
            <a:ext cx="393875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2635856" y="2475562"/>
            <a:ext cx="285398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ea typeface="楷体_GB2312" panose="02010600030101010101" pitchFamily="49" charset="-122"/>
              </a:rPr>
              <a:t>3</a:t>
            </a:r>
            <a:endParaRPr lang="en-US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3018187" y="2483630"/>
            <a:ext cx="926198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latin typeface="+mn-ea"/>
              </a:rPr>
              <a:t>6</a:t>
            </a:r>
            <a:r>
              <a:rPr lang="zh-CN" altLang="zh-CN" sz="2100" dirty="0">
                <a:latin typeface="+mn-ea"/>
              </a:rPr>
              <a:t> </a:t>
            </a:r>
            <a:r>
              <a:rPr lang="en-US" altLang="zh-CN" sz="2100" dirty="0">
                <a:latin typeface="+mn-ea"/>
              </a:rPr>
              <a:t> 0</a:t>
            </a:r>
            <a:r>
              <a:rPr lang="zh-CN" altLang="zh-CN" sz="2100" dirty="0">
                <a:latin typeface="+mn-ea"/>
              </a:rPr>
              <a:t> </a:t>
            </a:r>
            <a:r>
              <a:rPr lang="en-US" altLang="zh-CN" sz="2100" dirty="0">
                <a:latin typeface="+mn-ea"/>
              </a:rPr>
              <a:t> 9</a:t>
            </a:r>
            <a:endParaRPr lang="zh-CN" altLang="zh-CN" sz="2100" dirty="0">
              <a:latin typeface="+mn-ea"/>
            </a:endParaRPr>
          </a:p>
        </p:txBody>
      </p:sp>
      <p:sp>
        <p:nvSpPr>
          <p:cNvPr id="43" name="未知"/>
          <p:cNvSpPr/>
          <p:nvPr/>
        </p:nvSpPr>
        <p:spPr bwMode="auto">
          <a:xfrm rot="841981">
            <a:off x="2929549" y="2497133"/>
            <a:ext cx="52388" cy="358378"/>
          </a:xfrm>
          <a:custGeom>
            <a:avLst/>
            <a:gdLst>
              <a:gd name="T0" fmla="*/ 0 w 46"/>
              <a:gd name="T1" fmla="*/ 0 h 317"/>
              <a:gd name="T2" fmla="*/ 42 w 46"/>
              <a:gd name="T3" fmla="*/ 163 h 317"/>
              <a:gd name="T4" fmla="*/ 0 w 46"/>
              <a:gd name="T5" fmla="*/ 286 h 31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" h="317">
                <a:moveTo>
                  <a:pt x="0" y="0"/>
                </a:moveTo>
                <a:cubicBezTo>
                  <a:pt x="23" y="64"/>
                  <a:pt x="46" y="128"/>
                  <a:pt x="46" y="181"/>
                </a:cubicBezTo>
                <a:cubicBezTo>
                  <a:pt x="46" y="234"/>
                  <a:pt x="23" y="275"/>
                  <a:pt x="0" y="317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4" name="Line 8"/>
          <p:cNvSpPr>
            <a:spLocks noChangeShapeType="1"/>
          </p:cNvSpPr>
          <p:nvPr/>
        </p:nvSpPr>
        <p:spPr bwMode="auto">
          <a:xfrm flipV="1">
            <a:off x="2992387" y="3136101"/>
            <a:ext cx="993422" cy="160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 b="1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5" name="Rectangle 26"/>
          <p:cNvSpPr>
            <a:spLocks noChangeArrowheads="1"/>
          </p:cNvSpPr>
          <p:nvPr/>
        </p:nvSpPr>
        <p:spPr bwMode="auto">
          <a:xfrm>
            <a:off x="3319878" y="2142473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3008377" y="2764644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7" name="Rectangle 30"/>
          <p:cNvSpPr>
            <a:spLocks noChangeArrowheads="1"/>
          </p:cNvSpPr>
          <p:nvPr/>
        </p:nvSpPr>
        <p:spPr bwMode="auto">
          <a:xfrm>
            <a:off x="3635122" y="2132638"/>
            <a:ext cx="353537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8" name="Rectangle 33"/>
          <p:cNvSpPr>
            <a:spLocks noChangeArrowheads="1"/>
          </p:cNvSpPr>
          <p:nvPr/>
        </p:nvSpPr>
        <p:spPr bwMode="auto">
          <a:xfrm>
            <a:off x="3647999" y="3138749"/>
            <a:ext cx="34066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9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968447" y="2484302"/>
            <a:ext cx="1020212" cy="328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 b="1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3010119" y="2128557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947281" y="3924706"/>
            <a:ext cx="1070104" cy="631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buFontTx/>
              <a:buNone/>
              <a:defRPr/>
            </a:pPr>
            <a:endParaRPr lang="zh-CN" altLang="en-US" sz="1500" b="1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52" name="Rectangle 31"/>
          <p:cNvSpPr>
            <a:spLocks noChangeArrowheads="1"/>
          </p:cNvSpPr>
          <p:nvPr/>
        </p:nvSpPr>
        <p:spPr bwMode="auto">
          <a:xfrm>
            <a:off x="3652684" y="3474299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9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53" name="Rectangle 33"/>
          <p:cNvSpPr>
            <a:spLocks noChangeArrowheads="1"/>
          </p:cNvSpPr>
          <p:nvPr/>
        </p:nvSpPr>
        <p:spPr bwMode="auto">
          <a:xfrm>
            <a:off x="3649957" y="3883569"/>
            <a:ext cx="29753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ea typeface="楷体_GB2312" panose="02010600030101010101" pitchFamily="49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651538" y="613986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计算下面各题。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4721570" y="2403129"/>
            <a:ext cx="295016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latin typeface="+mn-ea"/>
              </a:rPr>
              <a:t>3</a:t>
            </a:r>
            <a:endParaRPr lang="en-US" altLang="zh-CN" sz="2100" dirty="0">
              <a:latin typeface="+mn-ea"/>
            </a:endParaRPr>
          </a:p>
        </p:txBody>
      </p: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5095441" y="2443471"/>
            <a:ext cx="926198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latin typeface="+mn-ea"/>
              </a:rPr>
              <a:t>6</a:t>
            </a:r>
            <a:r>
              <a:rPr lang="zh-CN" altLang="zh-CN" sz="2100" dirty="0">
                <a:latin typeface="+mn-ea"/>
              </a:rPr>
              <a:t>  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zh-CN" sz="2100" dirty="0">
                <a:latin typeface="+mn-ea"/>
              </a:rPr>
              <a:t>  </a:t>
            </a:r>
            <a:r>
              <a:rPr lang="en-US" altLang="zh-CN" sz="2100" dirty="0">
                <a:latin typeface="+mn-ea"/>
              </a:rPr>
              <a:t>5</a:t>
            </a:r>
            <a:endParaRPr lang="zh-CN" altLang="zh-CN" sz="2100" dirty="0">
              <a:latin typeface="+mn-ea"/>
            </a:endParaRPr>
          </a:p>
        </p:txBody>
      </p:sp>
      <p:sp>
        <p:nvSpPr>
          <p:cNvPr id="59" name="未知"/>
          <p:cNvSpPr>
            <a:spLocks noChangeArrowheads="1"/>
          </p:cNvSpPr>
          <p:nvPr/>
        </p:nvSpPr>
        <p:spPr bwMode="auto">
          <a:xfrm rot="841981">
            <a:off x="4999000" y="2478657"/>
            <a:ext cx="52388" cy="35837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" y="181"/>
              </a:cxn>
              <a:cxn ang="0">
                <a:pos x="0" y="317"/>
              </a:cxn>
            </a:cxnLst>
            <a:rect l="0" t="0" r="r" b="b"/>
            <a:pathLst>
              <a:path w="46" h="317">
                <a:moveTo>
                  <a:pt x="0" y="0"/>
                </a:moveTo>
                <a:cubicBezTo>
                  <a:pt x="23" y="64"/>
                  <a:pt x="46" y="128"/>
                  <a:pt x="46" y="181"/>
                </a:cubicBezTo>
                <a:cubicBezTo>
                  <a:pt x="46" y="234"/>
                  <a:pt x="23" y="275"/>
                  <a:pt x="0" y="317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V="1">
            <a:off x="5019284" y="3132042"/>
            <a:ext cx="1130538" cy="1117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Rectangle 26"/>
          <p:cNvSpPr>
            <a:spLocks noChangeArrowheads="1"/>
          </p:cNvSpPr>
          <p:nvPr/>
        </p:nvSpPr>
        <p:spPr bwMode="auto">
          <a:xfrm>
            <a:off x="5392415" y="2120906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2" name="Rectangle 27"/>
          <p:cNvSpPr>
            <a:spLocks noChangeArrowheads="1"/>
          </p:cNvSpPr>
          <p:nvPr/>
        </p:nvSpPr>
        <p:spPr bwMode="auto">
          <a:xfrm>
            <a:off x="5105891" y="2752248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3" name="Rectangle 30"/>
          <p:cNvSpPr>
            <a:spLocks noChangeArrowheads="1"/>
          </p:cNvSpPr>
          <p:nvPr/>
        </p:nvSpPr>
        <p:spPr bwMode="auto">
          <a:xfrm>
            <a:off x="5710307" y="2120907"/>
            <a:ext cx="311333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Line 8"/>
          <p:cNvSpPr>
            <a:spLocks noChangeShapeType="1"/>
          </p:cNvSpPr>
          <p:nvPr/>
        </p:nvSpPr>
        <p:spPr bwMode="auto">
          <a:xfrm flipV="1">
            <a:off x="5047017" y="2477653"/>
            <a:ext cx="1026382" cy="43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Rectangle 26"/>
          <p:cNvSpPr>
            <a:spLocks noChangeArrowheads="1"/>
          </p:cNvSpPr>
          <p:nvPr/>
        </p:nvSpPr>
        <p:spPr bwMode="auto">
          <a:xfrm>
            <a:off x="5108520" y="2120907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6" name="Rectangle 33"/>
          <p:cNvSpPr>
            <a:spLocks noChangeArrowheads="1"/>
          </p:cNvSpPr>
          <p:nvPr/>
        </p:nvSpPr>
        <p:spPr bwMode="auto">
          <a:xfrm>
            <a:off x="5744520" y="3143398"/>
            <a:ext cx="306896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>
            <a:off x="5073388" y="3873546"/>
            <a:ext cx="1083132" cy="672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8" name="Rectangle 31"/>
          <p:cNvSpPr>
            <a:spLocks noChangeArrowheads="1"/>
          </p:cNvSpPr>
          <p:nvPr/>
        </p:nvSpPr>
        <p:spPr bwMode="auto">
          <a:xfrm>
            <a:off x="5756470" y="3466711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9" name="Rectangle 33"/>
          <p:cNvSpPr>
            <a:spLocks noChangeArrowheads="1"/>
          </p:cNvSpPr>
          <p:nvPr/>
        </p:nvSpPr>
        <p:spPr bwMode="auto">
          <a:xfrm>
            <a:off x="5431262" y="3140634"/>
            <a:ext cx="375186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0" name="Rectangle 31"/>
          <p:cNvSpPr>
            <a:spLocks noChangeArrowheads="1"/>
          </p:cNvSpPr>
          <p:nvPr/>
        </p:nvSpPr>
        <p:spPr bwMode="auto">
          <a:xfrm>
            <a:off x="5440670" y="3457370"/>
            <a:ext cx="261865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1" name="Rectangle 33"/>
          <p:cNvSpPr>
            <a:spLocks noChangeArrowheads="1"/>
          </p:cNvSpPr>
          <p:nvPr/>
        </p:nvSpPr>
        <p:spPr bwMode="auto">
          <a:xfrm>
            <a:off x="5758800" y="3813036"/>
            <a:ext cx="305486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2" name="Rectangle 5"/>
          <p:cNvSpPr>
            <a:spLocks noChangeArrowheads="1"/>
          </p:cNvSpPr>
          <p:nvPr/>
        </p:nvSpPr>
        <p:spPr bwMode="auto">
          <a:xfrm>
            <a:off x="6741758" y="2428650"/>
            <a:ext cx="295016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latin typeface="+mn-ea"/>
              </a:rPr>
              <a:t>6</a:t>
            </a:r>
            <a:endParaRPr lang="en-US" altLang="zh-CN" sz="2100" dirty="0">
              <a:latin typeface="+mn-ea"/>
            </a:endParaRPr>
          </a:p>
        </p:txBody>
      </p:sp>
      <p:sp>
        <p:nvSpPr>
          <p:cNvPr id="73" name="Rectangle 6"/>
          <p:cNvSpPr>
            <a:spLocks noChangeArrowheads="1"/>
          </p:cNvSpPr>
          <p:nvPr/>
        </p:nvSpPr>
        <p:spPr bwMode="auto">
          <a:xfrm>
            <a:off x="7164039" y="2443471"/>
            <a:ext cx="926198" cy="45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latin typeface="+mn-ea"/>
              </a:rPr>
              <a:t>6</a:t>
            </a:r>
            <a:r>
              <a:rPr lang="zh-CN" altLang="zh-CN" sz="2100" dirty="0">
                <a:latin typeface="+mn-ea"/>
              </a:rPr>
              <a:t>  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zh-CN" sz="2100" dirty="0">
                <a:latin typeface="+mn-ea"/>
              </a:rPr>
              <a:t>  </a:t>
            </a:r>
            <a:r>
              <a:rPr lang="en-US" altLang="zh-CN" sz="2100" dirty="0">
                <a:latin typeface="+mn-ea"/>
              </a:rPr>
              <a:t>4</a:t>
            </a:r>
            <a:endParaRPr lang="zh-CN" altLang="zh-CN" sz="2100" dirty="0">
              <a:latin typeface="+mn-ea"/>
            </a:endParaRPr>
          </a:p>
        </p:txBody>
      </p:sp>
      <p:sp>
        <p:nvSpPr>
          <p:cNvPr id="74" name="未知"/>
          <p:cNvSpPr>
            <a:spLocks noChangeArrowheads="1"/>
          </p:cNvSpPr>
          <p:nvPr/>
        </p:nvSpPr>
        <p:spPr bwMode="auto">
          <a:xfrm rot="841981">
            <a:off x="7051459" y="2470588"/>
            <a:ext cx="52388" cy="35837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" y="181"/>
              </a:cxn>
              <a:cxn ang="0">
                <a:pos x="0" y="317"/>
              </a:cxn>
            </a:cxnLst>
            <a:rect l="0" t="0" r="r" b="b"/>
            <a:pathLst>
              <a:path w="46" h="317">
                <a:moveTo>
                  <a:pt x="0" y="0"/>
                </a:moveTo>
                <a:cubicBezTo>
                  <a:pt x="23" y="64"/>
                  <a:pt x="46" y="128"/>
                  <a:pt x="46" y="181"/>
                </a:cubicBezTo>
                <a:cubicBezTo>
                  <a:pt x="46" y="234"/>
                  <a:pt x="23" y="275"/>
                  <a:pt x="0" y="317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5" name="Line 8"/>
          <p:cNvSpPr>
            <a:spLocks noChangeShapeType="1"/>
          </p:cNvSpPr>
          <p:nvPr/>
        </p:nvSpPr>
        <p:spPr bwMode="auto">
          <a:xfrm flipV="1">
            <a:off x="7091785" y="3156387"/>
            <a:ext cx="1003841" cy="9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6" name="Rectangle 26"/>
          <p:cNvSpPr>
            <a:spLocks noChangeArrowheads="1"/>
          </p:cNvSpPr>
          <p:nvPr/>
        </p:nvSpPr>
        <p:spPr bwMode="auto">
          <a:xfrm>
            <a:off x="7466906" y="2112963"/>
            <a:ext cx="253598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7" name="Rectangle 27"/>
          <p:cNvSpPr>
            <a:spLocks noChangeArrowheads="1"/>
          </p:cNvSpPr>
          <p:nvPr/>
        </p:nvSpPr>
        <p:spPr bwMode="auto">
          <a:xfrm>
            <a:off x="7181411" y="2780345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8" name="Rectangle 30"/>
          <p:cNvSpPr>
            <a:spLocks noChangeArrowheads="1"/>
          </p:cNvSpPr>
          <p:nvPr/>
        </p:nvSpPr>
        <p:spPr bwMode="auto">
          <a:xfrm>
            <a:off x="7777792" y="2111308"/>
            <a:ext cx="257512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9" name="Line 8"/>
          <p:cNvSpPr>
            <a:spLocks noChangeShapeType="1"/>
          </p:cNvSpPr>
          <p:nvPr/>
        </p:nvSpPr>
        <p:spPr bwMode="auto">
          <a:xfrm>
            <a:off x="7083874" y="2473894"/>
            <a:ext cx="1006364" cy="166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0" name="Rectangle 26"/>
          <p:cNvSpPr>
            <a:spLocks noChangeArrowheads="1"/>
          </p:cNvSpPr>
          <p:nvPr/>
        </p:nvSpPr>
        <p:spPr bwMode="auto">
          <a:xfrm>
            <a:off x="7157829" y="2112648"/>
            <a:ext cx="35956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1" name="Rectangle 33"/>
          <p:cNvSpPr>
            <a:spLocks noChangeArrowheads="1"/>
          </p:cNvSpPr>
          <p:nvPr/>
        </p:nvSpPr>
        <p:spPr bwMode="auto">
          <a:xfrm>
            <a:off x="7790248" y="3184386"/>
            <a:ext cx="375179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2" name="Line 10"/>
          <p:cNvSpPr>
            <a:spLocks noChangeShapeType="1"/>
          </p:cNvSpPr>
          <p:nvPr/>
        </p:nvSpPr>
        <p:spPr bwMode="auto">
          <a:xfrm>
            <a:off x="7063272" y="3947705"/>
            <a:ext cx="1026965" cy="9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3" name="Rectangle 31"/>
          <p:cNvSpPr>
            <a:spLocks noChangeArrowheads="1"/>
          </p:cNvSpPr>
          <p:nvPr/>
        </p:nvSpPr>
        <p:spPr bwMode="auto">
          <a:xfrm>
            <a:off x="7795157" y="3513991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4" name="Rectangle 33"/>
          <p:cNvSpPr>
            <a:spLocks noChangeArrowheads="1"/>
          </p:cNvSpPr>
          <p:nvPr/>
        </p:nvSpPr>
        <p:spPr bwMode="auto">
          <a:xfrm>
            <a:off x="7505946" y="3178990"/>
            <a:ext cx="398145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5" name="Rectangle 31"/>
          <p:cNvSpPr>
            <a:spLocks noChangeArrowheads="1"/>
          </p:cNvSpPr>
          <p:nvPr/>
        </p:nvSpPr>
        <p:spPr bwMode="auto">
          <a:xfrm>
            <a:off x="7515185" y="3502111"/>
            <a:ext cx="400050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6" name="Rectangle 33"/>
          <p:cNvSpPr>
            <a:spLocks noChangeArrowheads="1"/>
          </p:cNvSpPr>
          <p:nvPr/>
        </p:nvSpPr>
        <p:spPr bwMode="auto">
          <a:xfrm>
            <a:off x="7796334" y="3924706"/>
            <a:ext cx="293903" cy="45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/>
      <p:bldP spid="33" grpId="0" bldLvl="0"/>
      <p:bldP spid="34" grpId="0" bldLvl="0"/>
      <p:bldP spid="35" grpId="0" bldLvl="0"/>
      <p:bldP spid="37" grpId="0" bldLvl="0"/>
      <p:bldP spid="39" grpId="0" bldLvl="0"/>
      <p:bldP spid="40" grpId="0" bldLvl="0"/>
      <p:bldP spid="45" grpId="0" bldLvl="0"/>
      <p:bldP spid="46" grpId="0" bldLvl="0"/>
      <p:bldP spid="47" grpId="0" bldLvl="0"/>
      <p:bldP spid="48" grpId="0" bldLvl="0"/>
      <p:bldP spid="50" grpId="0" bldLvl="0"/>
      <p:bldP spid="52" grpId="0" bldLvl="0"/>
      <p:bldP spid="53" grpId="0" bldLvl="0"/>
      <p:bldP spid="60" grpId="0" animBg="1"/>
      <p:bldP spid="61" grpId="0" bldLvl="0"/>
      <p:bldP spid="62" grpId="0" bldLvl="0"/>
      <p:bldP spid="63" grpId="0" bldLvl="0"/>
      <p:bldP spid="65" grpId="0" bldLvl="0"/>
      <p:bldP spid="66" grpId="0" bldLvl="0"/>
      <p:bldP spid="67" grpId="0" animBg="1"/>
      <p:bldP spid="68" grpId="0" bldLvl="0"/>
      <p:bldP spid="69" grpId="0" bldLvl="0"/>
      <p:bldP spid="70" grpId="0" bldLvl="0"/>
      <p:bldP spid="71" grpId="0" bldLvl="0"/>
      <p:bldP spid="75" grpId="0" animBg="1"/>
      <p:bldP spid="76" grpId="0" bldLvl="0"/>
      <p:bldP spid="77" grpId="0" bldLvl="0"/>
      <p:bldP spid="78" grpId="0" bldLvl="0"/>
      <p:bldP spid="80" grpId="0" bldLvl="0"/>
      <p:bldP spid="81" grpId="0" bldLvl="0"/>
      <p:bldP spid="82" grpId="0" animBg="1"/>
      <p:bldP spid="83" grpId="0" bldLvl="0"/>
      <p:bldP spid="84" grpId="0" bldLvl="0"/>
      <p:bldP spid="85" grpId="0" bldLvl="0"/>
      <p:bldP spid="86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70039" y="377332"/>
            <a:ext cx="5576942" cy="3023756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127843" y="3505830"/>
            <a:ext cx="244415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606÷2=303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94038" y="4001635"/>
            <a:ext cx="277816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303-207=96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6673" y="4397384"/>
            <a:ext cx="4841558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</a:t>
            </a:r>
            <a:r>
              <a:rPr lang="zh-CN" altLang="en-US" sz="2100" dirty="0"/>
              <a:t>：每把藤椅比每把餐椅贵</a:t>
            </a:r>
            <a:r>
              <a:rPr lang="en-US" altLang="zh-CN" sz="2100" dirty="0"/>
              <a:t>96</a:t>
            </a:r>
            <a:r>
              <a:rPr lang="zh-CN" altLang="en-US" sz="2100" dirty="0"/>
              <a:t>元。</a:t>
            </a:r>
            <a:endParaRPr lang="zh-CN" altLang="en-US" sz="2100" dirty="0"/>
          </a:p>
        </p:txBody>
      </p:sp>
      <p:sp>
        <p:nvSpPr>
          <p:cNvPr id="2" name="矩形 1"/>
          <p:cNvSpPr/>
          <p:nvPr/>
        </p:nvSpPr>
        <p:spPr>
          <a:xfrm>
            <a:off x="4783119" y="3505830"/>
            <a:ext cx="234743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100" dirty="0">
                <a:solidFill>
                  <a:srgbClr val="FF0000"/>
                </a:solidFill>
              </a:rPr>
              <a:t>828÷4=207</a:t>
            </a:r>
            <a:r>
              <a:rPr lang="zh-CN" altLang="en-US" sz="2100" dirty="0">
                <a:solidFill>
                  <a:srgbClr val="FF0000"/>
                </a:solidFill>
              </a:rPr>
              <a:t>（元）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38"/>
          <p:cNvGrpSpPr/>
          <p:nvPr/>
        </p:nvGrpSpPr>
        <p:grpSpPr bwMode="auto">
          <a:xfrm>
            <a:off x="2398744" y="1912771"/>
            <a:ext cx="1275159" cy="2103835"/>
            <a:chOff x="1097" y="1634"/>
            <a:chExt cx="1071" cy="1767"/>
          </a:xfrm>
        </p:grpSpPr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1490" y="1634"/>
              <a:ext cx="656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1    </a:t>
              </a:r>
              <a:r>
                <a:rPr lang="en-US" altLang="zh-CN" sz="2100" dirty="0"/>
                <a:t>3</a:t>
              </a:r>
              <a:endParaRPr lang="en-US" altLang="zh-CN" sz="2100" dirty="0"/>
            </a:p>
          </p:txBody>
        </p:sp>
        <p:pic>
          <p:nvPicPr>
            <p:cNvPr id="28" name="图片 2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09" y="1946"/>
              <a:ext cx="856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 Box 3"/>
            <p:cNvSpPr txBox="1">
              <a:spLocks noChangeArrowheads="1"/>
            </p:cNvSpPr>
            <p:nvPr/>
          </p:nvSpPr>
          <p:spPr bwMode="auto">
            <a:xfrm>
              <a:off x="1491" y="1919"/>
              <a:ext cx="655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7 </a:t>
              </a:r>
              <a:r>
                <a:rPr lang="en-US" altLang="zh-CN" sz="2100" dirty="0"/>
                <a:t>2 </a:t>
              </a:r>
              <a:r>
                <a:rPr lang="en-US" altLang="zh-CN" sz="2100" dirty="0"/>
                <a:t>1</a:t>
              </a:r>
              <a:endParaRPr lang="en-US" altLang="zh-CN" sz="2100" dirty="0"/>
            </a:p>
          </p:txBody>
        </p:sp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1097" y="1910"/>
              <a:ext cx="278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7</a:t>
              </a:r>
              <a:endParaRPr lang="en-US" altLang="zh-CN" sz="2100" dirty="0"/>
            </a:p>
          </p:txBody>
        </p:sp>
        <p:sp>
          <p:nvSpPr>
            <p:cNvPr id="32" name="Text Box 9"/>
            <p:cNvSpPr txBox="1">
              <a:spLocks noChangeArrowheads="1"/>
            </p:cNvSpPr>
            <p:nvPr/>
          </p:nvSpPr>
          <p:spPr bwMode="auto">
            <a:xfrm>
              <a:off x="1478" y="2157"/>
              <a:ext cx="278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7</a:t>
              </a:r>
              <a:endParaRPr lang="en-US" altLang="zh-CN" sz="2100" dirty="0"/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>
              <a:off x="1363" y="2513"/>
              <a:ext cx="798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zh-CN" altLang="en-US" sz="2300">
                <a:ea typeface="楷体_GB2312" panose="02010600030101010101" pitchFamily="49" charset="-122"/>
              </a:endParaRPr>
            </a:p>
          </p:txBody>
        </p:sp>
        <p:sp>
          <p:nvSpPr>
            <p:cNvPr id="34" name="Text Box 11"/>
            <p:cNvSpPr txBox="1">
              <a:spLocks noChangeArrowheads="1"/>
            </p:cNvSpPr>
            <p:nvPr/>
          </p:nvSpPr>
          <p:spPr bwMode="auto">
            <a:xfrm>
              <a:off x="1670" y="2462"/>
              <a:ext cx="466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2 </a:t>
              </a:r>
              <a:r>
                <a:rPr lang="en-US" altLang="zh-CN" sz="2100" dirty="0"/>
                <a:t>1</a:t>
              </a:r>
              <a:endParaRPr lang="en-US" altLang="zh-CN" sz="2100" dirty="0"/>
            </a:p>
          </p:txBody>
        </p:sp>
        <p:sp>
          <p:nvSpPr>
            <p:cNvPr id="35" name="Line 12"/>
            <p:cNvSpPr>
              <a:spLocks noChangeShapeType="1"/>
            </p:cNvSpPr>
            <p:nvPr/>
          </p:nvSpPr>
          <p:spPr bwMode="auto">
            <a:xfrm>
              <a:off x="1363" y="3066"/>
              <a:ext cx="798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zh-CN" altLang="en-US" sz="2300">
                <a:ea typeface="楷体_GB2312" panose="02010600030101010101" pitchFamily="49" charset="-122"/>
              </a:endParaRPr>
            </a:p>
          </p:txBody>
        </p:sp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1878" y="3050"/>
              <a:ext cx="290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100" dirty="0"/>
                <a:t>0</a:t>
              </a:r>
              <a:endParaRPr lang="en-US" altLang="zh-CN" sz="2100" dirty="0"/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1670" y="2699"/>
              <a:ext cx="466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2 </a:t>
              </a:r>
              <a:r>
                <a:rPr lang="en-US" altLang="zh-CN" sz="2100" dirty="0"/>
                <a:t>1</a:t>
              </a:r>
              <a:endParaRPr lang="en-US" altLang="zh-CN" sz="2100" dirty="0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68377" y="1864108"/>
            <a:ext cx="4194385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100" b="0" dirty="0">
                <a:latin typeface="+mn-ea"/>
                <a:ea typeface="+mn-ea"/>
              </a:rPr>
              <a:t>（</a:t>
            </a:r>
            <a:r>
              <a:rPr lang="en-US" altLang="zh-CN" sz="2100" b="0" dirty="0">
                <a:latin typeface="+mn-ea"/>
                <a:ea typeface="+mn-ea"/>
              </a:rPr>
              <a:t>1</a:t>
            </a:r>
            <a:r>
              <a:rPr lang="zh-CN" altLang="en-US" sz="2100" b="0" dirty="0">
                <a:latin typeface="+mn-ea"/>
                <a:ea typeface="+mn-ea"/>
              </a:rPr>
              <a:t>）                               （</a:t>
            </a:r>
            <a:r>
              <a:rPr lang="en-US" altLang="zh-CN" sz="2100" b="0" dirty="0">
                <a:latin typeface="+mn-ea"/>
                <a:ea typeface="+mn-ea"/>
              </a:rPr>
              <a:t>2</a:t>
            </a:r>
            <a:r>
              <a:rPr lang="zh-CN" altLang="en-US" sz="2100" b="0" dirty="0">
                <a:latin typeface="+mn-ea"/>
                <a:ea typeface="+mn-ea"/>
              </a:rPr>
              <a:t>）</a:t>
            </a:r>
            <a:endParaRPr lang="zh-CN" altLang="en-US" sz="2100" b="0" dirty="0">
              <a:latin typeface="+mn-ea"/>
              <a:ea typeface="+mn-ea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2783177" y="4164089"/>
            <a:ext cx="91515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6008853" y="4126227"/>
            <a:ext cx="91515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6295983" y="4093955"/>
            <a:ext cx="435056" cy="4939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300" b="1" dirty="0">
                <a:solidFill>
                  <a:srgbClr val="FF0000"/>
                </a:solidFill>
                <a:ea typeface="楷体_GB2312" panose="02010600030101010101" pitchFamily="49" charset="-122"/>
              </a:rPr>
              <a:t>×</a:t>
            </a:r>
            <a:endParaRPr lang="zh-CN" altLang="en-US" sz="2300" b="1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3059919" y="4133438"/>
            <a:ext cx="435056" cy="4939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300" b="1" dirty="0">
                <a:solidFill>
                  <a:srgbClr val="FF0000"/>
                </a:solidFill>
                <a:ea typeface="楷体_GB2312" panose="02010600030101010101" pitchFamily="49" charset="-122"/>
              </a:rPr>
              <a:t>×</a:t>
            </a:r>
            <a:endParaRPr lang="zh-CN" altLang="en-US" sz="2300" b="1" dirty="0">
              <a:solidFill>
                <a:srgbClr val="FF0000"/>
              </a:solidFill>
              <a:ea typeface="楷体_GB2312" panose="0201060003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105367" y="1914978"/>
            <a:ext cx="37742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zh-CN" altLang="en-US" sz="2300" dirty="0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059919" y="4116996"/>
            <a:ext cx="345287" cy="4939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300" b="1" dirty="0">
                <a:solidFill>
                  <a:srgbClr val="FF0000"/>
                </a:solidFill>
                <a:latin typeface="+mn-ea"/>
              </a:rPr>
              <a:t>√</a:t>
            </a:r>
            <a:endParaRPr lang="zh-CN" altLang="en-US" sz="23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988000" y="1893908"/>
            <a:ext cx="1003697" cy="424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r>
              <a:rPr lang="en-US" altLang="zh-CN" sz="2100" dirty="0"/>
              <a:t>7</a:t>
            </a:r>
            <a:r>
              <a:rPr lang="en-US" altLang="zh-CN" sz="2300" dirty="0"/>
              <a:t> </a:t>
            </a:r>
            <a:r>
              <a:rPr lang="en-US" altLang="zh-CN" sz="2300" dirty="0"/>
              <a:t>0 1</a:t>
            </a:r>
            <a:endParaRPr lang="en-US" altLang="zh-CN" sz="2300" dirty="0"/>
          </a:p>
        </p:txBody>
      </p:sp>
      <p:grpSp>
        <p:nvGrpSpPr>
          <p:cNvPr id="15" name="组合 5"/>
          <p:cNvGrpSpPr/>
          <p:nvPr/>
        </p:nvGrpSpPr>
        <p:grpSpPr bwMode="auto">
          <a:xfrm>
            <a:off x="5540687" y="2211591"/>
            <a:ext cx="1419742" cy="1774991"/>
            <a:chOff x="5198512" y="3032646"/>
            <a:chExt cx="1893048" cy="2366655"/>
          </a:xfrm>
        </p:grpSpPr>
        <p:pic>
          <p:nvPicPr>
            <p:cNvPr id="16" name="图片 2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40351" y="3089101"/>
              <a:ext cx="1350962" cy="500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5827871" y="3046934"/>
              <a:ext cx="1263689" cy="556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100" dirty="0"/>
                <a:t>5 6 </a:t>
              </a:r>
              <a:r>
                <a:rPr lang="en-US" altLang="zh-CN" sz="2100" dirty="0"/>
                <a:t>8</a:t>
              </a:r>
              <a:endParaRPr lang="en-US" altLang="zh-CN" sz="2100" dirty="0"/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5198512" y="3032646"/>
              <a:ext cx="441131" cy="556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8</a:t>
              </a:r>
              <a:endParaRPr lang="en-US" altLang="zh-CN" sz="2100" dirty="0"/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5826283" y="3424758"/>
              <a:ext cx="922366" cy="556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100" dirty="0"/>
                <a:t>5 6</a:t>
              </a:r>
              <a:endParaRPr lang="en-US" altLang="zh-CN" sz="2100" dirty="0"/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>
              <a:off x="5626254" y="3989909"/>
              <a:ext cx="12589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zh-CN" altLang="en-US" sz="2300">
                <a:ea typeface="楷体_GB2312" panose="02010600030101010101" pitchFamily="49" charset="-122"/>
              </a:endParaRP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6428863" y="3908946"/>
              <a:ext cx="441131" cy="556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8</a:t>
              </a:r>
              <a:endParaRPr lang="en-US" altLang="zh-CN" sz="2100" dirty="0"/>
            </a:p>
          </p:txBody>
        </p:sp>
        <p:sp>
          <p:nvSpPr>
            <p:cNvPr id="22" name="Line 12"/>
            <p:cNvSpPr>
              <a:spLocks noChangeShapeType="1"/>
            </p:cNvSpPr>
            <p:nvPr/>
          </p:nvSpPr>
          <p:spPr bwMode="auto">
            <a:xfrm>
              <a:off x="5626254" y="4867796"/>
              <a:ext cx="12589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zh-CN" altLang="en-US" sz="2300">
                <a:ea typeface="楷体_GB2312" panose="02010600030101010101" pitchFamily="49" charset="-122"/>
              </a:endParaRP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6440666" y="4842396"/>
              <a:ext cx="458802" cy="556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100" dirty="0"/>
                <a:t>0</a:t>
              </a:r>
              <a:endParaRPr lang="en-US" altLang="zh-CN" sz="2100" dirty="0"/>
            </a:p>
          </p:txBody>
        </p:sp>
        <p:sp>
          <p:nvSpPr>
            <p:cNvPr id="24" name="Text Box 11"/>
            <p:cNvSpPr txBox="1">
              <a:spLocks noChangeArrowheads="1"/>
            </p:cNvSpPr>
            <p:nvPr/>
          </p:nvSpPr>
          <p:spPr bwMode="auto">
            <a:xfrm>
              <a:off x="6428863" y="4285184"/>
              <a:ext cx="441131" cy="556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100" dirty="0"/>
                <a:t>8</a:t>
              </a:r>
              <a:endParaRPr lang="en-US" altLang="zh-CN" sz="2100" dirty="0"/>
            </a:p>
          </p:txBody>
        </p:sp>
      </p:grp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250577" y="1907032"/>
            <a:ext cx="765810" cy="392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500" tIns="35100" rIns="67500" bIns="3510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7</a:t>
            </a:r>
            <a:r>
              <a:rPr lang="en-US" altLang="zh-CN" sz="2100" dirty="0"/>
              <a:t> 1</a:t>
            </a:r>
            <a:endParaRPr lang="en-US" altLang="zh-CN" sz="2400" dirty="0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275536" y="4093956"/>
            <a:ext cx="345287" cy="4939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300" b="1" dirty="0">
                <a:solidFill>
                  <a:srgbClr val="FF0000"/>
                </a:solidFill>
                <a:latin typeface="+mn-ea"/>
              </a:rPr>
              <a:t>√</a:t>
            </a:r>
            <a:endParaRPr lang="zh-CN" altLang="en-US" sz="23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3" name="TextBox 18"/>
          <p:cNvSpPr txBox="1"/>
          <p:nvPr/>
        </p:nvSpPr>
        <p:spPr>
          <a:xfrm>
            <a:off x="697917" y="586569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数学小诊所。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2" grpId="0"/>
      <p:bldP spid="13" grpId="0"/>
      <p:bldP spid="1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6" name="矩形 5"/>
          <p:cNvSpPr/>
          <p:nvPr/>
        </p:nvSpPr>
        <p:spPr>
          <a:xfrm>
            <a:off x="3396247" y="3336893"/>
            <a:ext cx="252737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208÷2=104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 </a:t>
            </a:r>
            <a:endParaRPr lang="zh-CN" altLang="en-US" sz="2100" dirty="0"/>
          </a:p>
        </p:txBody>
      </p:sp>
      <p:sp>
        <p:nvSpPr>
          <p:cNvPr id="7" name="文本框 7"/>
          <p:cNvSpPr txBox="1"/>
          <p:nvPr/>
        </p:nvSpPr>
        <p:spPr>
          <a:xfrm>
            <a:off x="3291224" y="4131133"/>
            <a:ext cx="277608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</a:t>
            </a:r>
            <a:r>
              <a:rPr lang="zh-CN" altLang="en-US" sz="2100" dirty="0"/>
              <a:t>：半票每张</a:t>
            </a:r>
            <a:r>
              <a:rPr lang="en-US" altLang="zh-CN" sz="2100" dirty="0"/>
              <a:t>104</a:t>
            </a:r>
            <a:r>
              <a:rPr lang="zh-CN" altLang="en-US" sz="2100" dirty="0"/>
              <a:t>元。</a:t>
            </a:r>
            <a:endParaRPr lang="zh-CN" altLang="en-US" sz="21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936377" y="418624"/>
            <a:ext cx="5171739" cy="2386013"/>
            <a:chOff x="2495774" y="558165"/>
            <a:chExt cx="6895652" cy="3181350"/>
          </a:xfrm>
        </p:grpSpPr>
        <p:pic>
          <p:nvPicPr>
            <p:cNvPr id="5" name="图片 4" descr="26-3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495774" y="558165"/>
              <a:ext cx="6895652" cy="3181350"/>
            </a:xfrm>
            <a:prstGeom prst="roundRect">
              <a:avLst>
                <a:gd name="adj" fmla="val 16667"/>
              </a:avLst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8" name="圆角矩形标注 7"/>
            <p:cNvSpPr/>
            <p:nvPr/>
          </p:nvSpPr>
          <p:spPr>
            <a:xfrm>
              <a:off x="6648226" y="1387737"/>
              <a:ext cx="2431228" cy="448404"/>
            </a:xfrm>
            <a:prstGeom prst="wedgeRoundRectCallout">
              <a:avLst>
                <a:gd name="adj1" fmla="val -59264"/>
                <a:gd name="adj2" fmla="val 39927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</a:rPr>
                <a:t>买一张全票和一张半票。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圆角矩形标注 9"/>
            <p:cNvSpPr/>
            <p:nvPr/>
          </p:nvSpPr>
          <p:spPr>
            <a:xfrm>
              <a:off x="2880321" y="1056043"/>
              <a:ext cx="1831528" cy="448404"/>
            </a:xfrm>
            <a:prstGeom prst="wedgeRoundRectCallout">
              <a:avLst>
                <a:gd name="adj1" fmla="val 47484"/>
                <a:gd name="adj2" fmla="val 83111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</a:rPr>
                <a:t>全票每张</a:t>
              </a:r>
              <a:r>
                <a:rPr lang="en-US" altLang="zh-CN" sz="1200" dirty="0">
                  <a:solidFill>
                    <a:schemeClr val="tx1"/>
                  </a:solidFill>
                </a:rPr>
                <a:t>208</a:t>
              </a:r>
              <a:r>
                <a:rPr lang="zh-CN" altLang="en-US" sz="1200" dirty="0">
                  <a:solidFill>
                    <a:schemeClr val="tx1"/>
                  </a:solidFill>
                </a:rPr>
                <a:t>元。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3545135" y="2310936"/>
              <a:ext cx="1409154" cy="580913"/>
            </a:xfrm>
            <a:prstGeom prst="wedgeRoundRectCallout">
              <a:avLst>
                <a:gd name="adj1" fmla="val 53486"/>
                <a:gd name="adj2" fmla="val -58436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tx1"/>
                  </a:solidFill>
                </a:rPr>
                <a:t>半票每张多少钱？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16379" y="503873"/>
            <a:ext cx="8156122" cy="3627256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4" name="TextBox 3"/>
          <p:cNvSpPr txBox="1"/>
          <p:nvPr/>
        </p:nvSpPr>
        <p:spPr>
          <a:xfrm>
            <a:off x="1153758" y="1045190"/>
            <a:ext cx="6527202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     有关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 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的除法：</a:t>
            </a:r>
            <a:endParaRPr lang="en-US" altLang="zh-CN" sz="21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除以任何不是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的数，都得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；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不能作除数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2814" y="2222435"/>
            <a:ext cx="7497548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       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商中间有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的笔算方法：三位数除以一位数，如果十位上的数不够除，先在十位商</a:t>
            </a:r>
            <a:r>
              <a:rPr lang="en-US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，然后十位上的数和个</a:t>
            </a:r>
            <a:endParaRPr lang="en-US" altLang="zh-CN" sz="21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位上的数合起来一起除。</a:t>
            </a:r>
            <a:endParaRPr lang="zh-CN" altLang="en-US" sz="21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1270" y="2339729"/>
            <a:ext cx="6148535" cy="1061829"/>
            <a:chOff x="1851024" y="2676025"/>
            <a:chExt cx="8198046" cy="1415772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851024" y="2676025"/>
              <a:ext cx="8198046" cy="1415772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000000"/>
                  </a:solidFill>
                </a:rPr>
                <a:t>       </a:t>
              </a:r>
              <a:r>
                <a:rPr lang="zh-CN" altLang="en-US" sz="2100" dirty="0">
                  <a:solidFill>
                    <a:srgbClr val="000000"/>
                  </a:solidFill>
                </a:rPr>
                <a:t>在除的过程中，求</a:t>
              </a:r>
              <a:r>
                <a:rPr lang="zh-CN" altLang="en-US" sz="2100" dirty="0">
                  <a:solidFill>
                    <a:srgbClr val="000000"/>
                  </a:solidFill>
                </a:rPr>
                <a:t>出商的最高位数以后，</a:t>
              </a:r>
              <a:r>
                <a:rPr lang="zh-CN" altLang="en-US" sz="2100" dirty="0">
                  <a:solidFill>
                    <a:srgbClr val="000000"/>
                  </a:solidFill>
                </a:rPr>
                <a:t>除到</a:t>
              </a:r>
              <a:r>
                <a:rPr lang="zh-CN" altLang="en-US" sz="2100" dirty="0">
                  <a:solidFill>
                    <a:srgbClr val="000000"/>
                  </a:solidFill>
                </a:rPr>
                <a:t>被除数</a:t>
              </a:r>
              <a:r>
                <a:rPr lang="zh-CN" altLang="en-US" sz="2100" dirty="0">
                  <a:solidFill>
                    <a:srgbClr val="000000"/>
                  </a:solidFill>
                </a:rPr>
                <a:t>的哪</a:t>
              </a:r>
              <a:r>
                <a:rPr lang="zh-CN" altLang="en-US" sz="2100" dirty="0">
                  <a:solidFill>
                    <a:srgbClr val="000000"/>
                  </a:solidFill>
                </a:rPr>
                <a:t>一位不够商</a:t>
              </a:r>
              <a:r>
                <a:rPr lang="en-US" altLang="zh-CN" sz="2100" dirty="0">
                  <a:solidFill>
                    <a:srgbClr val="000000"/>
                  </a:solidFill>
                </a:rPr>
                <a:t>1</a:t>
              </a:r>
              <a:r>
                <a:rPr lang="zh-CN" altLang="en-US" sz="2100" dirty="0">
                  <a:solidFill>
                    <a:srgbClr val="000000"/>
                  </a:solidFill>
                </a:rPr>
                <a:t>，就对着这一位商 </a:t>
              </a:r>
              <a:r>
                <a:rPr lang="zh-CN" altLang="en-US" sz="2100" dirty="0">
                  <a:solidFill>
                    <a:srgbClr val="000000"/>
                  </a:solidFill>
                </a:rPr>
                <a:t>      </a:t>
              </a:r>
              <a:r>
                <a:rPr lang="zh-CN" altLang="en-US" sz="2100" dirty="0"/>
                <a:t>。</a:t>
              </a:r>
              <a:endParaRPr lang="en-US" altLang="zh-CN" sz="2100" dirty="0"/>
            </a:p>
          </p:txBody>
        </p:sp>
        <p:cxnSp>
          <p:nvCxnSpPr>
            <p:cNvPr id="9" name="直接连接符 13"/>
            <p:cNvCxnSpPr>
              <a:cxnSpLocks noChangeShapeType="1"/>
            </p:cNvCxnSpPr>
            <p:nvPr/>
          </p:nvCxnSpPr>
          <p:spPr bwMode="auto">
            <a:xfrm>
              <a:off x="8691642" y="3871531"/>
              <a:ext cx="5397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</p:grp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573567" y="2924377"/>
            <a:ext cx="43462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2C09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2C09"/>
              </a:solidFill>
              <a:latin typeface="+mn-ea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1704975" y="1035368"/>
            <a:ext cx="2427923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想一想，填一填。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1566682" y="1750793"/>
            <a:ext cx="6259508" cy="200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0030101010101" pitchFamily="49" charset="-122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（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1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）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除以任何数都等于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 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。（   ）</a:t>
            </a:r>
            <a:endParaRPr lang="zh-CN" altLang="en-US" sz="2100" b="0" dirty="0">
              <a:solidFill>
                <a:srgbClr val="1C1C1C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endParaRPr lang="zh-CN" altLang="en-US" sz="2100" b="0" dirty="0">
              <a:solidFill>
                <a:srgbClr val="1C1C1C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（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2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）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除以任何不是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的数结果都等于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 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。（   ）</a:t>
            </a:r>
            <a:endParaRPr lang="zh-CN" altLang="en-US" sz="2100" b="0" dirty="0">
              <a:solidFill>
                <a:srgbClr val="1C1C1C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endParaRPr lang="zh-CN" altLang="en-US" sz="2100" b="0" dirty="0">
              <a:solidFill>
                <a:srgbClr val="1C1C1C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（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3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）被除数中间有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，商中间就有</a:t>
            </a:r>
            <a:r>
              <a:rPr lang="en-US" altLang="zh-CN" sz="2100" b="0" dirty="0">
                <a:solidFill>
                  <a:srgbClr val="1C1C1C"/>
                </a:solidFill>
                <a:latin typeface="+mn-ea"/>
                <a:ea typeface="+mn-ea"/>
              </a:rPr>
              <a:t>0</a:t>
            </a:r>
            <a:r>
              <a:rPr lang="zh-CN" altLang="en-US" sz="2100" b="0" dirty="0">
                <a:solidFill>
                  <a:srgbClr val="1C1C1C"/>
                </a:solidFill>
                <a:latin typeface="+mn-ea"/>
                <a:ea typeface="+mn-ea"/>
              </a:rPr>
              <a:t>。（   ）</a:t>
            </a:r>
            <a:endParaRPr lang="zh-CN" altLang="en-US" sz="2100" b="0" dirty="0">
              <a:solidFill>
                <a:srgbClr val="1C1C1C"/>
              </a:solidFill>
              <a:latin typeface="+mn-ea"/>
              <a:ea typeface="+mn-ea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1704975" y="832486"/>
            <a:ext cx="2427923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火眼金睛辨一辨。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50463" y="1607007"/>
            <a:ext cx="932150" cy="71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0717" y="2496083"/>
            <a:ext cx="814388" cy="49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9995" y="3141316"/>
            <a:ext cx="910619" cy="70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77291" y="1645921"/>
            <a:ext cx="1541621" cy="2560796"/>
            <a:chOff x="2652" y="2988"/>
            <a:chExt cx="3148" cy="4856"/>
          </a:xfrm>
        </p:grpSpPr>
        <p:sp>
          <p:nvSpPr>
            <p:cNvPr id="2" name="矩形 1"/>
            <p:cNvSpPr/>
            <p:nvPr/>
          </p:nvSpPr>
          <p:spPr>
            <a:xfrm>
              <a:off x="2823" y="6495"/>
              <a:ext cx="2807" cy="13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832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÷8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76" y="5144"/>
              <a:ext cx="2302" cy="13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642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÷6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" name="梯形 2"/>
            <p:cNvSpPr/>
            <p:nvPr/>
          </p:nvSpPr>
          <p:spPr>
            <a:xfrm>
              <a:off x="2652" y="6297"/>
              <a:ext cx="3148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147" y="3862"/>
              <a:ext cx="2052" cy="11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306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÷3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梯形 5"/>
            <p:cNvSpPr/>
            <p:nvPr/>
          </p:nvSpPr>
          <p:spPr>
            <a:xfrm>
              <a:off x="2823" y="4855"/>
              <a:ext cx="2700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2823" y="3276"/>
              <a:ext cx="2700" cy="586"/>
            </a:xfrm>
            <a:prstGeom prst="triangl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930" y="2988"/>
              <a:ext cx="486" cy="432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09512" y="1645921"/>
            <a:ext cx="1541621" cy="2560796"/>
            <a:chOff x="2652" y="2988"/>
            <a:chExt cx="3148" cy="4856"/>
          </a:xfrm>
        </p:grpSpPr>
        <p:sp>
          <p:nvSpPr>
            <p:cNvPr id="11" name="矩形 10"/>
            <p:cNvSpPr/>
            <p:nvPr/>
          </p:nvSpPr>
          <p:spPr>
            <a:xfrm>
              <a:off x="2823" y="6495"/>
              <a:ext cx="2807" cy="13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972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÷9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76" y="5144"/>
              <a:ext cx="2302" cy="13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808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÷4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梯形 12"/>
            <p:cNvSpPr/>
            <p:nvPr/>
          </p:nvSpPr>
          <p:spPr>
            <a:xfrm>
              <a:off x="2652" y="6297"/>
              <a:ext cx="3148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" y="3862"/>
              <a:ext cx="2052" cy="11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735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÷7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2823" y="4855"/>
              <a:ext cx="2700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2823" y="3276"/>
              <a:ext cx="2700" cy="586"/>
            </a:xfrm>
            <a:prstGeom prst="triangl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930" y="2988"/>
              <a:ext cx="486" cy="432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5533" y="1645921"/>
            <a:ext cx="1541621" cy="2560796"/>
            <a:chOff x="2652" y="2988"/>
            <a:chExt cx="3148" cy="4856"/>
          </a:xfrm>
        </p:grpSpPr>
        <p:sp>
          <p:nvSpPr>
            <p:cNvPr id="19" name="矩形 18"/>
            <p:cNvSpPr/>
            <p:nvPr/>
          </p:nvSpPr>
          <p:spPr>
            <a:xfrm>
              <a:off x="2823" y="6495"/>
              <a:ext cx="2807" cy="13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981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÷9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76" y="5144"/>
              <a:ext cx="2302" cy="13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872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÷8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梯形 20"/>
            <p:cNvSpPr/>
            <p:nvPr/>
          </p:nvSpPr>
          <p:spPr>
            <a:xfrm>
              <a:off x="2652" y="6297"/>
              <a:ext cx="3148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147" y="3862"/>
              <a:ext cx="2052" cy="11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216</a:t>
              </a:r>
              <a:r>
                <a:rPr lang="en-US" altLang="zh-CN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÷2</a:t>
              </a:r>
              <a:endParaRPr lang="en-US" altLang="zh-CN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梯形 22"/>
            <p:cNvSpPr/>
            <p:nvPr/>
          </p:nvSpPr>
          <p:spPr>
            <a:xfrm>
              <a:off x="2823" y="4855"/>
              <a:ext cx="2700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2823" y="3276"/>
              <a:ext cx="2700" cy="586"/>
            </a:xfrm>
            <a:prstGeom prst="triangl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930" y="2988"/>
              <a:ext cx="486" cy="432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424589" y="2215991"/>
            <a:ext cx="8039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=102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12219" y="2943225"/>
            <a:ext cx="80486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=107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83180" y="3655218"/>
            <a:ext cx="89058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=104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56810" y="2215991"/>
            <a:ext cx="82391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=105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44440" y="2943225"/>
            <a:ext cx="88487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=202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15402" y="3637597"/>
            <a:ext cx="9501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</a:t>
            </a:r>
            <a:r>
              <a:rPr lang="en-US" altLang="zh-CN" sz="2100" dirty="0">
                <a:solidFill>
                  <a:srgbClr val="FF0000"/>
                </a:solidFill>
              </a:rPr>
              <a:t>108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12832" y="2215991"/>
            <a:ext cx="8748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=108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00462" y="2943225"/>
            <a:ext cx="111585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</a:t>
            </a:r>
            <a:r>
              <a:rPr lang="en-US" altLang="zh-CN" sz="2100" dirty="0">
                <a:solidFill>
                  <a:srgbClr val="FF0000"/>
                </a:solidFill>
              </a:rPr>
              <a:t>109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71423" y="3655218"/>
            <a:ext cx="97678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=</a:t>
            </a:r>
            <a:r>
              <a:rPr lang="en-US" altLang="zh-CN" sz="2100" dirty="0">
                <a:solidFill>
                  <a:srgbClr val="FF0000"/>
                </a:solidFill>
              </a:rPr>
              <a:t>109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5140" name="TextBox 18"/>
          <p:cNvSpPr txBox="1"/>
          <p:nvPr/>
        </p:nvSpPr>
        <p:spPr>
          <a:xfrm>
            <a:off x="1704975" y="832486"/>
            <a:ext cx="263032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看谁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算得又对又快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4560" y="407740"/>
            <a:ext cx="4723829" cy="2093414"/>
            <a:chOff x="3307080" y="543653"/>
            <a:chExt cx="5955254" cy="2715706"/>
          </a:xfrm>
        </p:grpSpPr>
        <p:pic>
          <p:nvPicPr>
            <p:cNvPr id="2" name="图片 1" descr="26-4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307080" y="543653"/>
              <a:ext cx="5955254" cy="2715706"/>
            </a:xfrm>
            <a:prstGeom prst="rect">
              <a:avLst/>
            </a:prstGeom>
          </p:spPr>
        </p:pic>
        <p:sp>
          <p:nvSpPr>
            <p:cNvPr id="3" name="圆角矩形标注 2"/>
            <p:cNvSpPr/>
            <p:nvPr/>
          </p:nvSpPr>
          <p:spPr>
            <a:xfrm>
              <a:off x="6293224" y="817581"/>
              <a:ext cx="2892979" cy="763793"/>
            </a:xfrm>
            <a:prstGeom prst="wedgeRoundRectCallout">
              <a:avLst>
                <a:gd name="adj1" fmla="val -43978"/>
                <a:gd name="adj2" fmla="val 6250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500" dirty="0">
                  <a:solidFill>
                    <a:schemeClr val="tx1"/>
                  </a:solidFill>
                </a:rPr>
                <a:t>今年一共设了</a:t>
              </a:r>
              <a:r>
                <a:rPr lang="en-US" altLang="zh-CN" sz="1500" dirty="0">
                  <a:solidFill>
                    <a:schemeClr val="tx1"/>
                  </a:solidFill>
                </a:rPr>
                <a:t>816</a:t>
              </a:r>
              <a:r>
                <a:rPr lang="zh-CN" altLang="en-US" sz="1500" dirty="0">
                  <a:solidFill>
                    <a:schemeClr val="tx1"/>
                  </a:solidFill>
                </a:rPr>
                <a:t>个人工鸟巢，是去年的</a:t>
              </a:r>
              <a:r>
                <a:rPr lang="en-US" altLang="zh-CN" sz="1500" dirty="0">
                  <a:solidFill>
                    <a:schemeClr val="tx1"/>
                  </a:solidFill>
                </a:rPr>
                <a:t>4</a:t>
              </a:r>
              <a:r>
                <a:rPr lang="zh-CN" altLang="en-US" sz="1500" dirty="0">
                  <a:solidFill>
                    <a:schemeClr val="tx1"/>
                  </a:solidFill>
                </a:rPr>
                <a:t>倍。</a:t>
              </a:r>
              <a:endParaRPr lang="zh-CN" altLang="en-US" sz="1500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TextBox 18"/>
          <p:cNvSpPr txBox="1"/>
          <p:nvPr/>
        </p:nvSpPr>
        <p:spPr>
          <a:xfrm>
            <a:off x="2591839" y="2690252"/>
            <a:ext cx="417052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去年设了多少个人工鸟巢？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2941993" y="3309293"/>
            <a:ext cx="12001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816÷4=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4071517" y="3325430"/>
            <a:ext cx="149542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204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8" name="Text Box 17"/>
          <p:cNvSpPr txBox="1"/>
          <p:nvPr/>
        </p:nvSpPr>
        <p:spPr>
          <a:xfrm>
            <a:off x="2439292" y="4215177"/>
            <a:ext cx="3755288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cs typeface="+mn-ea"/>
              </a:rPr>
              <a:t>答</a:t>
            </a:r>
            <a:r>
              <a:rPr lang="zh-CN" altLang="en-US" sz="2100" dirty="0">
                <a:latin typeface="+mn-ea"/>
                <a:cs typeface="+mn-ea"/>
              </a:rPr>
              <a:t>：去年设了</a:t>
            </a:r>
            <a:r>
              <a:rPr lang="en-US" altLang="zh-CN" sz="2100" dirty="0">
                <a:latin typeface="+mn-ea"/>
                <a:cs typeface="+mn-ea"/>
              </a:rPr>
              <a:t>204</a:t>
            </a:r>
            <a:r>
              <a:rPr lang="zh-CN" altLang="en-US" sz="2100" dirty="0">
                <a:latin typeface="+mn-ea"/>
                <a:cs typeface="+mn-ea"/>
              </a:rPr>
              <a:t>个人工鸟巢。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49079" y="3073998"/>
            <a:ext cx="8646319" cy="1856618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5137" name="Text Box 17"/>
          <p:cNvSpPr txBox="1"/>
          <p:nvPr/>
        </p:nvSpPr>
        <p:spPr>
          <a:xfrm>
            <a:off x="606844" y="1099431"/>
            <a:ext cx="7930787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结合题意，初步理解“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”除以任何不是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的数都得“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”的道理。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初步理解和掌握三位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数除以一位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数商中间有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的算理和算法，并能正确地进行计算。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培养学生的计算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能力及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初步动手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操作的能力。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729195" y="3330304"/>
            <a:ext cx="781145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重点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</a:rPr>
              <a:t>掌握商中间有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pitchFamily="34" charset="-122"/>
              </a:rPr>
              <a:t>0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</a:rPr>
              <a:t>的除法的计算方法，并能正确地进行计算。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400" y="3960832"/>
            <a:ext cx="7678103" cy="5539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理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解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0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在商中的占位作用。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6844" y="622558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学习目标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137" grpId="0"/>
      <p:bldP spid="5139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5" name="AutoShape 27"/>
          <p:cNvSpPr>
            <a:spLocks noChangeArrowheads="1"/>
          </p:cNvSpPr>
          <p:nvPr/>
        </p:nvSpPr>
        <p:spPr bwMode="auto">
          <a:xfrm>
            <a:off x="3759518" y="792956"/>
            <a:ext cx="3171349" cy="505778"/>
          </a:xfrm>
          <a:prstGeom prst="wedgeRoundRectCallout">
            <a:avLst>
              <a:gd name="adj1" fmla="val 54272"/>
              <a:gd name="adj2" fmla="val 41090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r>
              <a:rPr lang="zh-CN" altLang="en-US" sz="2100" dirty="0">
                <a:solidFill>
                  <a:srgbClr val="1C1C1C"/>
                </a:solidFill>
              </a:rPr>
              <a:t>一张桌子的价格是</a:t>
            </a:r>
            <a:r>
              <a:rPr lang="en-US" altLang="zh-CN" sz="2100" dirty="0">
                <a:solidFill>
                  <a:srgbClr val="1C1C1C"/>
                </a:solidFill>
              </a:rPr>
              <a:t>848</a:t>
            </a:r>
            <a:r>
              <a:rPr lang="zh-CN" altLang="en-US" sz="2100" dirty="0">
                <a:solidFill>
                  <a:srgbClr val="1C1C1C"/>
                </a:solidFill>
              </a:rPr>
              <a:t>元。</a:t>
            </a:r>
            <a:endParaRPr lang="en-US" altLang="zh-CN" dirty="0">
              <a:solidFill>
                <a:srgbClr val="1C1C1C"/>
              </a:solidFill>
            </a:endParaRPr>
          </a:p>
          <a:p>
            <a:pPr>
              <a:lnSpc>
                <a:spcPct val="100000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AutoShape 27"/>
          <p:cNvSpPr>
            <a:spLocks noChangeArrowheads="1"/>
          </p:cNvSpPr>
          <p:nvPr/>
        </p:nvSpPr>
        <p:spPr bwMode="auto">
          <a:xfrm>
            <a:off x="2330291" y="1648302"/>
            <a:ext cx="3200400" cy="486251"/>
          </a:xfrm>
          <a:prstGeom prst="wedgeRoundRectCallout">
            <a:avLst>
              <a:gd name="adj1" fmla="val -56444"/>
              <a:gd name="adj2" fmla="val 34722"/>
              <a:gd name="adj3" fmla="val 16667"/>
            </a:avLst>
          </a:prstGeom>
          <a:solidFill>
            <a:srgbClr val="FFF461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fontAlgn="auto">
              <a:lnSpc>
                <a:spcPct val="100000"/>
              </a:lnSpc>
            </a:pPr>
            <a:r>
              <a:rPr lang="zh-CN" altLang="en-US" sz="2100" dirty="0">
                <a:latin typeface="+mn-ea"/>
                <a:cs typeface="+mn-ea"/>
                <a:sym typeface="+mn-ea"/>
              </a:rPr>
              <a:t>桌子的价格是椅子的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倍。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6940" y="2564477"/>
            <a:ext cx="3433062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一把椅子的价格是多少元？</a:t>
            </a:r>
            <a:endParaRPr lang="zh-CN" altLang="en-US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3175844" y="3278591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848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8=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57044" y="3286658"/>
            <a:ext cx="1418899" cy="45704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106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3398" y="4084460"/>
            <a:ext cx="3747723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</a:t>
            </a:r>
            <a:r>
              <a:rPr lang="zh-CN" altLang="en-US" sz="2100" dirty="0"/>
              <a:t>：一把椅子的价格是</a:t>
            </a:r>
            <a:r>
              <a:rPr lang="en-US" altLang="zh-CN" sz="2100" dirty="0"/>
              <a:t>106</a:t>
            </a:r>
            <a:r>
              <a:rPr lang="zh-CN" altLang="en-US" sz="2100" dirty="0"/>
              <a:t>元。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037" y="574332"/>
            <a:ext cx="716058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学校要举办联欢活动，手工小组的同学正在赶制一批灯笼。</a:t>
            </a:r>
            <a:endParaRPr lang="zh-CN" altLang="en-US" sz="2100" dirty="0"/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826419" y="1286351"/>
            <a:ext cx="4725353" cy="474345"/>
          </a:xfrm>
          <a:prstGeom prst="wedgeRoundRectCallout">
            <a:avLst>
              <a:gd name="adj1" fmla="val -54589"/>
              <a:gd name="adj2" fmla="val 41938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fontAlgn="auto">
              <a:lnSpc>
                <a:spcPct val="100000"/>
              </a:lnSpc>
            </a:pPr>
            <a:r>
              <a:rPr lang="zh-CN" altLang="en-US" sz="2100" dirty="0">
                <a:latin typeface="+mn-ea"/>
                <a:cs typeface="+mn-ea"/>
                <a:sym typeface="+mn-ea"/>
              </a:rPr>
              <a:t>我们第一小组平均每人做了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95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个灯笼。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3195162" y="1973104"/>
            <a:ext cx="4267676" cy="467678"/>
          </a:xfrm>
          <a:prstGeom prst="wedgeRoundRectCallout">
            <a:avLst>
              <a:gd name="adj1" fmla="val 55354"/>
              <a:gd name="adj2" fmla="val 41001"/>
              <a:gd name="adj3" fmla="val 16667"/>
            </a:avLst>
          </a:prstGeom>
          <a:solidFill>
            <a:srgbClr val="FFF461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zh-CN" altLang="en-US" sz="2100" dirty="0">
                <a:latin typeface="+mn-ea"/>
              </a:rPr>
              <a:t>我们第二小组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人做了</a:t>
            </a:r>
            <a:r>
              <a:rPr lang="en-US" altLang="zh-CN" sz="2100" dirty="0">
                <a:latin typeface="+mn-ea"/>
              </a:rPr>
              <a:t>412</a:t>
            </a:r>
            <a:r>
              <a:rPr lang="zh-CN" altLang="en-US" sz="2100" dirty="0">
                <a:latin typeface="+mn-ea"/>
              </a:rPr>
              <a:t>个灯笼。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618999" y="2634589"/>
            <a:ext cx="5892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第二小组平均每人比第一小组多做了多少个灯笼</a:t>
            </a:r>
            <a:r>
              <a:rPr lang="en-US" altLang="zh-CN" sz="2100" dirty="0"/>
              <a:t>?</a:t>
            </a:r>
            <a:endParaRPr lang="zh-CN" altLang="en-US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3167844" y="3224765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4=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22770" y="3199336"/>
            <a:ext cx="1422505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103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3193394" y="3750545"/>
            <a:ext cx="1249381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103-95=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4353206" y="3733184"/>
            <a:ext cx="1103909" cy="45704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1601517" y="4284150"/>
            <a:ext cx="641024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</a:t>
            </a:r>
            <a:r>
              <a:rPr lang="zh-CN" altLang="en-US" sz="2100" dirty="0"/>
              <a:t>：第二小组平均每人比第一小组多做了</a:t>
            </a:r>
            <a:r>
              <a:rPr lang="en-US" altLang="zh-CN" sz="2100" dirty="0"/>
              <a:t>8</a:t>
            </a:r>
            <a:r>
              <a:rPr lang="zh-CN" altLang="en-US" sz="2100" dirty="0"/>
              <a:t>个灯笼。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141701" y="1808041"/>
            <a:ext cx="17335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latin typeface="Calibri" panose="020F0502020204030204" pitchFamily="34" charset="0"/>
                <a:ea typeface="黑体" panose="02010609060101010101" pitchFamily="49" charset="-122"/>
              </a:rPr>
              <a:t>    </a:t>
            </a:r>
            <a:r>
              <a:rPr lang="en-US" altLang="zh-CN" sz="2100" dirty="0">
                <a:latin typeface="+mn-ea"/>
              </a:rPr>
              <a:t>6×0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109426" y="2382050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520×0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988403" y="2902884"/>
            <a:ext cx="17335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latin typeface="宋体-方正超大字符集" panose="02010600030101010101" charset="-122"/>
                <a:ea typeface="宋体-方正超大字符集" panose="02010600030101010101" charset="-122"/>
              </a:rPr>
              <a:t> </a:t>
            </a:r>
            <a:r>
              <a:rPr lang="en-US" altLang="zh-CN" sz="2300" dirty="0">
                <a:latin typeface="宋体-方正超大字符集" panose="02010600030101010101" charset="-122"/>
                <a:ea typeface="宋体-方正超大字符集" panose="02010600030101010101" charset="-122"/>
              </a:rPr>
              <a:t> </a:t>
            </a:r>
            <a:r>
              <a:rPr lang="en-US" altLang="zh-CN" sz="2100" dirty="0">
                <a:latin typeface="+mn-ea"/>
              </a:rPr>
              <a:t>0×69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300" dirty="0">
              <a:latin typeface="+mn-ea"/>
            </a:endParaRPr>
          </a:p>
        </p:txBody>
      </p:sp>
      <p:sp>
        <p:nvSpPr>
          <p:cNvPr id="17" name="Text Box 55"/>
          <p:cNvSpPr txBox="1">
            <a:spLocks noChangeArrowheads="1"/>
          </p:cNvSpPr>
          <p:nvPr/>
        </p:nvSpPr>
        <p:spPr bwMode="auto">
          <a:xfrm>
            <a:off x="3235649" y="1813337"/>
            <a:ext cx="302007" cy="42319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18" name="Text Box 55"/>
          <p:cNvSpPr txBox="1">
            <a:spLocks noChangeArrowheads="1"/>
          </p:cNvSpPr>
          <p:nvPr/>
        </p:nvSpPr>
        <p:spPr bwMode="auto">
          <a:xfrm>
            <a:off x="3242529" y="2386420"/>
            <a:ext cx="302006" cy="42319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19" name="Text Box 55"/>
          <p:cNvSpPr txBox="1">
            <a:spLocks noChangeArrowheads="1"/>
          </p:cNvSpPr>
          <p:nvPr/>
        </p:nvSpPr>
        <p:spPr bwMode="auto">
          <a:xfrm>
            <a:off x="3243718" y="2925773"/>
            <a:ext cx="302007" cy="42319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996874" y="1868623"/>
            <a:ext cx="17335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336×0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100" dirty="0">
              <a:latin typeface="+mn-ea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735862" y="2365912"/>
            <a:ext cx="17335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latin typeface="宋体" panose="02010600030101010101" pitchFamily="2" charset="-122"/>
              </a:rPr>
              <a:t>    </a:t>
            </a:r>
            <a:r>
              <a:rPr lang="en-US" altLang="zh-CN" sz="2100" dirty="0">
                <a:latin typeface="+mn-ea"/>
              </a:rPr>
              <a:t>0×0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300" dirty="0">
              <a:latin typeface="+mn-ea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622906" y="2927089"/>
            <a:ext cx="17335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latin typeface="宋体" panose="02010600030101010101" pitchFamily="2" charset="-122"/>
              </a:rPr>
              <a:t>    </a:t>
            </a:r>
            <a:r>
              <a:rPr lang="en-US" altLang="zh-CN" sz="2100" dirty="0">
                <a:latin typeface="+mn-ea"/>
              </a:rPr>
              <a:t>0×28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100" dirty="0">
              <a:latin typeface="+mn-ea"/>
            </a:endParaRP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6135928" y="1859239"/>
            <a:ext cx="302007" cy="42319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6143996" y="2406128"/>
            <a:ext cx="302007" cy="42319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25" name="Text Box 55"/>
          <p:cNvSpPr txBox="1">
            <a:spLocks noChangeArrowheads="1"/>
          </p:cNvSpPr>
          <p:nvPr/>
        </p:nvSpPr>
        <p:spPr bwMode="auto">
          <a:xfrm>
            <a:off x="6135927" y="2918896"/>
            <a:ext cx="302007" cy="42319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300" dirty="0">
                <a:solidFill>
                  <a:srgbClr val="FF0000"/>
                </a:solidFill>
              </a:rPr>
              <a:t>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37" name="TextBox 18"/>
          <p:cNvSpPr txBox="1"/>
          <p:nvPr/>
        </p:nvSpPr>
        <p:spPr>
          <a:xfrm>
            <a:off x="600424" y="638095"/>
            <a:ext cx="2529844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+mn-ea"/>
                <a:cs typeface="+mn-ea"/>
              </a:rPr>
              <a:t>想一想，填一填。</a:t>
            </a:r>
            <a:endParaRPr lang="zh-CN" altLang="en-US" sz="2400" dirty="0">
              <a:latin typeface="+mn-ea"/>
              <a:cs typeface="+mn-ea"/>
            </a:endParaRPr>
          </a:p>
        </p:txBody>
      </p:sp>
      <p:sp>
        <p:nvSpPr>
          <p:cNvPr id="49" name="AutoShape 27"/>
          <p:cNvSpPr/>
          <p:nvPr/>
        </p:nvSpPr>
        <p:spPr>
          <a:xfrm>
            <a:off x="5489734" y="536734"/>
            <a:ext cx="1851660" cy="1079659"/>
          </a:xfrm>
          <a:prstGeom prst="wedgeRoundRectCallout">
            <a:avLst>
              <a:gd name="adj1" fmla="val 65712"/>
              <a:gd name="adj2" fmla="val 3420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这些题有什么共同的特点？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51" name="AutoShape 27"/>
          <p:cNvSpPr/>
          <p:nvPr/>
        </p:nvSpPr>
        <p:spPr>
          <a:xfrm>
            <a:off x="1865472" y="3794284"/>
            <a:ext cx="1677829" cy="468154"/>
          </a:xfrm>
          <a:prstGeom prst="wedgeRoundRectCallout">
            <a:avLst>
              <a:gd name="adj1" fmla="val -60527"/>
              <a:gd name="adj2" fmla="val 28687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</a:rPr>
              <a:t>乘积都是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。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>
            <a:off x="5104924" y="3626644"/>
            <a:ext cx="2255520" cy="435769"/>
          </a:xfrm>
          <a:prstGeom prst="wedgeRoundRectCallout">
            <a:avLst>
              <a:gd name="adj1" fmla="val 58854"/>
              <a:gd name="adj2" fmla="val 28245"/>
              <a:gd name="adj3" fmla="val 16667"/>
            </a:avLst>
          </a:prstGeom>
          <a:solidFill>
            <a:srgbClr val="FFF461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en-US" altLang="zh-CN" sz="2100" dirty="0">
                <a:latin typeface="+mn-ea"/>
                <a:cs typeface="+mn-ea"/>
                <a:sym typeface="+mn-ea"/>
              </a:rPr>
              <a:t>0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乘任何数都得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0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。</a:t>
            </a:r>
            <a:endParaRPr lang="en-US" altLang="zh-CN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20935" y="1735665"/>
            <a:ext cx="1512094" cy="415498"/>
            <a:chOff x="4294579" y="2314221"/>
            <a:chExt cx="2016125" cy="553998"/>
          </a:xfrm>
        </p:grpSpPr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294579" y="2314221"/>
              <a:ext cx="2016125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dirty="0">
                  <a:latin typeface="+mn-ea"/>
                </a:rPr>
                <a:t>0÷5</a:t>
              </a:r>
              <a:r>
                <a:rPr lang="zh-CN" altLang="en-US" sz="2100" dirty="0">
                  <a:latin typeface="+mn-ea"/>
                </a:rPr>
                <a:t>＝</a:t>
              </a:r>
              <a:endParaRPr lang="en-US" altLang="zh-CN" sz="2100" dirty="0">
                <a:latin typeface="+mn-ea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5486400" y="2334409"/>
              <a:ext cx="527125" cy="516367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34"/>
          <p:cNvGrpSpPr/>
          <p:nvPr/>
        </p:nvGrpSpPr>
        <p:grpSpPr bwMode="auto">
          <a:xfrm>
            <a:off x="1715888" y="4034888"/>
            <a:ext cx="5562600" cy="415498"/>
            <a:chOff x="1711256" y="4923029"/>
            <a:chExt cx="7416754" cy="554818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711256" y="4923029"/>
              <a:ext cx="7416754" cy="554818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100" dirty="0">
                  <a:solidFill>
                    <a:srgbClr val="000000"/>
                  </a:solidFill>
                  <a:latin typeface="+mn-ea"/>
                </a:rPr>
                <a:t>想一想：</a:t>
              </a:r>
              <a:r>
                <a:rPr lang="en-US" altLang="zh-CN" sz="2100" dirty="0">
                  <a:solidFill>
                    <a:srgbClr val="000000"/>
                  </a:solidFill>
                  <a:latin typeface="+mn-ea"/>
                </a:rPr>
                <a:t>0</a:t>
              </a:r>
              <a:r>
                <a:rPr lang="zh-CN" altLang="en-US" sz="2100" dirty="0">
                  <a:solidFill>
                    <a:srgbClr val="000000"/>
                  </a:solidFill>
                  <a:latin typeface="+mn-ea"/>
                </a:rPr>
                <a:t>除以任何不是</a:t>
              </a:r>
              <a:r>
                <a:rPr lang="en-US" altLang="zh-CN" sz="2100" dirty="0">
                  <a:solidFill>
                    <a:srgbClr val="000000"/>
                  </a:solidFill>
                  <a:latin typeface="+mn-ea"/>
                </a:rPr>
                <a:t>0</a:t>
              </a:r>
              <a:r>
                <a:rPr lang="zh-CN" altLang="en-US" sz="2100" dirty="0">
                  <a:solidFill>
                    <a:srgbClr val="000000"/>
                  </a:solidFill>
                  <a:latin typeface="+mn-ea"/>
                </a:rPr>
                <a:t>的数，都得         </a:t>
              </a:r>
              <a:r>
                <a:rPr lang="zh-CN" altLang="en-US" sz="2100" dirty="0">
                  <a:solidFill>
                    <a:srgbClr val="000000"/>
                  </a:solidFill>
                </a:rPr>
                <a:t>。</a:t>
              </a:r>
              <a:endParaRPr lang="en-US" altLang="zh-CN" sz="2100" dirty="0">
                <a:solidFill>
                  <a:srgbClr val="000000"/>
                </a:solidFill>
              </a:endParaRPr>
            </a:p>
          </p:txBody>
        </p:sp>
        <p:cxnSp>
          <p:nvCxnSpPr>
            <p:cNvPr id="19" name="直接连接符 19"/>
            <p:cNvCxnSpPr>
              <a:cxnSpLocks noChangeShapeType="1"/>
            </p:cNvCxnSpPr>
            <p:nvPr/>
          </p:nvCxnSpPr>
          <p:spPr bwMode="auto">
            <a:xfrm>
              <a:off x="7609007" y="5366971"/>
              <a:ext cx="713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074502" y="1743734"/>
            <a:ext cx="51077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zh-CN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6167900" y="4010949"/>
            <a:ext cx="52506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544548" y="3068267"/>
            <a:ext cx="1512094" cy="415498"/>
            <a:chOff x="4294579" y="2314221"/>
            <a:chExt cx="2016125" cy="553998"/>
          </a:xfrm>
        </p:grpSpPr>
        <p:sp>
          <p:nvSpPr>
            <p:cNvPr id="41" name="Text Box 9"/>
            <p:cNvSpPr txBox="1">
              <a:spLocks noChangeArrowheads="1"/>
            </p:cNvSpPr>
            <p:nvPr/>
          </p:nvSpPr>
          <p:spPr bwMode="auto">
            <a:xfrm>
              <a:off x="4294579" y="2314221"/>
              <a:ext cx="2016125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dirty="0">
                  <a:latin typeface="+mn-ea"/>
                </a:rPr>
                <a:t>0÷2</a:t>
              </a:r>
              <a:r>
                <a:rPr lang="zh-CN" altLang="en-US" sz="2100" dirty="0">
                  <a:latin typeface="+mn-ea"/>
                </a:rPr>
                <a:t>＝</a:t>
              </a:r>
              <a:endParaRPr lang="en-US" altLang="zh-CN" sz="2100" dirty="0">
                <a:latin typeface="+mn-ea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486400" y="2334409"/>
              <a:ext cx="527125" cy="516367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43995" y="3108611"/>
            <a:ext cx="1512094" cy="415498"/>
            <a:chOff x="4294579" y="2314221"/>
            <a:chExt cx="2016125" cy="553998"/>
          </a:xfrm>
        </p:grpSpPr>
        <p:sp>
          <p:nvSpPr>
            <p:cNvPr id="44" name="Text Box 9"/>
            <p:cNvSpPr txBox="1">
              <a:spLocks noChangeArrowheads="1"/>
            </p:cNvSpPr>
            <p:nvPr/>
          </p:nvSpPr>
          <p:spPr bwMode="auto">
            <a:xfrm>
              <a:off x="4294579" y="2314221"/>
              <a:ext cx="2016125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dirty="0">
                  <a:latin typeface="+mn-ea"/>
                </a:rPr>
                <a:t>0÷8</a:t>
              </a:r>
              <a:r>
                <a:rPr lang="zh-CN" altLang="en-US" sz="2100" dirty="0">
                  <a:latin typeface="+mn-ea"/>
                </a:rPr>
                <a:t>＝</a:t>
              </a:r>
              <a:endParaRPr lang="en-US" altLang="zh-CN" sz="2100" dirty="0">
                <a:latin typeface="+mn-ea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5486400" y="2334409"/>
              <a:ext cx="527125" cy="516367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3381979" y="3084406"/>
            <a:ext cx="51077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zh-CN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5673357" y="3108611"/>
            <a:ext cx="51077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zh-CN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AutoShape 27"/>
          <p:cNvSpPr/>
          <p:nvPr/>
        </p:nvSpPr>
        <p:spPr>
          <a:xfrm flipH="1">
            <a:off x="1780699" y="903447"/>
            <a:ext cx="2721293" cy="524351"/>
          </a:xfrm>
          <a:prstGeom prst="wedgeRoundRectCallout">
            <a:avLst>
              <a:gd name="adj1" fmla="val 57306"/>
              <a:gd name="adj2" fmla="val 33375"/>
              <a:gd name="adj3" fmla="val 16667"/>
            </a:avLst>
          </a:prstGeom>
          <a:solidFill>
            <a:srgbClr val="D77474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latin typeface="+mn-ea"/>
              </a:rPr>
              <a:t>哪个数和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相乘得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？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598894" y="1902508"/>
            <a:ext cx="2586731" cy="468154"/>
            <a:chOff x="5744584" y="2850591"/>
            <a:chExt cx="3448974" cy="624205"/>
          </a:xfrm>
        </p:grpSpPr>
        <p:cxnSp>
          <p:nvCxnSpPr>
            <p:cNvPr id="34" name="直接箭头连接符 37"/>
            <p:cNvCxnSpPr>
              <a:cxnSpLocks noChangeShapeType="1"/>
            </p:cNvCxnSpPr>
            <p:nvPr/>
          </p:nvCxnSpPr>
          <p:spPr bwMode="auto">
            <a:xfrm flipH="1" flipV="1">
              <a:off x="5744584" y="3033656"/>
              <a:ext cx="1027243" cy="106941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sysDash"/>
              <a:round/>
              <a:tailEnd type="triangle" w="med" len="med"/>
            </a:ln>
          </p:spPr>
        </p:cxnSp>
        <p:sp>
          <p:nvSpPr>
            <p:cNvPr id="52" name="AutoShape 27"/>
            <p:cNvSpPr/>
            <p:nvPr/>
          </p:nvSpPr>
          <p:spPr>
            <a:xfrm flipH="1">
              <a:off x="6820605" y="2850591"/>
              <a:ext cx="2372953" cy="624205"/>
            </a:xfrm>
            <a:prstGeom prst="wedgeRoundRectCallout">
              <a:avLst>
                <a:gd name="adj1" fmla="val -60159"/>
                <a:gd name="adj2" fmla="val 45844"/>
                <a:gd name="adj3" fmla="val 16667"/>
              </a:avLst>
            </a:prstGeom>
            <a:solidFill>
              <a:srgbClr val="EA976B"/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0</a:t>
              </a:r>
              <a:r>
                <a:rPr lang="zh-CN" altLang="en-US" sz="2100" dirty="0">
                  <a:latin typeface="+mn-ea"/>
                </a:rPr>
                <a:t>和</a:t>
              </a:r>
              <a:r>
                <a:rPr lang="en-US" altLang="zh-CN" sz="2100" dirty="0">
                  <a:latin typeface="+mn-ea"/>
                </a:rPr>
                <a:t>5</a:t>
              </a:r>
              <a:r>
                <a:rPr lang="zh-CN" altLang="en-US" sz="2100" dirty="0">
                  <a:latin typeface="+mn-ea"/>
                </a:rPr>
                <a:t>相乘得</a:t>
              </a:r>
              <a:r>
                <a:rPr lang="en-US" altLang="zh-CN" sz="2100" dirty="0">
                  <a:latin typeface="+mn-ea"/>
                </a:rPr>
                <a:t>0</a:t>
              </a:r>
              <a:r>
                <a:rPr lang="zh-CN" altLang="en-US" sz="2100" dirty="0">
                  <a:latin typeface="+mn-ea"/>
                </a:rPr>
                <a:t>。</a:t>
              </a:r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29637" y="395188"/>
            <a:ext cx="5175297" cy="3176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AutoShape 27"/>
          <p:cNvSpPr/>
          <p:nvPr/>
        </p:nvSpPr>
        <p:spPr>
          <a:xfrm>
            <a:off x="2631282" y="3715703"/>
            <a:ext cx="3476149" cy="1071086"/>
          </a:xfrm>
          <a:prstGeom prst="wedgeRoundRectCallout">
            <a:avLst>
              <a:gd name="adj1" fmla="val 58111"/>
              <a:gd name="adj2" fmla="val 3076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从图中你知道了哪些数学信息？能提出哪些数学问题。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949405" y="662912"/>
            <a:ext cx="6925193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）小明买了</a:t>
            </a:r>
            <a:r>
              <a:rPr lang="en-US" altLang="zh-CN" sz="2100" dirty="0">
                <a:latin typeface="+mn-ea"/>
              </a:rPr>
              <a:t>2 </a:t>
            </a:r>
            <a:r>
              <a:rPr lang="zh-CN" altLang="en-US" sz="2100" dirty="0">
                <a:latin typeface="+mn-ea"/>
              </a:rPr>
              <a:t>套中国古典名著，每套花了多少钱？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3813334" y="2386489"/>
            <a:ext cx="3316605" cy="1046321"/>
          </a:xfrm>
          <a:prstGeom prst="wedgeRoundRectCallout">
            <a:avLst>
              <a:gd name="adj1" fmla="val -55434"/>
              <a:gd name="adj2" fmla="val 38837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求每套花了多少钱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，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应怎样列式呢？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2" name="TextBox 135"/>
          <p:cNvSpPr txBox="1"/>
          <p:nvPr/>
        </p:nvSpPr>
        <p:spPr>
          <a:xfrm>
            <a:off x="3218282" y="1480299"/>
            <a:ext cx="18359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208÷2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135"/>
          <p:cNvSpPr txBox="1"/>
          <p:nvPr/>
        </p:nvSpPr>
        <p:spPr>
          <a:xfrm>
            <a:off x="3022339" y="1271644"/>
            <a:ext cx="18359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208÷2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13" name="图片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59815" y="2119621"/>
            <a:ext cx="1013222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4788" y="2103484"/>
            <a:ext cx="1013222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 67"/>
          <p:cNvSpPr>
            <a:spLocks noChangeArrowheads="1"/>
          </p:cNvSpPr>
          <p:nvPr/>
        </p:nvSpPr>
        <p:spPr bwMode="auto">
          <a:xfrm>
            <a:off x="2083174" y="2830958"/>
            <a:ext cx="1087643" cy="4850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A1C450"/>
            </a:solidFill>
            <a:prstDash val="sysDot"/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楷体_GB2312" panose="0201060003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272354" y="2117366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902727" y="2097657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2535370" y="2126626"/>
            <a:ext cx="50981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ea typeface="楷体_GB2312" panose="02010600030101010101" pitchFamily="49" charset="-122"/>
              </a:rPr>
              <a:t>0 </a:t>
            </a:r>
            <a:r>
              <a:rPr lang="en-US" altLang="zh-CN" sz="2100" dirty="0">
                <a:ea typeface="楷体_GB2312" panose="02010600030101010101" pitchFamily="49" charset="-122"/>
              </a:rPr>
              <a:t>8</a:t>
            </a:r>
            <a:endParaRPr lang="en-US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2184376" y="2790209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524951" y="2126625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267721" y="1747347"/>
            <a:ext cx="32980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</a:t>
            </a:r>
            <a:endParaRPr lang="en-US" altLang="zh-CN" sz="2100" dirty="0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2275789" y="2445180"/>
            <a:ext cx="70246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2525298" y="1755415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2517230" y="2749853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 flipH="1" flipV="1">
            <a:off x="2052750" y="2397443"/>
            <a:ext cx="540544" cy="485775"/>
          </a:xfrm>
          <a:prstGeom prst="line">
            <a:avLst/>
          </a:prstGeom>
          <a:noFill/>
          <a:ln w="28575">
            <a:solidFill>
              <a:srgbClr val="A1C450"/>
            </a:solidFill>
            <a:round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2525299" y="3018669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>
            <a:off x="2200514" y="3369385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2762372" y="3348080"/>
            <a:ext cx="293814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8</a:t>
            </a:r>
            <a:endParaRPr lang="en-US" altLang="zh-CN" sz="2100" dirty="0"/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2749265" y="3589791"/>
            <a:ext cx="327422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8</a:t>
            </a:r>
            <a:endParaRPr lang="en-US" altLang="zh-CN" sz="2100" dirty="0"/>
          </a:p>
        </p:txBody>
      </p:sp>
      <p:sp>
        <p:nvSpPr>
          <p:cNvPr id="31" name="Line 24"/>
          <p:cNvSpPr>
            <a:spLocks noChangeShapeType="1"/>
          </p:cNvSpPr>
          <p:nvPr/>
        </p:nvSpPr>
        <p:spPr bwMode="auto">
          <a:xfrm>
            <a:off x="2240854" y="3949765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2757996" y="3912184"/>
            <a:ext cx="295016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0</a:t>
            </a:r>
            <a:endParaRPr lang="en-US" altLang="zh-CN" sz="2100" dirty="0">
              <a:latin typeface="+mn-ea"/>
            </a:endParaRP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2777051" y="1770360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4</a:t>
            </a:r>
            <a:endParaRPr lang="en-US" altLang="zh-CN" sz="2100" dirty="0"/>
          </a:p>
        </p:txBody>
      </p:sp>
      <p:cxnSp>
        <p:nvCxnSpPr>
          <p:cNvPr id="36" name="直接连接符 31"/>
          <p:cNvCxnSpPr>
            <a:cxnSpLocks noChangeShapeType="1"/>
          </p:cNvCxnSpPr>
          <p:nvPr/>
        </p:nvCxnSpPr>
        <p:spPr bwMode="auto">
          <a:xfrm>
            <a:off x="4253027" y="1608935"/>
            <a:ext cx="486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4110962" y="1264571"/>
            <a:ext cx="1312456" cy="39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Calibri" panose="020F0502020204030204" pitchFamily="34" charset="0"/>
                <a:ea typeface="楷体_GB2312" panose="02010600030101010101" pitchFamily="49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104</a:t>
            </a:r>
            <a:r>
              <a:rPr lang="zh-CN" altLang="en-US" sz="2100" dirty="0">
                <a:latin typeface="+mn-ea"/>
              </a:rPr>
              <a:t>（元）</a:t>
            </a:r>
            <a:endParaRPr lang="en-US" altLang="zh-CN" sz="2100" dirty="0">
              <a:latin typeface="+mn-ea"/>
            </a:endParaRPr>
          </a:p>
        </p:txBody>
      </p:sp>
      <p:sp>
        <p:nvSpPr>
          <p:cNvPr id="38" name="TextBox 29"/>
          <p:cNvSpPr txBox="1">
            <a:spLocks noChangeArrowheads="1"/>
          </p:cNvSpPr>
          <p:nvPr/>
        </p:nvSpPr>
        <p:spPr bwMode="auto">
          <a:xfrm>
            <a:off x="3252059" y="2060090"/>
            <a:ext cx="1104788" cy="352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A1C450"/>
                </a:solidFill>
                <a:latin typeface="宋体" panose="02010600030101010101" pitchFamily="2" charset="-122"/>
              </a:rPr>
              <a:t>简便写</a:t>
            </a:r>
            <a:r>
              <a:rPr lang="zh-CN" altLang="en-US" sz="1800" b="1" dirty="0">
                <a:solidFill>
                  <a:srgbClr val="A1C450"/>
                </a:solidFill>
                <a:latin typeface="宋体" panose="02010600030101010101" pitchFamily="2" charset="-122"/>
              </a:rPr>
              <a:t>法</a:t>
            </a:r>
            <a:endParaRPr lang="zh-CN" altLang="en-US" sz="1800" b="1" dirty="0">
              <a:solidFill>
                <a:srgbClr val="A1C450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4760099" y="2102421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4357544" y="2075568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5030527" y="2126624"/>
            <a:ext cx="50981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ea typeface="楷体_GB2312" panose="02010600030101010101" pitchFamily="49" charset="-122"/>
              </a:rPr>
              <a:t>0 </a:t>
            </a:r>
            <a:r>
              <a:rPr lang="en-US" altLang="zh-CN" sz="2100" dirty="0">
                <a:ea typeface="楷体_GB2312" panose="02010600030101010101" pitchFamily="49" charset="-122"/>
              </a:rPr>
              <a:t>8</a:t>
            </a:r>
            <a:endParaRPr lang="en-US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>
            <a:off x="4762725" y="2822481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5024987" y="2126623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4771741" y="1794567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</a:t>
            </a:r>
            <a:endParaRPr lang="en-US" altLang="zh-CN" sz="2100" dirty="0"/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763537" y="2448892"/>
            <a:ext cx="408202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500" tIns="35100" rIns="67500" bIns="35100">
            <a:spAutoFit/>
          </a:bodyPr>
          <a:lstStyle/>
          <a:p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5019265" y="1802635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5043469" y="2749854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5035401" y="3018669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50" name="Line 21"/>
          <p:cNvSpPr>
            <a:spLocks noChangeShapeType="1"/>
          </p:cNvSpPr>
          <p:nvPr/>
        </p:nvSpPr>
        <p:spPr bwMode="auto">
          <a:xfrm>
            <a:off x="4778861" y="3353249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1" name="Text Box 22"/>
          <p:cNvSpPr txBox="1">
            <a:spLocks noChangeArrowheads="1"/>
          </p:cNvSpPr>
          <p:nvPr/>
        </p:nvSpPr>
        <p:spPr bwMode="auto">
          <a:xfrm>
            <a:off x="5268904" y="3364215"/>
            <a:ext cx="293814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8</a:t>
            </a:r>
            <a:endParaRPr lang="en-US" altLang="zh-CN" sz="2100" dirty="0"/>
          </a:p>
        </p:txBody>
      </p:sp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5268903" y="3638201"/>
            <a:ext cx="293814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8</a:t>
            </a:r>
            <a:endParaRPr lang="en-US" altLang="zh-CN" sz="2100" dirty="0"/>
          </a:p>
        </p:txBody>
      </p:sp>
      <p:sp>
        <p:nvSpPr>
          <p:cNvPr id="53" name="Line 24"/>
          <p:cNvSpPr>
            <a:spLocks noChangeShapeType="1"/>
          </p:cNvSpPr>
          <p:nvPr/>
        </p:nvSpPr>
        <p:spPr bwMode="auto">
          <a:xfrm>
            <a:off x="4762725" y="4006243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5261431" y="3960593"/>
            <a:ext cx="293814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0</a:t>
            </a:r>
            <a:endParaRPr lang="en-US" altLang="zh-CN" sz="2100" dirty="0">
              <a:latin typeface="+mn-ea"/>
            </a:endParaRPr>
          </a:p>
        </p:txBody>
      </p:sp>
      <p:sp>
        <p:nvSpPr>
          <p:cNvPr id="55" name="Text Box 26"/>
          <p:cNvSpPr txBox="1">
            <a:spLocks noChangeArrowheads="1"/>
          </p:cNvSpPr>
          <p:nvPr/>
        </p:nvSpPr>
        <p:spPr bwMode="auto">
          <a:xfrm>
            <a:off x="5259645" y="1794566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4</a:t>
            </a:r>
            <a:endParaRPr lang="en-US" altLang="zh-CN" sz="2100" dirty="0"/>
          </a:p>
        </p:txBody>
      </p:sp>
      <p:sp>
        <p:nvSpPr>
          <p:cNvPr id="69" name="Text Box 18"/>
          <p:cNvSpPr txBox="1">
            <a:spLocks noChangeArrowheads="1"/>
          </p:cNvSpPr>
          <p:nvPr/>
        </p:nvSpPr>
        <p:spPr bwMode="auto">
          <a:xfrm>
            <a:off x="949405" y="662912"/>
            <a:ext cx="6925193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）小明买了</a:t>
            </a:r>
            <a:r>
              <a:rPr lang="en-US" altLang="zh-CN" sz="2100" dirty="0">
                <a:latin typeface="+mn-ea"/>
              </a:rPr>
              <a:t>2 </a:t>
            </a:r>
            <a:r>
              <a:rPr lang="zh-CN" altLang="en-US" sz="2100" dirty="0">
                <a:latin typeface="+mn-ea"/>
              </a:rPr>
              <a:t>套中国古典名著，每套花了多少钱？</a:t>
            </a:r>
            <a:endParaRPr lang="en-US" altLang="zh-CN" sz="2100" dirty="0">
              <a:latin typeface="+mn-ea"/>
            </a:endParaRPr>
          </a:p>
        </p:txBody>
      </p:sp>
      <p:sp>
        <p:nvSpPr>
          <p:cNvPr id="73" name="AutoShape 27"/>
          <p:cNvSpPr/>
          <p:nvPr/>
        </p:nvSpPr>
        <p:spPr>
          <a:xfrm>
            <a:off x="5688331" y="1066324"/>
            <a:ext cx="2031206" cy="843915"/>
          </a:xfrm>
          <a:prstGeom prst="wedgeRoundRectCallout">
            <a:avLst>
              <a:gd name="adj1" fmla="val 57306"/>
              <a:gd name="adj2" fmla="val 3337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ts val="2925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十位上的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除以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，商是几？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5" name="AutoShape 27"/>
          <p:cNvSpPr/>
          <p:nvPr/>
        </p:nvSpPr>
        <p:spPr>
          <a:xfrm>
            <a:off x="247174" y="1802606"/>
            <a:ext cx="1604010" cy="1643063"/>
          </a:xfrm>
          <a:prstGeom prst="wedgeRoundRectCallout">
            <a:avLst>
              <a:gd name="adj1" fmla="val 2178"/>
              <a:gd name="adj2" fmla="val 60313"/>
              <a:gd name="adj3" fmla="val 16667"/>
            </a:avLst>
          </a:prstGeom>
          <a:solidFill>
            <a:srgbClr val="F29C6E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2925"/>
              </a:lnSpc>
            </a:pPr>
            <a:r>
              <a:rPr lang="zh-CN" altLang="en-US" sz="1800" dirty="0">
                <a:latin typeface="+mn-ea"/>
                <a:cs typeface="+mn-ea"/>
              </a:rPr>
              <a:t>十位上的</a:t>
            </a:r>
            <a:r>
              <a:rPr lang="en-US" altLang="zh-CN" sz="1800" dirty="0">
                <a:latin typeface="+mn-ea"/>
                <a:cs typeface="+mn-ea"/>
              </a:rPr>
              <a:t>0</a:t>
            </a:r>
            <a:r>
              <a:rPr lang="zh-CN" altLang="en-US" sz="1800" dirty="0">
                <a:latin typeface="+mn-ea"/>
                <a:cs typeface="+mn-ea"/>
              </a:rPr>
              <a:t>除以</a:t>
            </a:r>
            <a:r>
              <a:rPr lang="en-US" altLang="zh-CN" sz="1800" dirty="0">
                <a:latin typeface="+mn-ea"/>
                <a:cs typeface="+mn-ea"/>
              </a:rPr>
              <a:t>2</a:t>
            </a:r>
            <a:r>
              <a:rPr lang="zh-CN" altLang="en-US" sz="1800" dirty="0">
                <a:latin typeface="+mn-ea"/>
                <a:cs typeface="+mn-ea"/>
              </a:rPr>
              <a:t>，不够商</a:t>
            </a:r>
            <a:r>
              <a:rPr lang="en-US" altLang="zh-CN" sz="1800" dirty="0">
                <a:latin typeface="+mn-ea"/>
                <a:cs typeface="+mn-ea"/>
              </a:rPr>
              <a:t>1</a:t>
            </a:r>
            <a:r>
              <a:rPr lang="zh-CN" altLang="en-US" sz="1800" dirty="0">
                <a:latin typeface="+mn-ea"/>
                <a:cs typeface="+mn-ea"/>
              </a:rPr>
              <a:t>，就在十位上写</a:t>
            </a:r>
            <a:r>
              <a:rPr lang="en-US" altLang="zh-CN" sz="1800" dirty="0">
                <a:latin typeface="+mn-ea"/>
                <a:cs typeface="+mn-ea"/>
              </a:rPr>
              <a:t>0</a:t>
            </a:r>
            <a:r>
              <a:rPr lang="zh-CN" altLang="en-US" sz="1800" dirty="0">
                <a:latin typeface="+mn-ea"/>
                <a:cs typeface="+mn-ea"/>
              </a:rPr>
              <a:t>占位。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2925"/>
              </a:lnSpc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AutoShape 27"/>
          <p:cNvSpPr>
            <a:spLocks noChangeArrowheads="1"/>
          </p:cNvSpPr>
          <p:nvPr/>
        </p:nvSpPr>
        <p:spPr bwMode="auto">
          <a:xfrm>
            <a:off x="6056471" y="2535555"/>
            <a:ext cx="2727008" cy="1232059"/>
          </a:xfrm>
          <a:prstGeom prst="wedgeRoundRectCallout">
            <a:avLst>
              <a:gd name="adj1" fmla="val 29573"/>
              <a:gd name="adj2" fmla="val 66555"/>
              <a:gd name="adj3" fmla="val 16667"/>
            </a:avLst>
          </a:prstGeom>
          <a:solidFill>
            <a:srgbClr val="FFF461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latin typeface="+mn-ea"/>
              </a:rPr>
              <a:t>使用简便写法时，一定要注意相同数位对齐，不要商错位置。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83" name="Text Box 18"/>
          <p:cNvSpPr txBox="1">
            <a:spLocks noChangeArrowheads="1"/>
          </p:cNvSpPr>
          <p:nvPr/>
        </p:nvSpPr>
        <p:spPr bwMode="auto">
          <a:xfrm>
            <a:off x="2850147" y="4483881"/>
            <a:ext cx="3123709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答：每</a:t>
            </a:r>
            <a:r>
              <a:rPr lang="zh-CN" altLang="en-US" sz="2100" dirty="0">
                <a:latin typeface="+mn-ea"/>
              </a:rPr>
              <a:t>套花</a:t>
            </a:r>
            <a:r>
              <a:rPr lang="zh-CN" altLang="en-US" sz="2100" dirty="0">
                <a:latin typeface="+mn-ea"/>
              </a:rPr>
              <a:t>了</a:t>
            </a:r>
            <a:r>
              <a:rPr lang="en-US" altLang="zh-CN" sz="2100" dirty="0">
                <a:latin typeface="+mn-ea"/>
              </a:rPr>
              <a:t>104</a:t>
            </a:r>
            <a:r>
              <a:rPr lang="zh-CN" altLang="en-US" sz="2100" dirty="0">
                <a:latin typeface="+mn-ea"/>
              </a:rPr>
              <a:t>元。</a:t>
            </a:r>
            <a:endParaRPr lang="en-US" altLang="zh-CN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11736 L 1.66667E-6 2.22222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1767 L -1.81818E-6 -2.52602E-6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8" presetClass="exit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48" presetClass="exit" presetSubtype="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48" presetClass="exit" presetSubtype="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0865E-6 2.92621E-6 L 1.20865E-6 -0.11312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1.11111E-6 -0.12592 " pathEditMode="relative" rAng="0" ptsTypes="AA">
                                      <p:cBhvr>
                                        <p:cTn id="1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3.7037E-7 L 0.00139 -0.12384 " pathEditMode="relative" rAng="0" ptsTypes="AA">
                                      <p:cBhvr>
                                        <p:cTn id="1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09E-6 -3.47213E-6 L 1.4509E-6 -0.11334 " pathEditMode="relative" rAng="0" ptsTypes="AA">
                                      <p:cBhvr>
                                        <p:cTn id="19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 animBg="1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 animBg="1"/>
      <p:bldP spid="26" grpId="1" animBg="1"/>
      <p:bldP spid="27" grpId="0"/>
      <p:bldP spid="28" grpId="0" animBg="1"/>
      <p:bldP spid="29" grpId="0"/>
      <p:bldP spid="29" grpId="1"/>
      <p:bldP spid="30" grpId="0"/>
      <p:bldP spid="31" grpId="0" animBg="1"/>
      <p:bldP spid="32" grpId="0"/>
      <p:bldP spid="37" grpId="0"/>
      <p:bldP spid="38" grpId="0"/>
      <p:bldP spid="39" grpId="0"/>
      <p:bldP spid="40" grpId="0"/>
      <p:bldP spid="41" grpId="0"/>
      <p:bldP spid="42" grpId="0" animBg="1"/>
      <p:bldP spid="44" grpId="0"/>
      <p:bldP spid="45" grpId="0"/>
      <p:bldP spid="46" grpId="0"/>
      <p:bldP spid="47" grpId="0"/>
      <p:bldP spid="48" grpId="0"/>
      <p:bldP spid="48" grpId="1"/>
      <p:bldP spid="49" grpId="0"/>
      <p:bldP spid="49" grpId="1"/>
      <p:bldP spid="50" grpId="0" animBg="1"/>
      <p:bldP spid="50" grpId="1" animBg="1"/>
      <p:bldP spid="51" grpId="0"/>
      <p:bldP spid="51" grpId="1"/>
      <p:bldP spid="52" grpId="0"/>
      <p:bldP spid="52" grpId="1"/>
      <p:bldP spid="53" grpId="0" animBg="1"/>
      <p:bldP spid="53" grpId="1" animBg="1"/>
      <p:bldP spid="54" grpId="0"/>
      <p:bldP spid="54" grpId="1"/>
      <p:bldP spid="55" grpId="0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949405" y="662912"/>
            <a:ext cx="6925193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）小明买了</a:t>
            </a:r>
            <a:r>
              <a:rPr lang="en-US" altLang="zh-CN" sz="2100" dirty="0">
                <a:latin typeface="+mn-ea"/>
              </a:rPr>
              <a:t>2 </a:t>
            </a:r>
            <a:r>
              <a:rPr lang="zh-CN" altLang="en-US" sz="2100" dirty="0">
                <a:latin typeface="+mn-ea"/>
              </a:rPr>
              <a:t>套世界名著，每套花了多少钱？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3841433" y="2364105"/>
            <a:ext cx="2697956" cy="1056799"/>
          </a:xfrm>
          <a:prstGeom prst="wedgeRoundRectCallout">
            <a:avLst>
              <a:gd name="adj1" fmla="val 57306"/>
              <a:gd name="adj2" fmla="val 3337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求每套花了多少钱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，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应怎样列式呢？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2" name="TextBox 135"/>
          <p:cNvSpPr txBox="1"/>
          <p:nvPr/>
        </p:nvSpPr>
        <p:spPr>
          <a:xfrm>
            <a:off x="3354474" y="1513977"/>
            <a:ext cx="18359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216÷2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135"/>
          <p:cNvSpPr txBox="1"/>
          <p:nvPr/>
        </p:nvSpPr>
        <p:spPr>
          <a:xfrm>
            <a:off x="3022339" y="1271644"/>
            <a:ext cx="18359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216÷2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13" name="图片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59815" y="2119621"/>
            <a:ext cx="1013222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4788" y="2103484"/>
            <a:ext cx="1013222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 67"/>
          <p:cNvSpPr>
            <a:spLocks noChangeArrowheads="1"/>
          </p:cNvSpPr>
          <p:nvPr/>
        </p:nvSpPr>
        <p:spPr bwMode="auto">
          <a:xfrm>
            <a:off x="2083174" y="2830958"/>
            <a:ext cx="1087643" cy="4850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A1C450"/>
            </a:solidFill>
            <a:prstDash val="sysDot"/>
            <a:round/>
          </a:ln>
        </p:spPr>
        <p:txBody>
          <a:bodyPr lIns="68580" tIns="34290" rIns="68580" bIns="34290" anchor="ctr"/>
          <a:lstStyle/>
          <a:p>
            <a:endParaRPr lang="zh-CN" altLang="en-US">
              <a:latin typeface="楷体_GB2312" panose="0201060003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272354" y="2117366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902727" y="2097657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2535370" y="2126626"/>
            <a:ext cx="50981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ea typeface="楷体_GB2312" panose="02010600030101010101" pitchFamily="49" charset="-122"/>
              </a:rPr>
              <a:t>1 6</a:t>
            </a:r>
            <a:endParaRPr lang="en-US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2184376" y="2790209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521214" y="2128020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267721" y="1747347"/>
            <a:ext cx="32980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</a:t>
            </a:r>
            <a:endParaRPr lang="en-US" altLang="zh-CN" sz="2100" dirty="0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2275789" y="2445180"/>
            <a:ext cx="70246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2525298" y="1755415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2517230" y="2749853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 flipH="1" flipV="1">
            <a:off x="2052750" y="2397443"/>
            <a:ext cx="540544" cy="485775"/>
          </a:xfrm>
          <a:prstGeom prst="line">
            <a:avLst/>
          </a:prstGeom>
          <a:noFill/>
          <a:ln w="38100">
            <a:solidFill>
              <a:srgbClr val="A1C450"/>
            </a:solidFill>
            <a:round/>
            <a:tailEnd type="triangl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2525299" y="3018669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>
            <a:off x="2200514" y="3369385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2746235" y="3340012"/>
            <a:ext cx="293814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6</a:t>
            </a:r>
            <a:endParaRPr lang="en-US" altLang="zh-CN" sz="2100" dirty="0"/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2725060" y="3589791"/>
            <a:ext cx="327422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6</a:t>
            </a:r>
            <a:endParaRPr lang="en-US" altLang="zh-CN" sz="2100" dirty="0"/>
          </a:p>
        </p:txBody>
      </p:sp>
      <p:sp>
        <p:nvSpPr>
          <p:cNvPr id="31" name="Line 24"/>
          <p:cNvSpPr>
            <a:spLocks noChangeShapeType="1"/>
          </p:cNvSpPr>
          <p:nvPr/>
        </p:nvSpPr>
        <p:spPr bwMode="auto">
          <a:xfrm>
            <a:off x="2240854" y="3949765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2757996" y="3912184"/>
            <a:ext cx="295016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0</a:t>
            </a:r>
            <a:endParaRPr lang="en-US" altLang="zh-CN" sz="2100" dirty="0">
              <a:latin typeface="+mn-ea"/>
            </a:endParaRP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2777051" y="1754031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8</a:t>
            </a:r>
            <a:endParaRPr lang="en-US" altLang="zh-CN" sz="2100" dirty="0"/>
          </a:p>
        </p:txBody>
      </p:sp>
      <p:cxnSp>
        <p:nvCxnSpPr>
          <p:cNvPr id="36" name="直接连接符 31"/>
          <p:cNvCxnSpPr>
            <a:cxnSpLocks noChangeShapeType="1"/>
          </p:cNvCxnSpPr>
          <p:nvPr/>
        </p:nvCxnSpPr>
        <p:spPr bwMode="auto">
          <a:xfrm>
            <a:off x="4253027" y="1608935"/>
            <a:ext cx="486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4110962" y="1264571"/>
            <a:ext cx="1226320" cy="39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Calibri" panose="020F0502020204030204" pitchFamily="34" charset="0"/>
                <a:ea typeface="楷体_GB2312" panose="02010600030101010101" pitchFamily="49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108</a:t>
            </a:r>
            <a:r>
              <a:rPr lang="zh-CN" altLang="en-US" sz="2100" dirty="0">
                <a:latin typeface="+mn-ea"/>
              </a:rPr>
              <a:t>（元）</a:t>
            </a:r>
            <a:endParaRPr lang="en-US" altLang="zh-CN" sz="2100" dirty="0">
              <a:latin typeface="+mn-ea"/>
            </a:endParaRPr>
          </a:p>
        </p:txBody>
      </p:sp>
      <p:sp>
        <p:nvSpPr>
          <p:cNvPr id="38" name="TextBox 29"/>
          <p:cNvSpPr txBox="1">
            <a:spLocks noChangeArrowheads="1"/>
          </p:cNvSpPr>
          <p:nvPr/>
        </p:nvSpPr>
        <p:spPr bwMode="auto">
          <a:xfrm>
            <a:off x="3252059" y="2060090"/>
            <a:ext cx="1104788" cy="352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A1C450"/>
                </a:solidFill>
                <a:latin typeface="宋体" panose="02010600030101010101" pitchFamily="2" charset="-122"/>
              </a:rPr>
              <a:t>简便写</a:t>
            </a:r>
            <a:r>
              <a:rPr lang="zh-CN" altLang="en-US" sz="1800" b="1" dirty="0">
                <a:solidFill>
                  <a:srgbClr val="A1C450"/>
                </a:solidFill>
                <a:latin typeface="宋体" panose="02010600030101010101" pitchFamily="2" charset="-122"/>
              </a:rPr>
              <a:t>法</a:t>
            </a:r>
            <a:endParaRPr lang="zh-CN" altLang="en-US" sz="1800" b="1" dirty="0">
              <a:solidFill>
                <a:srgbClr val="A1C450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4760099" y="2126914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4357544" y="2075568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5030527" y="2126624"/>
            <a:ext cx="50981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ea typeface="楷体_GB2312" panose="02010600030101010101" pitchFamily="49" charset="-122"/>
              </a:rPr>
              <a:t>1 6</a:t>
            </a:r>
            <a:endParaRPr lang="en-US" altLang="zh-CN" sz="2100" dirty="0">
              <a:ea typeface="楷体_GB2312" panose="02010600030101010101" pitchFamily="49" charset="-122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>
            <a:off x="4762725" y="2822481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5018637" y="2126625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4771741" y="1802732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</a:t>
            </a:r>
            <a:endParaRPr lang="en-US" altLang="zh-CN" sz="2100" dirty="0"/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755468" y="2432756"/>
            <a:ext cx="408202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500" tIns="35100" rIns="67500" bIns="35100">
            <a:spAutoFit/>
          </a:bodyPr>
          <a:lstStyle/>
          <a:p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5019265" y="1802635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5043469" y="2749854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5035401" y="3018669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50" name="Line 21"/>
          <p:cNvSpPr>
            <a:spLocks noChangeShapeType="1"/>
          </p:cNvSpPr>
          <p:nvPr/>
        </p:nvSpPr>
        <p:spPr bwMode="auto">
          <a:xfrm>
            <a:off x="4778861" y="3353249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1" name="Text Box 22"/>
          <p:cNvSpPr txBox="1">
            <a:spLocks noChangeArrowheads="1"/>
          </p:cNvSpPr>
          <p:nvPr/>
        </p:nvSpPr>
        <p:spPr bwMode="auto">
          <a:xfrm>
            <a:off x="5056014" y="3372283"/>
            <a:ext cx="50981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1 6</a:t>
            </a:r>
            <a:endParaRPr lang="en-US" altLang="zh-CN" sz="2100" dirty="0"/>
          </a:p>
        </p:txBody>
      </p:sp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5056014" y="3630132"/>
            <a:ext cx="509819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1 6</a:t>
            </a:r>
            <a:endParaRPr lang="en-US" altLang="zh-CN" sz="2100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5285636" y="3984798"/>
            <a:ext cx="293814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0</a:t>
            </a:r>
            <a:endParaRPr lang="en-US" altLang="zh-CN" sz="2100" dirty="0">
              <a:latin typeface="+mn-ea"/>
            </a:endParaRPr>
          </a:p>
        </p:txBody>
      </p:sp>
      <p:sp>
        <p:nvSpPr>
          <p:cNvPr id="55" name="Text Box 26"/>
          <p:cNvSpPr txBox="1">
            <a:spLocks noChangeArrowheads="1"/>
          </p:cNvSpPr>
          <p:nvPr/>
        </p:nvSpPr>
        <p:spPr bwMode="auto">
          <a:xfrm>
            <a:off x="5259645" y="1802731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8</a:t>
            </a:r>
            <a:endParaRPr lang="en-US" altLang="zh-CN" sz="2100" dirty="0"/>
          </a:p>
        </p:txBody>
      </p:sp>
      <p:sp>
        <p:nvSpPr>
          <p:cNvPr id="69" name="Text Box 18"/>
          <p:cNvSpPr txBox="1">
            <a:spLocks noChangeArrowheads="1"/>
          </p:cNvSpPr>
          <p:nvPr/>
        </p:nvSpPr>
        <p:spPr bwMode="auto">
          <a:xfrm>
            <a:off x="949405" y="662912"/>
            <a:ext cx="6925193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</a:t>
            </a:r>
            <a:r>
              <a:rPr lang="zh-CN" altLang="en-US" sz="2100" dirty="0">
                <a:latin typeface="+mn-ea"/>
              </a:rPr>
              <a:t>小明买了</a:t>
            </a:r>
            <a:r>
              <a:rPr lang="en-US" altLang="zh-CN" sz="2100" dirty="0">
                <a:latin typeface="+mn-ea"/>
              </a:rPr>
              <a:t>2 </a:t>
            </a:r>
            <a:r>
              <a:rPr lang="zh-CN" altLang="en-US" sz="2100" dirty="0">
                <a:latin typeface="+mn-ea"/>
              </a:rPr>
              <a:t>套世界名</a:t>
            </a:r>
            <a:r>
              <a:rPr lang="zh-CN" altLang="en-US" sz="2100" dirty="0">
                <a:latin typeface="+mn-ea"/>
              </a:rPr>
              <a:t>著，每套花了多少钱？</a:t>
            </a:r>
            <a:endParaRPr lang="en-US" altLang="zh-CN" sz="2100" dirty="0">
              <a:latin typeface="+mn-ea"/>
            </a:endParaRPr>
          </a:p>
        </p:txBody>
      </p:sp>
      <p:sp>
        <p:nvSpPr>
          <p:cNvPr id="73" name="AutoShape 27"/>
          <p:cNvSpPr/>
          <p:nvPr/>
        </p:nvSpPr>
        <p:spPr>
          <a:xfrm>
            <a:off x="5863591" y="1340644"/>
            <a:ext cx="1878806" cy="1259681"/>
          </a:xfrm>
          <a:prstGeom prst="wedgeRoundRectCallout">
            <a:avLst>
              <a:gd name="adj1" fmla="val 57306"/>
              <a:gd name="adj2" fmla="val 3337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ts val="2925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十位上的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除以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，不够商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，怎么办？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5" name="AutoShape 27"/>
          <p:cNvSpPr/>
          <p:nvPr/>
        </p:nvSpPr>
        <p:spPr>
          <a:xfrm>
            <a:off x="233839" y="1802606"/>
            <a:ext cx="1606868" cy="1692593"/>
          </a:xfrm>
          <a:prstGeom prst="wedgeRoundRectCallout">
            <a:avLst>
              <a:gd name="adj1" fmla="val 2180"/>
              <a:gd name="adj2" fmla="val 62753"/>
              <a:gd name="adj3" fmla="val 16667"/>
            </a:avLst>
          </a:prstGeom>
          <a:solidFill>
            <a:srgbClr val="F29C6E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2925"/>
              </a:lnSpc>
            </a:pPr>
            <a:r>
              <a:rPr lang="zh-CN" altLang="en-US" sz="1800" dirty="0">
                <a:latin typeface="+mn-ea"/>
                <a:cs typeface="+mn-ea"/>
              </a:rPr>
              <a:t>十位上的</a:t>
            </a:r>
            <a:r>
              <a:rPr lang="en-US" altLang="zh-CN" sz="1800" dirty="0">
                <a:latin typeface="+mn-ea"/>
                <a:cs typeface="+mn-ea"/>
              </a:rPr>
              <a:t>1</a:t>
            </a:r>
            <a:r>
              <a:rPr lang="zh-CN" altLang="en-US" sz="1800" dirty="0">
                <a:latin typeface="+mn-ea"/>
                <a:cs typeface="+mn-ea"/>
              </a:rPr>
              <a:t>除以</a:t>
            </a:r>
            <a:r>
              <a:rPr lang="en-US" altLang="zh-CN" sz="1800" dirty="0">
                <a:latin typeface="+mn-ea"/>
                <a:cs typeface="+mn-ea"/>
              </a:rPr>
              <a:t>2</a:t>
            </a:r>
            <a:r>
              <a:rPr lang="zh-CN" altLang="en-US" sz="1800" dirty="0">
                <a:latin typeface="+mn-ea"/>
                <a:cs typeface="+mn-ea"/>
              </a:rPr>
              <a:t>，不够商</a:t>
            </a:r>
            <a:r>
              <a:rPr lang="en-US" altLang="zh-CN" sz="1800" dirty="0">
                <a:latin typeface="+mn-ea"/>
                <a:cs typeface="+mn-ea"/>
              </a:rPr>
              <a:t>1</a:t>
            </a:r>
            <a:r>
              <a:rPr lang="zh-CN" altLang="en-US" sz="1800" dirty="0">
                <a:latin typeface="+mn-ea"/>
                <a:cs typeface="+mn-ea"/>
              </a:rPr>
              <a:t>，就在十位上写</a:t>
            </a:r>
            <a:r>
              <a:rPr lang="en-US" altLang="zh-CN" sz="1800" dirty="0">
                <a:latin typeface="+mn-ea"/>
                <a:cs typeface="+mn-ea"/>
              </a:rPr>
              <a:t>0</a:t>
            </a:r>
            <a:r>
              <a:rPr lang="zh-CN" altLang="en-US" sz="1800" dirty="0">
                <a:latin typeface="+mn-ea"/>
                <a:cs typeface="+mn-ea"/>
              </a:rPr>
              <a:t>占位。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2925"/>
              </a:lnSpc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Text Box 18"/>
          <p:cNvSpPr txBox="1">
            <a:spLocks noChangeArrowheads="1"/>
          </p:cNvSpPr>
          <p:nvPr/>
        </p:nvSpPr>
        <p:spPr bwMode="auto">
          <a:xfrm>
            <a:off x="2850147" y="4488088"/>
            <a:ext cx="3123709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答：每</a:t>
            </a:r>
            <a:r>
              <a:rPr lang="zh-CN" altLang="en-US" sz="2100" dirty="0">
                <a:latin typeface="+mn-ea"/>
              </a:rPr>
              <a:t>套花</a:t>
            </a:r>
            <a:r>
              <a:rPr lang="zh-CN" altLang="en-US" sz="2100" dirty="0">
                <a:latin typeface="+mn-ea"/>
              </a:rPr>
              <a:t>了</a:t>
            </a:r>
            <a:r>
              <a:rPr lang="en-US" altLang="zh-CN" sz="2100" dirty="0">
                <a:latin typeface="+mn-ea"/>
              </a:rPr>
              <a:t>108</a:t>
            </a:r>
            <a:r>
              <a:rPr lang="zh-CN" altLang="en-US" sz="2100" dirty="0">
                <a:latin typeface="+mn-ea"/>
              </a:rPr>
              <a:t>元钱。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65" name="Text Box 20"/>
          <p:cNvSpPr txBox="1">
            <a:spLocks noChangeArrowheads="1"/>
          </p:cNvSpPr>
          <p:nvPr/>
        </p:nvSpPr>
        <p:spPr bwMode="auto">
          <a:xfrm>
            <a:off x="2534711" y="3326607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</a:rPr>
              <a:t>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2540927" y="3585822"/>
            <a:ext cx="293813" cy="394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100" dirty="0"/>
              <a:t>1</a:t>
            </a:r>
            <a:endParaRPr lang="en-US" altLang="zh-CN" sz="2100" dirty="0"/>
          </a:p>
        </p:txBody>
      </p:sp>
      <p:sp>
        <p:nvSpPr>
          <p:cNvPr id="74" name="Line 24"/>
          <p:cNvSpPr>
            <a:spLocks noChangeShapeType="1"/>
          </p:cNvSpPr>
          <p:nvPr/>
        </p:nvSpPr>
        <p:spPr bwMode="auto">
          <a:xfrm>
            <a:off x="4747933" y="4023725"/>
            <a:ext cx="9179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11736 L 1.66667E-6 2.22222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1767 L -1.81818E-6 -2.14666E-6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8" presetClass="exit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48" presetClass="exit" presetSubtype="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48" presetClass="exit" presetSubtype="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0865E-6 2.92621E-6 L 1.20865E-6 -0.11312 " pathEditMode="relative" rAng="0" ptsTypes="AA">
                                      <p:cBhvr>
                                        <p:cTn id="1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3.7037E-7 L 0.00139 -0.12384 " pathEditMode="relative" rAng="0" ptsTypes="AA">
                                      <p:cBhvr>
                                        <p:cTn id="19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09E-6 -3.47213E-6 L 1.4509E-6 -0.11334 " pathEditMode="relative" rAng="0" ptsTypes="AA">
                                      <p:cBhvr>
                                        <p:cTn id="19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1.11111E-6 -0.12592 " pathEditMode="relative" rAng="0" ptsTypes="AA">
                                      <p:cBhvr>
                                        <p:cTn id="1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 animBg="1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 animBg="1"/>
      <p:bldP spid="26" grpId="1" animBg="1"/>
      <p:bldP spid="27" grpId="0"/>
      <p:bldP spid="28" grpId="0" animBg="1"/>
      <p:bldP spid="29" grpId="0"/>
      <p:bldP spid="29" grpId="1"/>
      <p:bldP spid="30" grpId="0"/>
      <p:bldP spid="31" grpId="0" animBg="1"/>
      <p:bldP spid="32" grpId="0"/>
      <p:bldP spid="37" grpId="0"/>
      <p:bldP spid="38" grpId="0"/>
      <p:bldP spid="39" grpId="0"/>
      <p:bldP spid="40" grpId="0"/>
      <p:bldP spid="41" grpId="0"/>
      <p:bldP spid="42" grpId="0" animBg="1"/>
      <p:bldP spid="44" grpId="0"/>
      <p:bldP spid="45" grpId="0"/>
      <p:bldP spid="46" grpId="0"/>
      <p:bldP spid="47" grpId="0"/>
      <p:bldP spid="48" grpId="0"/>
      <p:bldP spid="48" grpId="1"/>
      <p:bldP spid="49" grpId="0"/>
      <p:bldP spid="49" grpId="1"/>
      <p:bldP spid="50" grpId="0" animBg="1"/>
      <p:bldP spid="50" grpId="1" animBg="1"/>
      <p:bldP spid="51" grpId="0"/>
      <p:bldP spid="51" grpId="1"/>
      <p:bldP spid="52" grpId="0"/>
      <p:bldP spid="52" grpId="1"/>
      <p:bldP spid="54" grpId="0"/>
      <p:bldP spid="54" grpId="1"/>
      <p:bldP spid="55" grpId="0"/>
      <p:bldP spid="83" grpId="0"/>
      <p:bldP spid="65" grpId="0"/>
      <p:bldP spid="66" grpId="0"/>
      <p:bldP spid="74" grpId="0" animBg="1"/>
      <p:bldP spid="74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522498cf-b70a-4d7d-9498-cf7c65d7f4ff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1625</Words>
  <Application>WPS 演示</Application>
  <PresentationFormat>全屏显示(16:9)</PresentationFormat>
  <Paragraphs>513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华文楷体</vt:lpstr>
      <vt:lpstr>微软雅黑</vt:lpstr>
      <vt:lpstr>楷体</vt:lpstr>
      <vt:lpstr>Calibri</vt:lpstr>
      <vt:lpstr>黑体</vt:lpstr>
      <vt:lpstr>宋体-方正超大字符集</vt:lpstr>
      <vt:lpstr>楷体_GB2312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289</cp:revision>
  <dcterms:created xsi:type="dcterms:W3CDTF">2017-08-03T09:01:00Z</dcterms:created>
  <dcterms:modified xsi:type="dcterms:W3CDTF">2023-02-04T03:49:28Z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6ADECB828D3B4BCBB4D26EE640959065</vt:lpwstr>
  </property>
</Properties>
</file>