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17" r:id="rId3"/>
    <p:sldId id="337" r:id="rId4"/>
    <p:sldId id="299" r:id="rId5"/>
    <p:sldId id="338" r:id="rId6"/>
    <p:sldId id="288" r:id="rId7"/>
    <p:sldId id="339" r:id="rId8"/>
    <p:sldId id="309" r:id="rId9"/>
    <p:sldId id="340" r:id="rId10"/>
    <p:sldId id="306" r:id="rId11"/>
    <p:sldId id="341" r:id="rId12"/>
    <p:sldId id="307" r:id="rId13"/>
    <p:sldId id="308" r:id="rId14"/>
    <p:sldId id="289" r:id="rId15"/>
    <p:sldId id="313" r:id="rId16"/>
    <p:sldId id="310" r:id="rId17"/>
    <p:sldId id="311" r:id="rId18"/>
    <p:sldId id="343" r:id="rId19"/>
    <p:sldId id="290" r:id="rId20"/>
    <p:sldId id="315" r:id="rId21"/>
    <p:sldId id="342" r:id="rId22"/>
    <p:sldId id="291" r:id="rId23"/>
  </p:sldIdLst>
  <p:sldSz cx="9144000" cy="5143500" type="screen16x9"/>
  <p:notesSz cx="7103745" cy="10234295"/>
  <p:embeddedFontLst>
    <p:embeddedFont>
      <p:font typeface="华文楷体" panose="02010600040101010101" pitchFamily="2" charset="-122"/>
      <p:regular r:id="rId27"/>
    </p:embeddedFont>
    <p:embeddedFont>
      <p:font typeface="微软雅黑" panose="020B0503020204020204" pitchFamily="34" charset="-122"/>
      <p:regular r:id="rId28"/>
    </p:embeddedFont>
    <p:embeddedFont>
      <p:font typeface="楷体" panose="02010609060101010101" pitchFamily="49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楷体_GB2312" panose="0201060003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28A"/>
    <a:srgbClr val="EA976B"/>
    <a:srgbClr val="69391E"/>
    <a:srgbClr val="219189"/>
    <a:srgbClr val="F09B6D"/>
    <a:srgbClr val="85CCC9"/>
    <a:srgbClr val="D57373"/>
    <a:srgbClr val="A1C450"/>
    <a:srgbClr val="DCC7E0"/>
    <a:srgbClr val="E0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7.xml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tags" Target="../tags/tag16.xml"/><Relationship Id="rId28" Type="http://schemas.openxmlformats.org/officeDocument/2006/relationships/tags" Target="../tags/tag15.xml"/><Relationship Id="rId27" Type="http://schemas.openxmlformats.org/officeDocument/2006/relationships/tags" Target="../tags/tag14.xml"/><Relationship Id="rId26" Type="http://schemas.openxmlformats.org/officeDocument/2006/relationships/tags" Target="../tags/tag13.xml"/><Relationship Id="rId25" Type="http://schemas.openxmlformats.org/officeDocument/2006/relationships/tags" Target="../tags/tag12.xml"/><Relationship Id="rId24" Type="http://schemas.openxmlformats.org/officeDocument/2006/relationships/tags" Target="../tags/tag1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4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5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6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8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05688" y="3221918"/>
            <a:ext cx="1932623" cy="25288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dirty="0"/>
              <a:t>人教版  数学  三年级  下册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0" y="1872646"/>
            <a:ext cx="9144000" cy="83099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5000" b="1" dirty="0">
                <a:solidFill>
                  <a:srgbClr val="FF0000"/>
                </a:solidFill>
                <a:latin typeface="+mn-ea"/>
                <a:cs typeface="+mn-ea"/>
              </a:rPr>
              <a:t>估 算</a:t>
            </a:r>
            <a:endParaRPr lang="zh-CN" altLang="en-US" sz="50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19664" y="1006250"/>
            <a:ext cx="690467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除数</a:t>
            </a:r>
            <a:r>
              <a:rPr lang="zh-CN" altLang="en-US" sz="27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是一位数的除法</a:t>
            </a:r>
            <a:endParaRPr lang="zh-CN" altLang="en-US" sz="27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106829" y="2016919"/>
            <a:ext cx="2145983" cy="435769"/>
          </a:xfrm>
          <a:prstGeom prst="wedgeRoundRectCallout">
            <a:avLst>
              <a:gd name="adj1" fmla="val 59824"/>
              <a:gd name="adj2" fmla="val 28443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/>
            <a:r>
              <a:rPr lang="en-US" altLang="zh-CN" sz="2100" dirty="0">
                <a:latin typeface="+mn-ea"/>
              </a:rPr>
              <a:t>267</a:t>
            </a:r>
            <a:r>
              <a:rPr lang="zh-CN" altLang="en-US" sz="2100" dirty="0">
                <a:latin typeface="+mn-ea"/>
              </a:rPr>
              <a:t>接近</a:t>
            </a:r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270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元</a:t>
            </a:r>
            <a:r>
              <a:rPr lang="zh-CN" altLang="en-US" sz="2100" dirty="0">
                <a:latin typeface="+mn-ea"/>
              </a:rPr>
              <a:t>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1793557" y="1992154"/>
            <a:ext cx="2296478" cy="499110"/>
          </a:xfrm>
          <a:prstGeom prst="wedgeRoundRectCallout">
            <a:avLst>
              <a:gd name="adj1" fmla="val -54747"/>
              <a:gd name="adj2" fmla="val 35258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en-US" altLang="zh-CN" sz="2100" dirty="0">
                <a:latin typeface="+mn-ea"/>
                <a:cs typeface="+mn-ea"/>
              </a:rPr>
              <a:t>267</a:t>
            </a:r>
            <a:r>
              <a:rPr lang="zh-CN" altLang="en-US" sz="2100" dirty="0">
                <a:latin typeface="+mn-ea"/>
                <a:cs typeface="+mn-ea"/>
              </a:rPr>
              <a:t>元接近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300</a:t>
            </a:r>
            <a:r>
              <a:rPr lang="zh-CN" altLang="en-US" sz="2100" dirty="0">
                <a:latin typeface="+mn-ea"/>
                <a:cs typeface="+mn-ea"/>
              </a:rPr>
              <a:t>元。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1669984" y="2788711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267÷3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H="1">
            <a:off x="1992854" y="3158322"/>
            <a:ext cx="968" cy="26261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</p:spPr>
      </p:cxnSp>
      <p:sp>
        <p:nvSpPr>
          <p:cNvPr id="29" name="TextBox 31"/>
          <p:cNvSpPr txBox="1">
            <a:spLocks noChangeArrowheads="1"/>
          </p:cNvSpPr>
          <p:nvPr/>
        </p:nvSpPr>
        <p:spPr bwMode="auto">
          <a:xfrm>
            <a:off x="2767994" y="2786441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4761463" y="2798123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267÷3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H="1">
            <a:off x="5108538" y="3159667"/>
            <a:ext cx="968" cy="26261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</p:spPr>
      </p:cxnSp>
      <p:sp>
        <p:nvSpPr>
          <p:cNvPr id="17" name="TextBox 31"/>
          <p:cNvSpPr txBox="1">
            <a:spLocks noChangeArrowheads="1"/>
          </p:cNvSpPr>
          <p:nvPr/>
        </p:nvSpPr>
        <p:spPr bwMode="auto">
          <a:xfrm>
            <a:off x="4811919" y="3423527"/>
            <a:ext cx="81081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270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TextBox 31"/>
          <p:cNvSpPr txBox="1">
            <a:spLocks noChangeArrowheads="1"/>
          </p:cNvSpPr>
          <p:nvPr/>
        </p:nvSpPr>
        <p:spPr bwMode="auto">
          <a:xfrm>
            <a:off x="5827200" y="2795855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90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AutoShape 27"/>
          <p:cNvSpPr/>
          <p:nvPr/>
        </p:nvSpPr>
        <p:spPr>
          <a:xfrm>
            <a:off x="2659856" y="542926"/>
            <a:ext cx="4237673" cy="1227296"/>
          </a:xfrm>
          <a:prstGeom prst="wedgeRoundRectCallout">
            <a:avLst>
              <a:gd name="adj1" fmla="val 55299"/>
              <a:gd name="adj2" fmla="val -2231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ts val="2925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为什么要把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267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估成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270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元呢？把它估成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260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元行不行？为什么？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280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元呢？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2366010" y="3829050"/>
            <a:ext cx="4672489" cy="1041083"/>
          </a:xfrm>
          <a:prstGeom prst="wedgeRoundRectCallout">
            <a:avLst>
              <a:gd name="adj1" fmla="val 54746"/>
              <a:gd name="adj2" fmla="val -6973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因为</a:t>
            </a:r>
            <a:r>
              <a:rPr lang="en-US" altLang="zh-CN" sz="2100" dirty="0">
                <a:latin typeface="+mn-ea"/>
              </a:rPr>
              <a:t>267</a:t>
            </a:r>
            <a:r>
              <a:rPr lang="zh-CN" altLang="en-US" sz="2100" dirty="0">
                <a:latin typeface="+mn-ea"/>
              </a:rPr>
              <a:t>元接近</a:t>
            </a:r>
            <a:r>
              <a:rPr lang="en-US" altLang="zh-CN" sz="2100" dirty="0">
                <a:latin typeface="+mn-ea"/>
              </a:rPr>
              <a:t>270</a:t>
            </a:r>
            <a:r>
              <a:rPr lang="zh-CN" altLang="en-US" sz="2100" dirty="0">
                <a:latin typeface="+mn-ea"/>
              </a:rPr>
              <a:t>元，用三九二十七的口诀就可以得到结果，算起来简单。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31" name="TextBox 31"/>
          <p:cNvSpPr txBox="1">
            <a:spLocks noChangeArrowheads="1"/>
          </p:cNvSpPr>
          <p:nvPr/>
        </p:nvSpPr>
        <p:spPr bwMode="auto">
          <a:xfrm>
            <a:off x="1696235" y="3422182"/>
            <a:ext cx="81081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分析与解答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7"/>
          <p:cNvSpPr/>
          <p:nvPr/>
        </p:nvSpPr>
        <p:spPr>
          <a:xfrm>
            <a:off x="4131946" y="773907"/>
            <a:ext cx="2734151" cy="1134904"/>
          </a:xfrm>
          <a:prstGeom prst="wedgeRoundRectCallout">
            <a:avLst>
              <a:gd name="adj1" fmla="val 56294"/>
              <a:gd name="adj2" fmla="val 33256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两位同学的解答合理吗？为什么？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6" name="AutoShape 27"/>
          <p:cNvSpPr/>
          <p:nvPr/>
        </p:nvSpPr>
        <p:spPr>
          <a:xfrm>
            <a:off x="1841659" y="2315527"/>
            <a:ext cx="5273993" cy="2145983"/>
          </a:xfrm>
          <a:prstGeom prst="wedgeRoundRectCallout">
            <a:avLst>
              <a:gd name="adj1" fmla="val -56472"/>
              <a:gd name="adj2" fmla="val 34606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我认为都是合理的。因为不需要算出准确的钱数，他们都用估算的方法，很快求出了结果，而且算法很简单；虽然他们的结果不一样，但也和准确值差距不大。</a:t>
            </a:r>
            <a:endParaRPr lang="zh-CN" altLang="zh-CN" sz="21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sz="2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回顾与反思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7"/>
          <p:cNvSpPr/>
          <p:nvPr/>
        </p:nvSpPr>
        <p:spPr>
          <a:xfrm>
            <a:off x="3372803" y="782955"/>
            <a:ext cx="3599974" cy="1092994"/>
          </a:xfrm>
          <a:prstGeom prst="wedgeRoundRectCallout">
            <a:avLst>
              <a:gd name="adj1" fmla="val 57997"/>
              <a:gd name="adj2" fmla="val 26474"/>
              <a:gd name="adj3" fmla="val 16667"/>
            </a:avLst>
          </a:prstGeom>
          <a:solidFill>
            <a:srgbClr val="E5946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每天的住宿费比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90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元多还是比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90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元少？比</a:t>
            </a:r>
            <a:r>
              <a:rPr lang="en-US" altLang="zh-CN" sz="2100" dirty="0">
                <a:solidFill>
                  <a:srgbClr val="000000"/>
                </a:solidFill>
                <a:sym typeface="+mn-ea"/>
              </a:rPr>
              <a:t>80</a:t>
            </a: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元呢？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2128837" y="2091214"/>
            <a:ext cx="5146358" cy="2069306"/>
          </a:xfrm>
          <a:prstGeom prst="wedgeRoundRectCallout">
            <a:avLst>
              <a:gd name="adj1" fmla="val -56567"/>
              <a:gd name="adj2" fmla="val 31018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每天的住宿费比</a:t>
            </a:r>
            <a:r>
              <a:rPr lang="en-US" altLang="zh-CN" sz="2100" dirty="0">
                <a:latin typeface="+mn-ea"/>
              </a:rPr>
              <a:t>90</a:t>
            </a:r>
            <a:r>
              <a:rPr lang="zh-CN" altLang="en-US" sz="2100" dirty="0">
                <a:latin typeface="+mn-ea"/>
              </a:rPr>
              <a:t>元少。因为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天的住宿费是</a:t>
            </a:r>
            <a:r>
              <a:rPr lang="en-US" altLang="zh-CN" sz="2100" dirty="0">
                <a:latin typeface="+mn-ea"/>
              </a:rPr>
              <a:t>267</a:t>
            </a:r>
            <a:r>
              <a:rPr lang="zh-CN" altLang="en-US" sz="2100" dirty="0">
                <a:latin typeface="+mn-ea"/>
              </a:rPr>
              <a:t>元，比</a:t>
            </a:r>
            <a:r>
              <a:rPr lang="en-US" altLang="zh-CN" sz="2100" dirty="0">
                <a:latin typeface="+mn-ea"/>
              </a:rPr>
              <a:t>270</a:t>
            </a:r>
            <a:r>
              <a:rPr lang="zh-CN" altLang="en-US" sz="2100" dirty="0">
                <a:latin typeface="+mn-ea"/>
              </a:rPr>
              <a:t>元少，如果是</a:t>
            </a:r>
            <a:r>
              <a:rPr lang="en-US" altLang="zh-CN" sz="2100" dirty="0">
                <a:latin typeface="+mn-ea"/>
              </a:rPr>
              <a:t>270</a:t>
            </a:r>
            <a:r>
              <a:rPr lang="zh-CN" altLang="en-US" sz="2100" dirty="0">
                <a:latin typeface="+mn-ea"/>
              </a:rPr>
              <a:t>元，平均分成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份，每天是</a:t>
            </a:r>
            <a:r>
              <a:rPr lang="en-US" altLang="zh-CN" sz="2100" dirty="0">
                <a:latin typeface="+mn-ea"/>
              </a:rPr>
              <a:t>90</a:t>
            </a:r>
            <a:r>
              <a:rPr lang="zh-CN" altLang="en-US" sz="2100" dirty="0">
                <a:latin typeface="+mn-ea"/>
              </a:rPr>
              <a:t>元，不到</a:t>
            </a:r>
            <a:r>
              <a:rPr lang="en-US" altLang="zh-CN" sz="2100" dirty="0">
                <a:latin typeface="+mn-ea"/>
              </a:rPr>
              <a:t>270</a:t>
            </a:r>
            <a:r>
              <a:rPr lang="zh-CN" altLang="en-US" sz="2100" dirty="0">
                <a:latin typeface="+mn-ea"/>
              </a:rPr>
              <a:t>元，平均分成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份，每份就不到</a:t>
            </a:r>
            <a:r>
              <a:rPr lang="en-US" altLang="zh-CN" sz="2100" dirty="0">
                <a:latin typeface="+mn-ea"/>
              </a:rPr>
              <a:t>90</a:t>
            </a:r>
            <a:r>
              <a:rPr lang="zh-CN" altLang="en-US" sz="2100" dirty="0">
                <a:latin typeface="+mn-ea"/>
              </a:rPr>
              <a:t>元了。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2172177" y="2337911"/>
            <a:ext cx="5112544" cy="1735455"/>
          </a:xfrm>
          <a:prstGeom prst="wedgeRoundRectCallout">
            <a:avLst>
              <a:gd name="adj1" fmla="val -56147"/>
              <a:gd name="adj2" fmla="val 32079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肯定比</a:t>
            </a:r>
            <a:r>
              <a:rPr lang="en-US" altLang="zh-CN" sz="2100" dirty="0">
                <a:latin typeface="+mn-ea"/>
              </a:rPr>
              <a:t>80</a:t>
            </a:r>
            <a:r>
              <a:rPr lang="zh-CN" altLang="en-US" sz="2100" dirty="0">
                <a:latin typeface="+mn-ea"/>
              </a:rPr>
              <a:t>元多。因为如果是每天</a:t>
            </a:r>
            <a:r>
              <a:rPr lang="en-US" altLang="zh-CN" sz="2100" dirty="0">
                <a:latin typeface="+mn-ea"/>
              </a:rPr>
              <a:t>80</a:t>
            </a:r>
            <a:r>
              <a:rPr lang="zh-CN" altLang="en-US" sz="2100" dirty="0">
                <a:latin typeface="+mn-ea"/>
              </a:rPr>
              <a:t>元，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天只需要</a:t>
            </a:r>
            <a:r>
              <a:rPr lang="en-US" altLang="zh-CN" sz="2100" dirty="0">
                <a:latin typeface="+mn-ea"/>
              </a:rPr>
              <a:t>240</a:t>
            </a:r>
            <a:r>
              <a:rPr lang="zh-CN" altLang="en-US" sz="2100" dirty="0">
                <a:latin typeface="+mn-ea"/>
              </a:rPr>
              <a:t>元，现在</a:t>
            </a:r>
            <a:r>
              <a:rPr lang="en-US" altLang="zh-CN" sz="2100" dirty="0">
                <a:latin typeface="+mn-ea"/>
              </a:rPr>
              <a:t>3</a:t>
            </a:r>
            <a:r>
              <a:rPr lang="zh-CN" altLang="en-US" sz="2100" dirty="0">
                <a:latin typeface="+mn-ea"/>
              </a:rPr>
              <a:t>天花费了</a:t>
            </a:r>
            <a:r>
              <a:rPr lang="en-US" altLang="zh-CN" sz="2100" dirty="0">
                <a:latin typeface="+mn-ea"/>
              </a:rPr>
              <a:t>267</a:t>
            </a:r>
            <a:r>
              <a:rPr lang="zh-CN" altLang="en-US" sz="2100" dirty="0">
                <a:latin typeface="+mn-ea"/>
              </a:rPr>
              <a:t>元，比</a:t>
            </a:r>
            <a:r>
              <a:rPr lang="en-US" altLang="zh-CN" sz="2100" dirty="0">
                <a:latin typeface="+mn-ea"/>
              </a:rPr>
              <a:t>240</a:t>
            </a:r>
            <a:r>
              <a:rPr lang="zh-CN" altLang="en-US" sz="2100" dirty="0">
                <a:latin typeface="+mn-ea"/>
              </a:rPr>
              <a:t>元多，所以每天就比</a:t>
            </a:r>
            <a:r>
              <a:rPr lang="en-US" altLang="zh-CN" sz="2100" dirty="0">
                <a:latin typeface="+mn-ea"/>
              </a:rPr>
              <a:t>80</a:t>
            </a:r>
            <a:r>
              <a:rPr lang="zh-CN" altLang="en-US" sz="2100" dirty="0">
                <a:latin typeface="+mn-ea"/>
              </a:rPr>
              <a:t>元多了。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回顾与反思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1967295" y="1729860"/>
            <a:ext cx="167521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78÷4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TextBox 31"/>
          <p:cNvSpPr txBox="1">
            <a:spLocks noChangeArrowheads="1"/>
          </p:cNvSpPr>
          <p:nvPr/>
        </p:nvSpPr>
        <p:spPr bwMode="auto">
          <a:xfrm>
            <a:off x="4840800" y="1731256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361÷5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TextBox 31"/>
          <p:cNvSpPr txBox="1">
            <a:spLocks noChangeArrowheads="1"/>
          </p:cNvSpPr>
          <p:nvPr/>
        </p:nvSpPr>
        <p:spPr bwMode="auto">
          <a:xfrm>
            <a:off x="1796179" y="2341457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178÷6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5015830" y="2357594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98÷9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1796179" y="2973393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470÷8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4854465" y="2962853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500÷7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5924046" y="1723186"/>
            <a:ext cx="5405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2948511" y="1721792"/>
            <a:ext cx="5405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2952039" y="2349526"/>
            <a:ext cx="5405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31"/>
          <p:cNvSpPr txBox="1">
            <a:spLocks noChangeArrowheads="1"/>
          </p:cNvSpPr>
          <p:nvPr/>
        </p:nvSpPr>
        <p:spPr bwMode="auto">
          <a:xfrm>
            <a:off x="5937056" y="2357594"/>
            <a:ext cx="5405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TextBox 31"/>
          <p:cNvSpPr txBox="1">
            <a:spLocks noChangeArrowheads="1"/>
          </p:cNvSpPr>
          <p:nvPr/>
        </p:nvSpPr>
        <p:spPr bwMode="auto">
          <a:xfrm>
            <a:off x="2960106" y="2981462"/>
            <a:ext cx="53935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5969983" y="2954785"/>
            <a:ext cx="53935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70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547927" y="611381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下面算式的结果比较接近几十？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2157160" y="751522"/>
            <a:ext cx="4587885" cy="1378493"/>
            <a:chOff x="2628786" y="862179"/>
            <a:chExt cx="6392950" cy="1967081"/>
          </a:xfrm>
        </p:grpSpPr>
        <p:pic>
          <p:nvPicPr>
            <p:cNvPr id="5" name="图片 4" descr="31-2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652712" y="862179"/>
              <a:ext cx="6369024" cy="1967081"/>
            </a:xfrm>
            <a:prstGeom prst="rect">
              <a:avLst/>
            </a:prstGeom>
          </p:spPr>
        </p:pic>
        <p:pic>
          <p:nvPicPr>
            <p:cNvPr id="6" name="图片 5" descr="空白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8786" y="882127"/>
              <a:ext cx="2932917" cy="333488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606040" y="2404333"/>
            <a:ext cx="41470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平均每筐大约装几十个？</a:t>
            </a:r>
            <a:endParaRPr lang="zh-CN" altLang="en-US" sz="2100" dirty="0"/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3038688" y="3204759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255÷4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≈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4194548" y="3204759"/>
            <a:ext cx="125958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67044" y="4011257"/>
            <a:ext cx="33147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答：平均每筐大约装</a:t>
            </a:r>
            <a:r>
              <a:rPr lang="en-US" altLang="zh-CN" sz="2100" dirty="0"/>
              <a:t>60</a:t>
            </a:r>
            <a:r>
              <a:rPr lang="zh-CN" altLang="en-US" sz="2100" dirty="0"/>
              <a:t>个。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2707145" y="338867"/>
            <a:ext cx="3642557" cy="2186491"/>
            <a:chOff x="3803164" y="387275"/>
            <a:chExt cx="4620073" cy="3137751"/>
          </a:xfrm>
        </p:grpSpPr>
        <p:pic>
          <p:nvPicPr>
            <p:cNvPr id="5" name="图片 4" descr="31-3.jp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831964" y="495803"/>
              <a:ext cx="4397636" cy="3029223"/>
            </a:xfrm>
            <a:prstGeom prst="roundRect">
              <a:avLst/>
            </a:prstGeom>
          </p:spPr>
        </p:pic>
        <p:pic>
          <p:nvPicPr>
            <p:cNvPr id="6" name="图片 5" descr="空白.jp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808207" y="2727540"/>
              <a:ext cx="129092" cy="547052"/>
            </a:xfrm>
            <a:prstGeom prst="roundRect">
              <a:avLst/>
            </a:prstGeom>
          </p:spPr>
        </p:pic>
        <p:pic>
          <p:nvPicPr>
            <p:cNvPr id="7" name="图片 6" descr="空白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3164" y="482414"/>
              <a:ext cx="1177627" cy="281380"/>
            </a:xfrm>
            <a:prstGeom prst="roundRect">
              <a:avLst/>
            </a:prstGeom>
          </p:spPr>
        </p:pic>
        <p:pic>
          <p:nvPicPr>
            <p:cNvPr id="9" name="图片 8" descr="空白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42722" y="387275"/>
              <a:ext cx="2780515" cy="204285"/>
            </a:xfrm>
            <a:prstGeom prst="roundRect">
              <a:avLst/>
            </a:prstGeom>
          </p:spPr>
        </p:pic>
      </p:grpSp>
      <p:sp>
        <p:nvSpPr>
          <p:cNvPr id="11" name="TextBox 10"/>
          <p:cNvSpPr txBox="1"/>
          <p:nvPr/>
        </p:nvSpPr>
        <p:spPr>
          <a:xfrm>
            <a:off x="2606040" y="2654449"/>
            <a:ext cx="41470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每件</a:t>
            </a:r>
            <a:r>
              <a:rPr lang="en-US" altLang="zh-CN" sz="2100" dirty="0"/>
              <a:t>T</a:t>
            </a:r>
            <a:r>
              <a:rPr lang="zh-CN" altLang="en-US" sz="2100" dirty="0"/>
              <a:t>恤衫大约多少钱？</a:t>
            </a:r>
            <a:endParaRPr lang="zh-CN" altLang="en-US" sz="2100" dirty="0"/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030620" y="3309647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148÷3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≈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4186480" y="3293510"/>
            <a:ext cx="125958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67044" y="4067735"/>
            <a:ext cx="33147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答：每件</a:t>
            </a:r>
            <a:r>
              <a:rPr lang="en-US" altLang="zh-CN" sz="2100" dirty="0"/>
              <a:t>T</a:t>
            </a:r>
            <a:r>
              <a:rPr lang="zh-CN" altLang="en-US" sz="2100" dirty="0"/>
              <a:t>恤衫大约</a:t>
            </a:r>
            <a:r>
              <a:rPr lang="en-US" altLang="zh-CN" sz="2100" dirty="0"/>
              <a:t>50</a:t>
            </a:r>
            <a:r>
              <a:rPr lang="zh-CN" altLang="en-US" sz="2100" dirty="0"/>
              <a:t>元。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033195" y="2694791"/>
            <a:ext cx="538958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1</a:t>
            </a:r>
            <a:r>
              <a:rPr lang="zh-CN" altLang="en-US" sz="2100" dirty="0"/>
              <a:t>）海龟的寿命大约是青蛙的多少倍？</a:t>
            </a:r>
            <a:endParaRPr lang="zh-CN" altLang="en-US" sz="21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832063" y="479975"/>
            <a:ext cx="5479874" cy="2054687"/>
            <a:chOff x="2708797" y="661484"/>
            <a:chExt cx="7306499" cy="2459473"/>
          </a:xfrm>
        </p:grpSpPr>
        <p:pic>
          <p:nvPicPr>
            <p:cNvPr id="5" name="图片 4" descr="31-4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708797" y="661484"/>
              <a:ext cx="7306499" cy="2361416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2761915" y="2311529"/>
              <a:ext cx="2359583" cy="809428"/>
            </a:xfrm>
            <a:prstGeom prst="roundRect">
              <a:avLst>
                <a:gd name="adj" fmla="val 44118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青蛙</a:t>
              </a:r>
              <a:endParaRPr lang="en-US" altLang="zh-CN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大约活</a:t>
              </a:r>
              <a:r>
                <a:rPr lang="en-US" altLang="zh-CN" sz="1800" dirty="0">
                  <a:solidFill>
                    <a:schemeClr val="tx1"/>
                  </a:solidFill>
                </a:rPr>
                <a:t>6</a:t>
              </a:r>
              <a:r>
                <a:rPr lang="zh-CN" altLang="en-US" sz="1800" dirty="0">
                  <a:solidFill>
                    <a:schemeClr val="tx1"/>
                  </a:solidFill>
                </a:rPr>
                <a:t>年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250566" y="2360878"/>
              <a:ext cx="2222960" cy="752481"/>
            </a:xfrm>
            <a:prstGeom prst="roundRect">
              <a:avLst>
                <a:gd name="adj" fmla="val 44118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海龟</a:t>
              </a:r>
              <a:endParaRPr lang="en-US" altLang="zh-CN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大约活</a:t>
              </a:r>
              <a:r>
                <a:rPr lang="en-US" altLang="zh-CN" sz="1800" dirty="0">
                  <a:solidFill>
                    <a:schemeClr val="tx1"/>
                  </a:solidFill>
                </a:rPr>
                <a:t>128</a:t>
              </a:r>
              <a:r>
                <a:rPr lang="zh-CN" altLang="en-US" sz="1800" dirty="0">
                  <a:solidFill>
                    <a:schemeClr val="tx1"/>
                  </a:solidFill>
                </a:rPr>
                <a:t>年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7691936" y="2357717"/>
              <a:ext cx="2278755" cy="755641"/>
            </a:xfrm>
            <a:prstGeom prst="roundRect">
              <a:avLst>
                <a:gd name="adj" fmla="val 44118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比目鱼</a:t>
              </a:r>
              <a:endParaRPr lang="en-US" altLang="zh-CN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大约活</a:t>
              </a:r>
              <a:r>
                <a:rPr lang="en-US" altLang="zh-CN" sz="1800" dirty="0">
                  <a:solidFill>
                    <a:schemeClr val="tx1"/>
                  </a:solidFill>
                </a:rPr>
                <a:t>64</a:t>
              </a:r>
              <a:r>
                <a:rPr lang="zh-CN" altLang="en-US" sz="1800" dirty="0">
                  <a:solidFill>
                    <a:schemeClr val="tx1"/>
                  </a:solidFill>
                </a:rPr>
                <a:t>年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329145" y="3333851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128÷6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≈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4485004" y="3333851"/>
            <a:ext cx="50923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49201" y="4108077"/>
            <a:ext cx="437970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答：海龟的寿命大约是青蛙的</a:t>
            </a:r>
            <a:r>
              <a:rPr lang="en-US" altLang="zh-CN" sz="2100" dirty="0"/>
              <a:t>20</a:t>
            </a:r>
            <a:r>
              <a:rPr lang="zh-CN" altLang="en-US" sz="2100" dirty="0"/>
              <a:t>倍。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82392" y="2692150"/>
            <a:ext cx="538958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（</a:t>
            </a:r>
            <a:r>
              <a:rPr lang="en-US" altLang="zh-CN" sz="2100" dirty="0"/>
              <a:t>2</a:t>
            </a:r>
            <a:r>
              <a:rPr lang="zh-CN" altLang="en-US" sz="2100" dirty="0"/>
              <a:t>）你还能提出其他数学问题并解答吗？</a:t>
            </a:r>
            <a:endParaRPr lang="zh-CN" altLang="en-US" sz="2100" dirty="0"/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641589" y="3782828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64÷6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≈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4571999" y="3782828"/>
            <a:ext cx="58184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2498" y="4325920"/>
            <a:ext cx="499289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答：比目鱼的寿命大约是青蛙的</a:t>
            </a:r>
            <a:r>
              <a:rPr lang="en-US" altLang="zh-CN" sz="2100" dirty="0"/>
              <a:t>10</a:t>
            </a:r>
            <a:r>
              <a:rPr lang="zh-CN" altLang="en-US" sz="2100" dirty="0"/>
              <a:t>倍。</a:t>
            </a:r>
            <a:endParaRPr lang="zh-CN" altLang="en-US" sz="2100" dirty="0"/>
          </a:p>
        </p:txBody>
      </p:sp>
      <p:sp>
        <p:nvSpPr>
          <p:cNvPr id="16" name="TextBox 15"/>
          <p:cNvSpPr txBox="1"/>
          <p:nvPr/>
        </p:nvSpPr>
        <p:spPr>
          <a:xfrm>
            <a:off x="2312894" y="3213964"/>
            <a:ext cx="451821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比目鱼的寿命大约是青蛙的多少倍？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32063" y="479975"/>
            <a:ext cx="5479874" cy="2054687"/>
            <a:chOff x="2708797" y="661484"/>
            <a:chExt cx="7306499" cy="2459473"/>
          </a:xfrm>
        </p:grpSpPr>
        <p:pic>
          <p:nvPicPr>
            <p:cNvPr id="17" name="图片 16" descr="31-4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708797" y="661484"/>
              <a:ext cx="7306499" cy="2361416"/>
            </a:xfrm>
            <a:prstGeom prst="rect">
              <a:avLst/>
            </a:prstGeom>
          </p:spPr>
        </p:pic>
        <p:sp>
          <p:nvSpPr>
            <p:cNvPr id="18" name="圆角矩形 17"/>
            <p:cNvSpPr/>
            <p:nvPr/>
          </p:nvSpPr>
          <p:spPr>
            <a:xfrm>
              <a:off x="2761915" y="2311529"/>
              <a:ext cx="2359583" cy="809428"/>
            </a:xfrm>
            <a:prstGeom prst="roundRect">
              <a:avLst>
                <a:gd name="adj" fmla="val 44118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青蛙</a:t>
              </a:r>
              <a:endParaRPr lang="en-US" altLang="zh-CN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大约活</a:t>
              </a:r>
              <a:r>
                <a:rPr lang="en-US" altLang="zh-CN" sz="1800" dirty="0">
                  <a:solidFill>
                    <a:schemeClr val="tx1"/>
                  </a:solidFill>
                </a:rPr>
                <a:t>6</a:t>
              </a:r>
              <a:r>
                <a:rPr lang="zh-CN" altLang="en-US" sz="1800" dirty="0">
                  <a:solidFill>
                    <a:schemeClr val="tx1"/>
                  </a:solidFill>
                </a:rPr>
                <a:t>年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250566" y="2360878"/>
              <a:ext cx="2222960" cy="752481"/>
            </a:xfrm>
            <a:prstGeom prst="roundRect">
              <a:avLst>
                <a:gd name="adj" fmla="val 44118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海龟</a:t>
              </a:r>
              <a:endParaRPr lang="en-US" altLang="zh-CN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大约活</a:t>
              </a:r>
              <a:r>
                <a:rPr lang="en-US" altLang="zh-CN" sz="1800" dirty="0">
                  <a:solidFill>
                    <a:schemeClr val="tx1"/>
                  </a:solidFill>
                </a:rPr>
                <a:t>128</a:t>
              </a:r>
              <a:r>
                <a:rPr lang="zh-CN" altLang="en-US" sz="1800" dirty="0">
                  <a:solidFill>
                    <a:schemeClr val="tx1"/>
                  </a:solidFill>
                </a:rPr>
                <a:t>年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7691936" y="2357717"/>
              <a:ext cx="2278755" cy="755641"/>
            </a:xfrm>
            <a:prstGeom prst="roundRect">
              <a:avLst>
                <a:gd name="adj" fmla="val 44118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比目鱼</a:t>
              </a:r>
              <a:endParaRPr lang="en-US" altLang="zh-CN" sz="1800" dirty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sz="1800" dirty="0">
                  <a:solidFill>
                    <a:schemeClr val="tx1"/>
                  </a:solidFill>
                </a:rPr>
                <a:t>大约活</a:t>
              </a:r>
              <a:r>
                <a:rPr lang="en-US" altLang="zh-CN" sz="1800" dirty="0">
                  <a:solidFill>
                    <a:schemeClr val="tx1"/>
                  </a:solidFill>
                </a:rPr>
                <a:t>64</a:t>
              </a:r>
              <a:r>
                <a:rPr lang="zh-CN" altLang="en-US" sz="1800" dirty="0">
                  <a:solidFill>
                    <a:schemeClr val="tx1"/>
                  </a:solidFill>
                </a:rPr>
                <a:t>年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43622" y="1062154"/>
            <a:ext cx="8028878" cy="2333393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720847" y="1308666"/>
            <a:ext cx="7403867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+mn-ea"/>
              </a:rPr>
              <a:t>       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除数是一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位数的估算方法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：先</a:t>
            </a:r>
            <a:r>
              <a:rPr lang="zh-CN" altLang="en-US" sz="2100" dirty="0">
                <a:solidFill>
                  <a:schemeClr val="bg1"/>
                </a:solidFill>
                <a:latin typeface="+mn-ea"/>
              </a:rPr>
              <a:t>把被除数看成比较接近的整十、整百或几百几十数；再用整十数、整百数或几百几十数去除以一位数，口算得出结果。</a:t>
            </a:r>
            <a:endParaRPr lang="zh-CN" altLang="en-US" sz="2100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8"/>
          <p:cNvSpPr txBox="1"/>
          <p:nvPr/>
        </p:nvSpPr>
        <p:spPr>
          <a:xfrm>
            <a:off x="1806417" y="706279"/>
            <a:ext cx="249031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想一想，填一填。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1652295" y="1794163"/>
            <a:ext cx="205237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99 ÷ 5</a:t>
            </a:r>
            <a:r>
              <a:rPr lang="zh-CN" altLang="zh-CN" sz="2100" dirty="0">
                <a:latin typeface="+mn-ea"/>
              </a:rPr>
              <a:t>≈</a:t>
            </a:r>
            <a:r>
              <a:rPr lang="zh-CN" altLang="en-US" sz="2100" dirty="0">
                <a:latin typeface="+mn-ea"/>
              </a:rPr>
              <a:t>（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6" name="TextBox 31"/>
          <p:cNvSpPr txBox="1">
            <a:spLocks noChangeArrowheads="1"/>
          </p:cNvSpPr>
          <p:nvPr/>
        </p:nvSpPr>
        <p:spPr bwMode="auto">
          <a:xfrm>
            <a:off x="1652296" y="2326665"/>
            <a:ext cx="193000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想：</a:t>
            </a:r>
            <a:r>
              <a:rPr lang="en-US" altLang="zh-CN" sz="2100" dirty="0">
                <a:latin typeface="+mn-ea"/>
              </a:rPr>
              <a:t>99</a:t>
            </a:r>
            <a:r>
              <a:rPr lang="zh-CN" altLang="zh-CN" sz="2100" dirty="0">
                <a:latin typeface="+mn-ea"/>
              </a:rPr>
              <a:t>≈</a:t>
            </a:r>
            <a:r>
              <a:rPr lang="zh-CN" altLang="en-US" sz="2100" dirty="0">
                <a:latin typeface="+mn-ea"/>
              </a:rPr>
              <a:t>（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TextBox 31"/>
          <p:cNvSpPr txBox="1">
            <a:spLocks noChangeArrowheads="1"/>
          </p:cNvSpPr>
          <p:nvPr/>
        </p:nvSpPr>
        <p:spPr bwMode="auto">
          <a:xfrm>
            <a:off x="965151" y="2938506"/>
            <a:ext cx="306089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    ）</a:t>
            </a:r>
            <a:r>
              <a:rPr lang="en-US" altLang="zh-CN" sz="2100" dirty="0">
                <a:latin typeface="+mn-ea"/>
              </a:rPr>
              <a:t>÷</a:t>
            </a:r>
            <a:r>
              <a:rPr lang="zh-CN" altLang="en-US" sz="2100" dirty="0">
                <a:latin typeface="+mn-ea"/>
              </a:rPr>
              <a:t>（    ）</a:t>
            </a:r>
            <a:r>
              <a:rPr lang="en-US" altLang="zh-CN" sz="2100" dirty="0">
                <a:latin typeface="+mn-ea"/>
              </a:rPr>
              <a:t>=</a:t>
            </a:r>
            <a:r>
              <a:rPr lang="zh-CN" altLang="en-US" sz="2100" dirty="0">
                <a:latin typeface="+mn-ea"/>
              </a:rPr>
              <a:t>（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TextBox 31"/>
          <p:cNvSpPr txBox="1">
            <a:spLocks noChangeArrowheads="1"/>
          </p:cNvSpPr>
          <p:nvPr/>
        </p:nvSpPr>
        <p:spPr bwMode="auto">
          <a:xfrm>
            <a:off x="5291070" y="1794163"/>
            <a:ext cx="205237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181 ÷ 3</a:t>
            </a:r>
            <a:r>
              <a:rPr lang="zh-CN" altLang="zh-CN" sz="2100" dirty="0">
                <a:latin typeface="+mn-ea"/>
              </a:rPr>
              <a:t>≈</a:t>
            </a:r>
            <a:r>
              <a:rPr lang="zh-CN" altLang="en-US" sz="2100" dirty="0">
                <a:latin typeface="+mn-ea"/>
              </a:rPr>
              <a:t>（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5260142" y="2368352"/>
            <a:ext cx="193000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想：</a:t>
            </a:r>
            <a:r>
              <a:rPr lang="en-US" altLang="zh-CN" sz="2100" dirty="0">
                <a:latin typeface="+mn-ea"/>
              </a:rPr>
              <a:t>181</a:t>
            </a:r>
            <a:r>
              <a:rPr lang="zh-CN" altLang="zh-CN" sz="2100" dirty="0">
                <a:latin typeface="+mn-ea"/>
              </a:rPr>
              <a:t>≈</a:t>
            </a:r>
            <a:r>
              <a:rPr lang="zh-CN" altLang="en-US" sz="2100" dirty="0">
                <a:latin typeface="+mn-ea"/>
              </a:rPr>
              <a:t>（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4726293" y="2939851"/>
            <a:ext cx="306089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（    ）</a:t>
            </a:r>
            <a:r>
              <a:rPr lang="en-US" altLang="zh-CN" sz="2100" dirty="0">
                <a:latin typeface="+mn-ea"/>
              </a:rPr>
              <a:t>÷</a:t>
            </a:r>
            <a:r>
              <a:rPr lang="zh-CN" altLang="en-US" sz="2100" dirty="0">
                <a:latin typeface="+mn-ea"/>
              </a:rPr>
              <a:t>（    ）</a:t>
            </a:r>
            <a:r>
              <a:rPr lang="en-US" altLang="zh-CN" sz="2100" dirty="0">
                <a:latin typeface="+mn-ea"/>
              </a:rPr>
              <a:t>=</a:t>
            </a:r>
            <a:r>
              <a:rPr lang="zh-CN" altLang="en-US" sz="2100" dirty="0">
                <a:latin typeface="+mn-ea"/>
              </a:rPr>
              <a:t>（    ）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2879425" y="2341459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1170304" y="2964057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2332130" y="2972126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3324523" y="2939853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2945315" y="1802231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20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TextBox 31"/>
          <p:cNvSpPr txBox="1">
            <a:spLocks noChangeArrowheads="1"/>
          </p:cNvSpPr>
          <p:nvPr/>
        </p:nvSpPr>
        <p:spPr bwMode="auto">
          <a:xfrm>
            <a:off x="6664773" y="2391213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180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" name="TextBox 31"/>
          <p:cNvSpPr txBox="1">
            <a:spLocks noChangeArrowheads="1"/>
          </p:cNvSpPr>
          <p:nvPr/>
        </p:nvSpPr>
        <p:spPr bwMode="auto">
          <a:xfrm>
            <a:off x="4922035" y="2964057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180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6132269" y="2955989"/>
            <a:ext cx="36266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9" name="TextBox 31"/>
          <p:cNvSpPr txBox="1">
            <a:spLocks noChangeArrowheads="1"/>
          </p:cNvSpPr>
          <p:nvPr/>
        </p:nvSpPr>
        <p:spPr bwMode="auto">
          <a:xfrm>
            <a:off x="7100458" y="2964058"/>
            <a:ext cx="515957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6721250" y="1810300"/>
            <a:ext cx="64639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60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49079" y="2977179"/>
            <a:ext cx="8646319" cy="1953437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5137" name="Text Box 17"/>
          <p:cNvSpPr txBox="1"/>
          <p:nvPr/>
        </p:nvSpPr>
        <p:spPr>
          <a:xfrm>
            <a:off x="321935" y="1271493"/>
            <a:ext cx="8500605" cy="152349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利用迁移的思想理解并掌握估算的方法，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握估算的书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写格式。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理解估算的算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理，并能正确地进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行估算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学会从多角度思考来解决问题，培养学生分析问题和解决问题的能力。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737263" y="3233485"/>
            <a:ext cx="781145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重点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</a:rPr>
              <a:t>掌握估算的方法。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331" y="3888218"/>
            <a:ext cx="7678103" cy="55399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难</a:t>
            </a:r>
            <a:r>
              <a:rPr lang="zh-CN" altLang="en-US" sz="2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点</a:t>
            </a:r>
            <a:r>
              <a:rPr lang="en-US" altLang="zh-CN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理解估算的算理并能正确进行估算。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9833" y="624353"/>
            <a:ext cx="1369606" cy="4385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/>
              <a:t>学习目标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137" grpId="0"/>
      <p:bldP spid="5139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8"/>
          <p:cNvSpPr txBox="1"/>
          <p:nvPr/>
        </p:nvSpPr>
        <p:spPr>
          <a:xfrm>
            <a:off x="1806416" y="696754"/>
            <a:ext cx="2624614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估一估，连一连。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21484" y="1815353"/>
            <a:ext cx="1484556" cy="5405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364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 ÷6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46250" y="1816698"/>
            <a:ext cx="1484556" cy="5405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302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 ÷3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80920" y="1816698"/>
            <a:ext cx="1484556" cy="5405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181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 ÷9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520478" y="1800561"/>
            <a:ext cx="1484556" cy="5405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dirty="0">
                <a:solidFill>
                  <a:schemeClr val="tx1"/>
                </a:solidFill>
              </a:rPr>
              <a:t>395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 ÷8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26371" y="3445135"/>
            <a:ext cx="992393" cy="798757"/>
            <a:chOff x="1549100" y="4636544"/>
            <a:chExt cx="1323191" cy="1065009"/>
          </a:xfrm>
        </p:grpSpPr>
        <p:sp>
          <p:nvSpPr>
            <p:cNvPr id="9" name="流程图: 过程 8"/>
            <p:cNvSpPr/>
            <p:nvPr/>
          </p:nvSpPr>
          <p:spPr>
            <a:xfrm>
              <a:off x="1721223" y="4991549"/>
              <a:ext cx="1000462" cy="710004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100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10" name="梯形 9"/>
            <p:cNvSpPr/>
            <p:nvPr/>
          </p:nvSpPr>
          <p:spPr>
            <a:xfrm>
              <a:off x="1549100" y="4636544"/>
              <a:ext cx="1323191" cy="430308"/>
            </a:xfrm>
            <a:prstGeom prst="trapezoid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180229" y="3486822"/>
            <a:ext cx="992393" cy="798757"/>
            <a:chOff x="1549100" y="4636544"/>
            <a:chExt cx="1323191" cy="1065009"/>
          </a:xfrm>
        </p:grpSpPr>
        <p:sp>
          <p:nvSpPr>
            <p:cNvPr id="13" name="流程图: 过程 12"/>
            <p:cNvSpPr/>
            <p:nvPr/>
          </p:nvSpPr>
          <p:spPr>
            <a:xfrm>
              <a:off x="1721223" y="4991549"/>
              <a:ext cx="1000462" cy="710004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50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>
              <a:off x="1549100" y="4636544"/>
              <a:ext cx="1323191" cy="430308"/>
            </a:xfrm>
            <a:prstGeom prst="trapezoid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19787" y="3470684"/>
            <a:ext cx="992393" cy="798757"/>
            <a:chOff x="1549100" y="4636544"/>
            <a:chExt cx="1323191" cy="1065009"/>
          </a:xfrm>
        </p:grpSpPr>
        <p:sp>
          <p:nvSpPr>
            <p:cNvPr id="16" name="流程图: 过程 15"/>
            <p:cNvSpPr/>
            <p:nvPr/>
          </p:nvSpPr>
          <p:spPr>
            <a:xfrm>
              <a:off x="1721223" y="4991549"/>
              <a:ext cx="1000462" cy="710004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60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>
              <a:off x="1549100" y="4636544"/>
              <a:ext cx="1323191" cy="430308"/>
            </a:xfrm>
            <a:prstGeom prst="trapezoid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59345" y="3478753"/>
            <a:ext cx="992393" cy="798757"/>
            <a:chOff x="1549100" y="4636544"/>
            <a:chExt cx="1323191" cy="1065009"/>
          </a:xfrm>
        </p:grpSpPr>
        <p:sp>
          <p:nvSpPr>
            <p:cNvPr id="19" name="流程图: 过程 18"/>
            <p:cNvSpPr/>
            <p:nvPr/>
          </p:nvSpPr>
          <p:spPr>
            <a:xfrm>
              <a:off x="1721223" y="4991549"/>
              <a:ext cx="1000462" cy="710004"/>
            </a:xfrm>
            <a:prstGeom prst="flowChartProcess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20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20" name="梯形 19"/>
            <p:cNvSpPr/>
            <p:nvPr/>
          </p:nvSpPr>
          <p:spPr>
            <a:xfrm>
              <a:off x="1549100" y="4636544"/>
              <a:ext cx="1323191" cy="430308"/>
            </a:xfrm>
            <a:prstGeom prst="trapezoid">
              <a:avLst/>
            </a:prstGeom>
            <a:solidFill>
              <a:schemeClr val="bg1"/>
            </a:solidFill>
            <a:ln w="28575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1831490" y="2372062"/>
            <a:ext cx="3485477" cy="108114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1779045" y="2381476"/>
            <a:ext cx="1788461" cy="105559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455472" y="2357270"/>
            <a:ext cx="1796526" cy="11066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3708699" y="2374751"/>
            <a:ext cx="3668359" cy="11120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78653" y="2218764"/>
            <a:ext cx="35984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估一估，谁打字的速度快？</a:t>
            </a:r>
            <a:endParaRPr lang="zh-CN" altLang="en-US" sz="2100" dirty="0"/>
          </a:p>
        </p:txBody>
      </p:sp>
      <p:sp>
        <p:nvSpPr>
          <p:cNvPr id="5" name="AutoShape 27"/>
          <p:cNvSpPr>
            <a:spLocks noChangeArrowheads="1"/>
          </p:cNvSpPr>
          <p:nvPr/>
        </p:nvSpPr>
        <p:spPr bwMode="auto">
          <a:xfrm>
            <a:off x="4958716" y="689134"/>
            <a:ext cx="1972151" cy="1121093"/>
          </a:xfrm>
          <a:prstGeom prst="wedgeRoundRectCallout">
            <a:avLst>
              <a:gd name="adj1" fmla="val 58355"/>
              <a:gd name="adj2" fmla="val 30344"/>
              <a:gd name="adj3" fmla="val 16667"/>
            </a:avLst>
          </a:prstGeom>
          <a:solidFill>
            <a:srgbClr val="EA976B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1C1C1C"/>
                </a:solidFill>
              </a:rPr>
              <a:t>兰兰</a:t>
            </a:r>
            <a:r>
              <a:rPr lang="en-US" altLang="zh-CN" sz="2100" dirty="0">
                <a:solidFill>
                  <a:srgbClr val="1C1C1C"/>
                </a:solidFill>
              </a:rPr>
              <a:t>4</a:t>
            </a:r>
            <a:r>
              <a:rPr lang="zh-CN" altLang="en-US" sz="2100" dirty="0">
                <a:solidFill>
                  <a:srgbClr val="1C1C1C"/>
                </a:solidFill>
              </a:rPr>
              <a:t>分</a:t>
            </a:r>
            <a:r>
              <a:rPr lang="zh-CN" altLang="en-US" sz="2100" dirty="0">
                <a:solidFill>
                  <a:srgbClr val="1C1C1C"/>
                </a:solidFill>
              </a:rPr>
              <a:t>钟打</a:t>
            </a:r>
            <a:r>
              <a:rPr lang="zh-CN" altLang="en-US" sz="2100" dirty="0">
                <a:solidFill>
                  <a:srgbClr val="1C1C1C"/>
                </a:solidFill>
              </a:rPr>
              <a:t>字</a:t>
            </a:r>
            <a:r>
              <a:rPr lang="en-US" altLang="zh-CN" sz="2100" dirty="0">
                <a:solidFill>
                  <a:srgbClr val="1C1C1C"/>
                </a:solidFill>
              </a:rPr>
              <a:t>161</a:t>
            </a:r>
            <a:r>
              <a:rPr lang="zh-CN" altLang="en-US" sz="2100" dirty="0">
                <a:solidFill>
                  <a:srgbClr val="1C1C1C"/>
                </a:solidFill>
              </a:rPr>
              <a:t>个。</a:t>
            </a:r>
            <a:endParaRPr lang="en-US" altLang="zh-CN" dirty="0">
              <a:solidFill>
                <a:srgbClr val="1C1C1C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27"/>
          <p:cNvSpPr>
            <a:spLocks noChangeArrowheads="1"/>
          </p:cNvSpPr>
          <p:nvPr/>
        </p:nvSpPr>
        <p:spPr bwMode="auto">
          <a:xfrm>
            <a:off x="2363152" y="867727"/>
            <a:ext cx="1749743" cy="1105853"/>
          </a:xfrm>
          <a:prstGeom prst="wedgeRoundRectCallout">
            <a:avLst>
              <a:gd name="adj1" fmla="val -62799"/>
              <a:gd name="adj2" fmla="val 27622"/>
              <a:gd name="adj3" fmla="val 16667"/>
            </a:avLst>
          </a:prstGeom>
          <a:solidFill>
            <a:srgbClr val="21928A"/>
          </a:solidFill>
          <a:ln w="19050">
            <a:noFill/>
            <a:miter lim="800000"/>
          </a:ln>
        </p:spPr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  <a:sym typeface="+mn-ea"/>
              </a:rPr>
              <a:t>明明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分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钟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打字</a:t>
            </a:r>
            <a:r>
              <a:rPr lang="en-US" altLang="zh-CN" sz="2100" dirty="0">
                <a:latin typeface="+mn-ea"/>
                <a:cs typeface="+mn-ea"/>
                <a:sym typeface="+mn-ea"/>
              </a:rPr>
              <a:t>89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个。</a:t>
            </a:r>
            <a:endParaRPr lang="zh-CN" altLang="en-US" sz="2100" dirty="0">
              <a:latin typeface="+mn-ea"/>
              <a:cs typeface="+mn-ea"/>
              <a:sym typeface="+mn-ea"/>
            </a:endParaRP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3159711" y="2865893"/>
            <a:ext cx="205237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89 ÷ 3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≈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4291365" y="2849759"/>
            <a:ext cx="143708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3104577" y="3302923"/>
            <a:ext cx="205237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161÷ 4</a:t>
            </a:r>
            <a:r>
              <a:rPr lang="zh-CN" altLang="zh-CN" sz="2100" dirty="0">
                <a:solidFill>
                  <a:srgbClr val="FF0000"/>
                </a:solidFill>
                <a:latin typeface="+mn-ea"/>
              </a:rPr>
              <a:t>≈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4300779" y="3294855"/>
            <a:ext cx="1437082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（个）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Box 31"/>
          <p:cNvSpPr txBox="1">
            <a:spLocks noChangeArrowheads="1"/>
          </p:cNvSpPr>
          <p:nvPr/>
        </p:nvSpPr>
        <p:spPr bwMode="auto">
          <a:xfrm>
            <a:off x="3292249" y="3787017"/>
            <a:ext cx="822551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个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4366669" y="3780295"/>
            <a:ext cx="83734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40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个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文本框 27"/>
          <p:cNvSpPr txBox="1"/>
          <p:nvPr/>
        </p:nvSpPr>
        <p:spPr>
          <a:xfrm>
            <a:off x="4007224" y="3787784"/>
            <a:ext cx="340043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ea"/>
                <a:sym typeface="+mn-ea"/>
              </a:rPr>
              <a:t>&lt;</a:t>
            </a:r>
            <a:endParaRPr lang="zh-CN" altLang="en-US" sz="2100" b="1" dirty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68750" y="4333988"/>
            <a:ext cx="288708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答：兰兰打字的速度快。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861186" y="1741646"/>
            <a:ext cx="4948238" cy="15581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300" dirty="0">
                <a:ea typeface="黑体" panose="02010609060101010101" pitchFamily="49" charset="-122"/>
              </a:rPr>
              <a:t>  </a:t>
            </a:r>
            <a:r>
              <a:rPr lang="en-US" altLang="zh-CN" sz="2100" dirty="0">
                <a:latin typeface="+mn-ea"/>
              </a:rPr>
              <a:t>640÷8</a:t>
            </a:r>
            <a:r>
              <a:rPr lang="zh-CN" altLang="en-US" sz="2100" dirty="0">
                <a:latin typeface="+mn-ea"/>
              </a:rPr>
              <a:t>＝ 　　       </a:t>
            </a:r>
            <a:r>
              <a:rPr lang="zh-CN" altLang="en-US" sz="2100" dirty="0">
                <a:latin typeface="+mn-ea"/>
              </a:rPr>
              <a:t>        </a:t>
            </a:r>
            <a:r>
              <a:rPr lang="en-US" altLang="zh-CN" sz="2100" dirty="0">
                <a:latin typeface="+mn-ea"/>
              </a:rPr>
              <a:t>500÷5</a:t>
            </a:r>
            <a:r>
              <a:rPr lang="zh-CN" altLang="en-US" sz="2100" dirty="0">
                <a:latin typeface="+mn-ea"/>
              </a:rPr>
              <a:t>＝ 　　                 </a:t>
            </a:r>
            <a:br>
              <a:rPr lang="zh-CN" altLang="en-US" sz="2100" dirty="0">
                <a:latin typeface="+mn-ea"/>
              </a:rPr>
            </a:br>
            <a:r>
              <a:rPr lang="zh-CN" altLang="en-US" sz="2100" dirty="0">
                <a:latin typeface="+mn-ea"/>
              </a:rPr>
              <a:t>    </a:t>
            </a:r>
            <a:r>
              <a:rPr lang="en-US" altLang="zh-CN" sz="2100" dirty="0">
                <a:latin typeface="+mn-ea"/>
              </a:rPr>
              <a:t>60÷3</a:t>
            </a:r>
            <a:r>
              <a:rPr lang="zh-CN" altLang="en-US" sz="2100" dirty="0">
                <a:latin typeface="+mn-ea"/>
              </a:rPr>
              <a:t>＝ 　         </a:t>
            </a:r>
            <a:r>
              <a:rPr lang="zh-CN" altLang="en-US" sz="2100" dirty="0">
                <a:latin typeface="+mn-ea"/>
              </a:rPr>
              <a:t>          </a:t>
            </a:r>
            <a:r>
              <a:rPr lang="en-US" altLang="zh-CN" sz="2100" dirty="0">
                <a:latin typeface="+mn-ea"/>
              </a:rPr>
              <a:t>200÷4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1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4200÷6</a:t>
            </a:r>
            <a:r>
              <a:rPr lang="zh-CN" altLang="en-US" sz="2100" dirty="0">
                <a:latin typeface="+mn-ea"/>
              </a:rPr>
              <a:t>＝</a:t>
            </a:r>
            <a:r>
              <a:rPr lang="en-US" altLang="zh-CN" sz="2100" dirty="0">
                <a:latin typeface="+mn-ea"/>
              </a:rPr>
              <a:t> </a:t>
            </a:r>
            <a:r>
              <a:rPr lang="zh-CN" altLang="en-US" sz="2100" dirty="0">
                <a:latin typeface="+mn-ea"/>
              </a:rPr>
              <a:t>　        </a:t>
            </a:r>
            <a:r>
              <a:rPr lang="zh-CN" altLang="en-US" sz="2100" dirty="0">
                <a:latin typeface="+mn-ea"/>
              </a:rPr>
              <a:t>         </a:t>
            </a:r>
            <a:r>
              <a:rPr lang="en-US" altLang="zh-CN" sz="2100" dirty="0">
                <a:latin typeface="+mn-ea"/>
              </a:rPr>
              <a:t>1200÷2</a:t>
            </a:r>
            <a:r>
              <a:rPr lang="zh-CN" altLang="en-US" sz="2100" dirty="0">
                <a:latin typeface="+mn-ea"/>
              </a:rPr>
              <a:t>＝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177624" y="1877349"/>
            <a:ext cx="7429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solidFill>
                  <a:srgbClr val="FF0000"/>
                </a:solidFill>
              </a:rPr>
              <a:t>80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185693" y="2354902"/>
            <a:ext cx="7429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solidFill>
                  <a:srgbClr val="FF0000"/>
                </a:solidFill>
              </a:rPr>
              <a:t>20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177624" y="2844487"/>
            <a:ext cx="7429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solidFill>
                  <a:srgbClr val="FF0000"/>
                </a:solidFill>
              </a:rPr>
              <a:t>700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019983" y="1869282"/>
            <a:ext cx="7429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solidFill>
                  <a:srgbClr val="FF0000"/>
                </a:solidFill>
              </a:rPr>
              <a:t>100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068392" y="2338765"/>
            <a:ext cx="7429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solidFill>
                  <a:srgbClr val="FF0000"/>
                </a:solidFill>
              </a:rPr>
              <a:t>50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6076460" y="2836420"/>
            <a:ext cx="131445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300" dirty="0">
                <a:solidFill>
                  <a:srgbClr val="FF0000"/>
                </a:solidFill>
              </a:rPr>
              <a:t>600</a:t>
            </a:r>
            <a:endParaRPr lang="en-US" altLang="zh-CN" sz="2300" dirty="0">
              <a:solidFill>
                <a:srgbClr val="FF0000"/>
              </a:solidFill>
            </a:endParaRPr>
          </a:p>
        </p:txBody>
      </p:sp>
      <p:sp>
        <p:nvSpPr>
          <p:cNvPr id="34" name="TextBox 18"/>
          <p:cNvSpPr txBox="1"/>
          <p:nvPr/>
        </p:nvSpPr>
        <p:spPr>
          <a:xfrm>
            <a:off x="1824038" y="802958"/>
            <a:ext cx="417052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口算下面各题。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9" grpId="0" build="p"/>
      <p:bldP spid="20" grpId="0" build="p"/>
      <p:bldP spid="21" grpId="0" build="p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1922285" y="2001217"/>
            <a:ext cx="5224463" cy="1006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dirty="0">
                <a:latin typeface="+mn-ea"/>
              </a:rPr>
              <a:t>26÷6</a:t>
            </a:r>
            <a:r>
              <a:rPr lang="zh-CN" altLang="zh-CN" sz="2100" dirty="0">
                <a:latin typeface="+mn-ea"/>
              </a:rPr>
              <a:t>≈</a:t>
            </a:r>
            <a:r>
              <a:rPr lang="zh-CN" altLang="en-US" sz="2100" dirty="0">
                <a:latin typeface="+mn-ea"/>
              </a:rPr>
              <a:t>    </a:t>
            </a:r>
            <a:r>
              <a:rPr lang="en-US" altLang="zh-CN" sz="2100" dirty="0">
                <a:latin typeface="+mn-ea"/>
              </a:rPr>
              <a:t>  </a:t>
            </a:r>
            <a:r>
              <a:rPr lang="en-US" altLang="zh-CN" sz="2100" dirty="0">
                <a:latin typeface="+mn-ea"/>
              </a:rPr>
              <a:t>        17÷5</a:t>
            </a:r>
            <a:r>
              <a:rPr lang="zh-CN" altLang="zh-CN" sz="2100" dirty="0">
                <a:latin typeface="+mn-ea"/>
              </a:rPr>
              <a:t>≈</a:t>
            </a:r>
            <a:r>
              <a:rPr lang="en-US" altLang="zh-CN" sz="2100" dirty="0">
                <a:latin typeface="+mn-ea"/>
              </a:rPr>
              <a:t>     </a:t>
            </a:r>
            <a:r>
              <a:rPr lang="en-US" altLang="zh-CN" sz="2100" dirty="0">
                <a:latin typeface="+mn-ea"/>
              </a:rPr>
              <a:t>         59÷7</a:t>
            </a:r>
            <a:r>
              <a:rPr lang="zh-CN" altLang="zh-CN" sz="2100" dirty="0">
                <a:latin typeface="+mn-ea"/>
              </a:rPr>
              <a:t>≈</a:t>
            </a:r>
            <a:endParaRPr lang="en-US" altLang="zh-CN" sz="2100" dirty="0">
              <a:latin typeface="+mn-ea"/>
            </a:endParaRPr>
          </a:p>
          <a:p>
            <a:r>
              <a:rPr lang="zh-CN" altLang="en-US" sz="2100" dirty="0"/>
              <a:t> </a:t>
            </a:r>
            <a:endParaRPr lang="zh-CN" altLang="en-US" sz="2100" dirty="0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6755270" y="2188285"/>
            <a:ext cx="7429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</a:rPr>
              <a:t>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4800012" y="2212490"/>
            <a:ext cx="7429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</a:rPr>
              <a:t>3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2849012" y="2212490"/>
            <a:ext cx="742950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</a:rPr>
              <a:t>4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30" name="TextBox 18"/>
          <p:cNvSpPr txBox="1"/>
          <p:nvPr/>
        </p:nvSpPr>
        <p:spPr>
          <a:xfrm>
            <a:off x="455410" y="797656"/>
            <a:ext cx="6269831" cy="4386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你能估算出各题的结果吗？你是怎么想的？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7" name="AutoShape 27"/>
          <p:cNvSpPr/>
          <p:nvPr/>
        </p:nvSpPr>
        <p:spPr>
          <a:xfrm flipH="1">
            <a:off x="3590449" y="3172778"/>
            <a:ext cx="3425666" cy="1045369"/>
          </a:xfrm>
          <a:prstGeom prst="wedgeRoundRectCallout">
            <a:avLst>
              <a:gd name="adj1" fmla="val -59688"/>
              <a:gd name="adj2" fmla="val 30695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想一想什么数与除数相乘最接近被除数，商就是几。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 build="p"/>
      <p:bldP spid="25" grpId="0" build="p"/>
      <p:bldP spid="2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7" descr="欢乐宾馆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2712" y="339174"/>
            <a:ext cx="4481765" cy="26218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7"/>
          <p:cNvSpPr/>
          <p:nvPr/>
        </p:nvSpPr>
        <p:spPr>
          <a:xfrm>
            <a:off x="4673442" y="3128963"/>
            <a:ext cx="2923699" cy="866299"/>
          </a:xfrm>
          <a:prstGeom prst="wedgeRoundRectCallout">
            <a:avLst>
              <a:gd name="adj1" fmla="val 53444"/>
              <a:gd name="adj2" fmla="val 32515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从图中你了解到哪些信息，要解决哪些问题？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7" name="AutoShape 27"/>
          <p:cNvSpPr/>
          <p:nvPr/>
        </p:nvSpPr>
        <p:spPr>
          <a:xfrm>
            <a:off x="1501616" y="4115752"/>
            <a:ext cx="3647123" cy="812483"/>
          </a:xfrm>
          <a:prstGeom prst="wedgeRoundRectCallout">
            <a:avLst>
              <a:gd name="adj1" fmla="val -55928"/>
              <a:gd name="adj2" fmla="val -7821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ts val="2925"/>
              </a:lnSpc>
            </a:pPr>
            <a:r>
              <a:rPr lang="zh-CN" altLang="en-US" sz="2100" dirty="0">
                <a:latin typeface="+mn-ea"/>
                <a:cs typeface="+mn-ea"/>
              </a:rPr>
              <a:t>住宿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天一共花了</a:t>
            </a:r>
            <a:r>
              <a:rPr lang="en-US" altLang="zh-CN" sz="2100" dirty="0">
                <a:latin typeface="+mn-ea"/>
                <a:cs typeface="+mn-ea"/>
              </a:rPr>
              <a:t>267</a:t>
            </a:r>
            <a:r>
              <a:rPr lang="zh-CN" altLang="en-US" sz="2100" dirty="0">
                <a:latin typeface="+mn-ea"/>
                <a:cs typeface="+mn-ea"/>
              </a:rPr>
              <a:t>元，求每天的住宿费大约是多少钱。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785014" y="2983706"/>
            <a:ext cx="3888581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楷体_GB2312" panose="02010600030101010101" charset="-122"/>
              </a:rPr>
              <a:t>每天的住宿费大约是多少钱？</a:t>
            </a:r>
            <a:endParaRPr lang="zh-CN" altLang="en-US" sz="2100" dirty="0">
              <a:latin typeface="楷体_GB2312" panose="02010600030101010101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阅读与理解</a:t>
            </a:r>
            <a:endParaRPr lang="zh-CN" altLang="en-US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7"/>
          <p:cNvSpPr/>
          <p:nvPr/>
        </p:nvSpPr>
        <p:spPr>
          <a:xfrm>
            <a:off x="3012758" y="3828098"/>
            <a:ext cx="3901916" cy="466725"/>
          </a:xfrm>
          <a:prstGeom prst="wedgeRoundRectCallout">
            <a:avLst>
              <a:gd name="adj1" fmla="val -52763"/>
              <a:gd name="adj2" fmla="val 12785"/>
              <a:gd name="adj3" fmla="val 16667"/>
            </a:avLst>
          </a:prstGeom>
          <a:solidFill>
            <a:srgbClr val="85CCC9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zh-CN" altLang="en-US" sz="2100" dirty="0">
                <a:latin typeface="+mn-ea"/>
                <a:cs typeface="+mn-ea"/>
              </a:rPr>
              <a:t>题中的“大约”是什么意思呢？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" name="Picture 57" descr="欢乐宾馆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2712" y="339174"/>
            <a:ext cx="4481765" cy="262186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阅读与理解</a:t>
            </a:r>
            <a:endParaRPr lang="zh-CN" altLang="en-US" sz="2100" b="1" dirty="0"/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785014" y="2983706"/>
            <a:ext cx="3888581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楷体_GB2312" panose="02010600030101010101" charset="-122"/>
              </a:rPr>
              <a:t>每天的住宿费大约是多少钱？</a:t>
            </a:r>
            <a:endParaRPr lang="zh-CN" altLang="en-US" sz="2100" dirty="0">
              <a:latin typeface="楷体_GB2312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7"/>
          <p:cNvSpPr/>
          <p:nvPr/>
        </p:nvSpPr>
        <p:spPr>
          <a:xfrm>
            <a:off x="2120265" y="1621155"/>
            <a:ext cx="3434239" cy="1119664"/>
          </a:xfrm>
          <a:prstGeom prst="wedgeRoundRectCallout">
            <a:avLst>
              <a:gd name="adj1" fmla="val -56785"/>
              <a:gd name="adj2" fmla="val 27758"/>
              <a:gd name="adj3" fmla="val 16667"/>
            </a:avLst>
          </a:prstGeom>
          <a:solidFill>
            <a:srgbClr val="F09B6D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我认为求大约多少钱，就是不用算出准确的数。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3827622" y="3285649"/>
            <a:ext cx="3202781" cy="1084898"/>
          </a:xfrm>
          <a:prstGeom prst="wedgeRoundRectCallout">
            <a:avLst>
              <a:gd name="adj1" fmla="val 59824"/>
              <a:gd name="adj2" fmla="val 28443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但也要与准确的钱数比较接近，这才合理。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阅读与理解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7"/>
          <p:cNvSpPr/>
          <p:nvPr/>
        </p:nvSpPr>
        <p:spPr>
          <a:xfrm>
            <a:off x="3328035" y="793909"/>
            <a:ext cx="3376613" cy="1126808"/>
          </a:xfrm>
          <a:prstGeom prst="wedgeRoundRectCallout">
            <a:avLst>
              <a:gd name="adj1" fmla="val 56241"/>
              <a:gd name="adj2" fmla="val 31179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求每天的住宿费大约是多少钱，应该怎样理解呢？</a:t>
            </a:r>
            <a:endParaRPr lang="zh-CN" altLang="en-US" sz="2100" dirty="0">
              <a:latin typeface="+mn-ea"/>
            </a:endParaRPr>
          </a:p>
        </p:txBody>
      </p:sp>
      <p:sp>
        <p:nvSpPr>
          <p:cNvPr id="6" name="AutoShape 27"/>
          <p:cNvSpPr/>
          <p:nvPr/>
        </p:nvSpPr>
        <p:spPr>
          <a:xfrm>
            <a:off x="2173129" y="2130742"/>
            <a:ext cx="4531519" cy="2144078"/>
          </a:xfrm>
          <a:prstGeom prst="wedgeRoundRectCallout">
            <a:avLst>
              <a:gd name="adj1" fmla="val -57121"/>
              <a:gd name="adj2" fmla="val 29584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+mn-ea"/>
              </a:rPr>
              <a:t>知道了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天住宿费是</a:t>
            </a:r>
            <a:r>
              <a:rPr lang="en-US" altLang="zh-CN" sz="2100" dirty="0">
                <a:latin typeface="+mn-ea"/>
                <a:cs typeface="+mn-ea"/>
              </a:rPr>
              <a:t>267</a:t>
            </a:r>
            <a:r>
              <a:rPr lang="zh-CN" altLang="en-US" sz="2100" dirty="0">
                <a:latin typeface="+mn-ea"/>
                <a:cs typeface="+mn-ea"/>
              </a:rPr>
              <a:t>元，就是知道了</a:t>
            </a:r>
            <a:r>
              <a:rPr lang="en-US" altLang="zh-CN" sz="2100" dirty="0">
                <a:latin typeface="+mn-ea"/>
                <a:cs typeface="+mn-ea"/>
              </a:rPr>
              <a:t>3</a:t>
            </a:r>
            <a:r>
              <a:rPr lang="zh-CN" altLang="en-US" sz="2100" dirty="0">
                <a:latin typeface="+mn-ea"/>
                <a:cs typeface="+mn-ea"/>
              </a:rPr>
              <a:t>天的总钱数，求每天的住宿费。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每天的住宿费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=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</a:rPr>
              <a:t>总钱数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÷住的天数，</a:t>
            </a:r>
            <a:r>
              <a:rPr lang="zh-CN" altLang="en-US" sz="2100" dirty="0">
                <a:latin typeface="+mn-ea"/>
                <a:cs typeface="+mn-ea"/>
                <a:sym typeface="+mn-ea"/>
              </a:rPr>
              <a:t>因此可以用除法来计算。</a:t>
            </a:r>
            <a:endParaRPr lang="en-US" altLang="zh-CN" sz="2100" dirty="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38430" y="2433251"/>
            <a:ext cx="138564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endParaRPr lang="zh-CN" altLang="en-US" dirty="0"/>
          </a:p>
        </p:txBody>
      </p:sp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3739968" y="4435010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267÷3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分析与解答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4429601" y="1887856"/>
            <a:ext cx="2887980" cy="1107281"/>
          </a:xfrm>
          <a:prstGeom prst="wedgeRoundRectCallout">
            <a:avLst>
              <a:gd name="adj1" fmla="val 59824"/>
              <a:gd name="adj2" fmla="val 28443"/>
              <a:gd name="adj3" fmla="val 16667"/>
            </a:avLst>
          </a:prstGeom>
          <a:solidFill>
            <a:srgbClr val="219189"/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不需要求准确钱数，就可以用估算求结果。</a:t>
            </a:r>
            <a:endParaRPr lang="en-US" altLang="zh-CN" sz="2100" dirty="0">
              <a:latin typeface="+mn-ea"/>
            </a:endParaRPr>
          </a:p>
        </p:txBody>
      </p:sp>
      <p:sp>
        <p:nvSpPr>
          <p:cNvPr id="18" name="AutoShape 27"/>
          <p:cNvSpPr/>
          <p:nvPr/>
        </p:nvSpPr>
        <p:spPr>
          <a:xfrm>
            <a:off x="1511617" y="1945481"/>
            <a:ext cx="2296478" cy="499110"/>
          </a:xfrm>
          <a:prstGeom prst="wedgeRoundRectCallout">
            <a:avLst>
              <a:gd name="adj1" fmla="val -54747"/>
              <a:gd name="adj2" fmla="val 35258"/>
              <a:gd name="adj3" fmla="val 16667"/>
            </a:avLst>
          </a:prstGeom>
          <a:solidFill>
            <a:srgbClr val="EA976B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r>
              <a:rPr lang="en-US" altLang="zh-CN" sz="2100" dirty="0">
                <a:latin typeface="+mn-ea"/>
                <a:cs typeface="+mn-ea"/>
              </a:rPr>
              <a:t>267</a:t>
            </a:r>
            <a:r>
              <a:rPr lang="zh-CN" altLang="en-US" sz="2100" dirty="0">
                <a:latin typeface="+mn-ea"/>
                <a:cs typeface="+mn-ea"/>
              </a:rPr>
              <a:t>元接近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cs typeface="+mn-ea"/>
              </a:rPr>
              <a:t>300</a:t>
            </a:r>
            <a:r>
              <a:rPr lang="zh-CN" altLang="en-US" sz="2100" dirty="0">
                <a:latin typeface="+mn-ea"/>
                <a:cs typeface="+mn-ea"/>
              </a:rPr>
              <a:t>元。</a:t>
            </a:r>
            <a:endParaRPr lang="zh-CN" altLang="zh-CN" sz="1800" dirty="0">
              <a:solidFill>
                <a:srgbClr val="1C1C1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1669984" y="2788711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latin typeface="+mn-ea"/>
              </a:rPr>
              <a:t>267÷3</a:t>
            </a:r>
            <a:r>
              <a:rPr lang="zh-CN" altLang="zh-CN" sz="2100" dirty="0">
                <a:latin typeface="+mn-ea"/>
              </a:rPr>
              <a:t>≈</a:t>
            </a:r>
            <a:endParaRPr lang="zh-CN" altLang="en-US" sz="2100" dirty="0">
              <a:latin typeface="+mn-ea"/>
            </a:endParaRPr>
          </a:p>
        </p:txBody>
      </p: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H="1">
            <a:off x="1992854" y="3158322"/>
            <a:ext cx="968" cy="26261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</p:spPr>
      </p:cxn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1696235" y="3422182"/>
            <a:ext cx="81081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300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9" name="TextBox 31"/>
          <p:cNvSpPr txBox="1">
            <a:spLocks noChangeArrowheads="1"/>
          </p:cNvSpPr>
          <p:nvPr/>
        </p:nvSpPr>
        <p:spPr bwMode="auto">
          <a:xfrm>
            <a:off x="2767994" y="2786441"/>
            <a:ext cx="1674019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100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73632" y="572173"/>
            <a:ext cx="1645920" cy="443753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/>
              <a:t>分析与解答</a:t>
            </a:r>
            <a:endParaRPr lang="zh-CN" altLang="en-US" sz="2100" b="1" dirty="0"/>
          </a:p>
        </p:txBody>
      </p:sp>
      <p:sp>
        <p:nvSpPr>
          <p:cNvPr id="24" name="AutoShape 27"/>
          <p:cNvSpPr/>
          <p:nvPr/>
        </p:nvSpPr>
        <p:spPr>
          <a:xfrm>
            <a:off x="4338638" y="630555"/>
            <a:ext cx="2566511" cy="503873"/>
          </a:xfrm>
          <a:prstGeom prst="wedgeRoundRectCallout">
            <a:avLst>
              <a:gd name="adj1" fmla="val 57531"/>
              <a:gd name="adj2" fmla="val 40521"/>
              <a:gd name="adj3" fmla="val 16667"/>
            </a:avLst>
          </a:prstGeom>
          <a:solidFill>
            <a:srgbClr val="D57373"/>
          </a:solidFill>
          <a:ln w="1905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algn="just"/>
            <a:r>
              <a:rPr lang="zh-CN" altLang="en-US" sz="2100" dirty="0">
                <a:solidFill>
                  <a:srgbClr val="000000"/>
                </a:solidFill>
                <a:sym typeface="+mn-ea"/>
              </a:rPr>
              <a:t>应该怎样计算呢？</a:t>
            </a:r>
            <a:endParaRPr lang="zh-CN" altLang="en-US" sz="21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  <p:bldP spid="2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PP_MARK_KEY" val="7f698a40-d1b4-4816-976a-74cf72504a3e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1660</Words>
  <Application>WPS 演示</Application>
  <PresentationFormat>全屏显示(16:9)</PresentationFormat>
  <Paragraphs>296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华文楷体</vt:lpstr>
      <vt:lpstr>微软雅黑</vt:lpstr>
      <vt:lpstr>楷体</vt:lpstr>
      <vt:lpstr>黑体</vt:lpstr>
      <vt:lpstr>Times New Roman</vt:lpstr>
      <vt:lpstr>楷体_GB2312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286</cp:revision>
  <dcterms:created xsi:type="dcterms:W3CDTF">2017-08-03T09:01:00Z</dcterms:created>
  <dcterms:modified xsi:type="dcterms:W3CDTF">2023-02-04T03:50:20Z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54B28848B1FB4319989ECF95B9382C47</vt:lpwstr>
  </property>
</Properties>
</file>