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371" r:id="rId3"/>
    <p:sldId id="293" r:id="rId5"/>
    <p:sldId id="295" r:id="rId6"/>
    <p:sldId id="349" r:id="rId7"/>
    <p:sldId id="355" r:id="rId8"/>
    <p:sldId id="356" r:id="rId9"/>
    <p:sldId id="357" r:id="rId10"/>
    <p:sldId id="354" r:id="rId11"/>
    <p:sldId id="346" r:id="rId12"/>
    <p:sldId id="364" r:id="rId13"/>
    <p:sldId id="365" r:id="rId14"/>
    <p:sldId id="366" r:id="rId15"/>
    <p:sldId id="321" r:id="rId16"/>
    <p:sldId id="292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orient="horz" pos="1172" userDrawn="1">
          <p15:clr>
            <a:srgbClr val="A4A3A4"/>
          </p15:clr>
        </p15:guide>
        <p15:guide id="3" pos="264" userDrawn="1">
          <p15:clr>
            <a:srgbClr val="A4A3A4"/>
          </p15:clr>
        </p15:guide>
        <p15:guide id="4" pos="1541" userDrawn="1">
          <p15:clr>
            <a:srgbClr val="A4A3A4"/>
          </p15:clr>
        </p15:guide>
        <p15:guide id="5" pos="1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B8DC"/>
    <a:srgbClr val="3B8DFD"/>
    <a:srgbClr val="DF453A"/>
    <a:srgbClr val="2E9ED8"/>
    <a:srgbClr val="CBD3DF"/>
    <a:srgbClr val="248DC4"/>
    <a:srgbClr val="175A7E"/>
    <a:srgbClr val="B2D1FE"/>
    <a:srgbClr val="E66562"/>
    <a:srgbClr val="B52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14" autoAdjust="0"/>
  </p:normalViewPr>
  <p:slideViewPr>
    <p:cSldViewPr snapToGrid="0" showGuides="1">
      <p:cViewPr>
        <p:scale>
          <a:sx n="100" d="100"/>
          <a:sy n="100" d="100"/>
        </p:scale>
        <p:origin x="-282" y="-804"/>
      </p:cViewPr>
      <p:guideLst>
        <p:guide orient="horz" pos="799"/>
        <p:guide orient="horz" pos="1172"/>
        <p:guide pos="264"/>
        <p:guide pos="1541"/>
        <p:guide pos="18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3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176732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405580" y="4145880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41998" y="0"/>
            <a:ext cx="7660005" cy="5143500"/>
          </a:xfrm>
          <a:prstGeom prst="rect">
            <a:avLst/>
          </a:prstGeom>
        </p:spPr>
      </p:pic>
      <p:sp>
        <p:nvSpPr>
          <p:cNvPr id="5" name="八角星 4"/>
          <p:cNvSpPr/>
          <p:nvPr/>
        </p:nvSpPr>
        <p:spPr>
          <a:xfrm>
            <a:off x="2064544" y="2066687"/>
            <a:ext cx="600075" cy="492919"/>
          </a:xfrm>
          <a:prstGeom prst="star8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6464" y="2075135"/>
            <a:ext cx="343853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27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30316" y="1924216"/>
            <a:ext cx="4179570" cy="12695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除数是一位数的除法</a:t>
            </a:r>
            <a:endParaRPr sz="3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商末尾有0的除法</a:t>
            </a:r>
            <a:endParaRPr sz="3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999" y="291941"/>
            <a:ext cx="1360646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巩固拓展</a:t>
            </a:r>
            <a:endParaRPr lang="zh-CN" altLang="en-US" sz="2100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 l="1767" r="4323"/>
          <a:stretch>
            <a:fillRect/>
          </a:stretch>
        </p:blipFill>
        <p:spPr>
          <a:xfrm>
            <a:off x="710089" y="1102995"/>
            <a:ext cx="7723823" cy="293751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600200" y="1611154"/>
            <a:ext cx="254794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7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endParaRPr lang="en-US" altLang="zh-CN" sz="17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7688" y="1611154"/>
            <a:ext cx="254794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7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endParaRPr lang="en-US" altLang="zh-CN" sz="17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22344" y="1611154"/>
            <a:ext cx="254794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7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endParaRPr lang="en-US" altLang="zh-CN" sz="17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206139" y="1663541"/>
            <a:ext cx="151924" cy="24098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999" y="291941"/>
            <a:ext cx="1360646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巩固拓展</a:t>
            </a:r>
            <a:endParaRPr lang="zh-CN" altLang="en-US" sz="2100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8229" y="1046321"/>
            <a:ext cx="7008019" cy="1871663"/>
          </a:xfrm>
          <a:prstGeom prst="rect">
            <a:avLst/>
          </a:prstGeom>
        </p:spPr>
      </p:pic>
      <p:sp>
        <p:nvSpPr>
          <p:cNvPr id="4" name="Text Box 18"/>
          <p:cNvSpPr txBox="1"/>
          <p:nvPr/>
        </p:nvSpPr>
        <p:spPr>
          <a:xfrm>
            <a:off x="1342549" y="3165634"/>
            <a:ext cx="6458903" cy="437674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）汽车每小时行驶的距离是人步行的多少倍？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1342549" y="3659982"/>
            <a:ext cx="6458903" cy="437674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飞机每小时飞行的距离是人步行的多少倍？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999" y="291941"/>
            <a:ext cx="1360646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巩固拓展</a:t>
            </a:r>
            <a:endParaRPr lang="zh-CN" altLang="en-US" sz="2100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75510" y="1246347"/>
            <a:ext cx="4783455" cy="1198245"/>
            <a:chOff x="5391" y="2354"/>
            <a:chExt cx="10044" cy="2516"/>
          </a:xfrm>
        </p:grpSpPr>
        <p:sp>
          <p:nvSpPr>
            <p:cNvPr id="6" name="Text Box 9"/>
            <p:cNvSpPr txBox="1">
              <a:spLocks noChangeArrowheads="1"/>
            </p:cNvSpPr>
            <p:nvPr/>
          </p:nvSpPr>
          <p:spPr bwMode="auto">
            <a:xfrm>
              <a:off x="5391" y="2354"/>
              <a:ext cx="6190" cy="96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(1</a:t>
              </a:r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) 110</a:t>
              </a: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÷</a:t>
              </a:r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5=22</a:t>
              </a:r>
              <a:endPara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5894" y="3183"/>
              <a:ext cx="9541" cy="168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  <a:defRPr/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答：汽车每小时行驶的距离是人步行的</a:t>
              </a:r>
              <a:r>
                <a:rPr lang="en-US" altLang="zh-CN" sz="21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22</a:t>
              </a: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倍。</a:t>
              </a:r>
              <a:endPara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85035" y="2723674"/>
            <a:ext cx="4783455" cy="1198245"/>
            <a:chOff x="5391" y="2354"/>
            <a:chExt cx="10044" cy="2516"/>
          </a:xfrm>
        </p:grpSpPr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5391" y="2354"/>
              <a:ext cx="6190" cy="96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(2</a:t>
              </a:r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) 950</a:t>
              </a: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÷</a:t>
              </a:r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5=190</a:t>
              </a:r>
              <a:endPara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5894" y="3183"/>
              <a:ext cx="9541" cy="168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  <a:defRPr/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答：飞机每小时飞行的距离是人步行的</a:t>
              </a:r>
              <a:r>
                <a:rPr lang="en-US" altLang="zh-CN" sz="21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190</a:t>
              </a: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倍。</a:t>
              </a:r>
              <a:endPara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27" name="图片 26" descr="a0c62ad2148994806724544d0bb56aec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633335" y="375285"/>
            <a:ext cx="1049655" cy="705803"/>
          </a:xfrm>
          <a:prstGeom prst="rect">
            <a:avLst/>
          </a:prstGeom>
        </p:spPr>
      </p:pic>
      <p:pic>
        <p:nvPicPr>
          <p:cNvPr id="20" name="图片 19" descr="dd9aa9d9e91d9afa2f51845e775c09c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06755" y="3604260"/>
            <a:ext cx="689134" cy="4986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3" y="291748"/>
            <a:ext cx="15848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1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sz="21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2829" y="918210"/>
            <a:ext cx="3655488" cy="90024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60B8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商末尾有</a:t>
            </a:r>
            <a:r>
              <a:rPr lang="en-US" altLang="zh-CN" sz="3600" b="1" dirty="0">
                <a:solidFill>
                  <a:srgbClr val="60B8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lang="zh-CN" altLang="en-US" sz="3600" b="1" dirty="0">
                <a:solidFill>
                  <a:srgbClr val="60B8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的除法</a:t>
            </a:r>
            <a:endParaRPr lang="zh-CN" altLang="en-US" sz="3600" b="1" dirty="0">
              <a:solidFill>
                <a:srgbClr val="60B8D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6" name="图片 45" descr="e0fc97ce4eea7111bf8f28bffa3e70fa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492365" y="3533299"/>
            <a:ext cx="1537335" cy="1610201"/>
          </a:xfrm>
          <a:prstGeom prst="rect">
            <a:avLst/>
          </a:prstGeom>
        </p:spPr>
      </p:pic>
      <p:pic>
        <p:nvPicPr>
          <p:cNvPr id="18" name="图片 17" descr="e0fc97ce4eea7111bf8f28bffa3e70fa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9680000" flipH="1">
            <a:off x="1859281" y="573405"/>
            <a:ext cx="716756" cy="8048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54681" y="1980724"/>
            <a:ext cx="6651784" cy="15225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除数是一位数的除法，如果除到被除数的十位正好除尽，同时被除数个位上是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或者比除数小，就无需再除，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只需直接在商的个位上写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占位。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2003" y="33982"/>
            <a:ext cx="7659995" cy="5119079"/>
            <a:chOff x="989337" y="45308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45308"/>
              <a:ext cx="10213326" cy="68254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354852" y="2785625"/>
              <a:ext cx="7771459" cy="1231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spc="-113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谢谢</a:t>
              </a:r>
              <a:r>
                <a:rPr lang="zh-CN" altLang="en-US" sz="5400" b="1" spc="-113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观看</a:t>
              </a:r>
              <a:endParaRPr lang="zh-CN" altLang="en-US" sz="5400" b="1" spc="-113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3" y="291748"/>
            <a:ext cx="15848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1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课前准备</a:t>
            </a:r>
            <a:endParaRPr lang="zh-CN" altLang="en-US" sz="21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7279" y="945357"/>
            <a:ext cx="1710214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 descr="56823815dec6552ba9574885825f092d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D">
                  <a:alpha val="100000"/>
                </a:srgbClr>
              </a:clrFrom>
              <a:clrTo>
                <a:srgbClr val="FFFFFD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048024" y="291941"/>
            <a:ext cx="2095976" cy="17278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87279" y="1809274"/>
            <a:ext cx="7265670" cy="8434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1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掌握商末尾有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的除法的计算方法，能正确计算商中间或末尾有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的除法。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7279" y="2739390"/>
            <a:ext cx="6212205" cy="4557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100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培养学生笔算除法的计算能力，养成验算的习惯。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7279" y="3281839"/>
            <a:ext cx="6212205" cy="8434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100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感受数学与生活的联系，能够运用所学知识解决日常生活中的简单问题。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导入新课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126" name="图片 4125" descr="图片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397794" y="887493"/>
            <a:ext cx="6348413" cy="33685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30317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探究新知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33" name="Text Box 37"/>
          <p:cNvSpPr txBox="1"/>
          <p:nvPr/>
        </p:nvSpPr>
        <p:spPr>
          <a:xfrm>
            <a:off x="167164" y="806292"/>
            <a:ext cx="5327333" cy="548164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650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元买短跳绳，可以买多少根？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199" name="Group 79"/>
          <p:cNvGrpSpPr/>
          <p:nvPr/>
        </p:nvGrpSpPr>
        <p:grpSpPr>
          <a:xfrm>
            <a:off x="4571048" y="2534365"/>
            <a:ext cx="2695575" cy="915590"/>
            <a:chOff x="1245" y="569"/>
            <a:chExt cx="2264" cy="769"/>
          </a:xfrm>
        </p:grpSpPr>
        <p:grpSp>
          <p:nvGrpSpPr>
            <p:cNvPr id="5174" name="Group 77"/>
            <p:cNvGrpSpPr/>
            <p:nvPr/>
          </p:nvGrpSpPr>
          <p:grpSpPr>
            <a:xfrm>
              <a:off x="1404" y="569"/>
              <a:ext cx="2105" cy="769"/>
              <a:chOff x="1404" y="569"/>
              <a:chExt cx="2105" cy="769"/>
            </a:xfrm>
          </p:grpSpPr>
          <p:sp>
            <p:nvSpPr>
              <p:cNvPr id="5176" name="AutoShape 27"/>
              <p:cNvSpPr/>
              <p:nvPr/>
            </p:nvSpPr>
            <p:spPr>
              <a:xfrm>
                <a:off x="1404" y="569"/>
                <a:ext cx="1316" cy="522"/>
              </a:xfrm>
              <a:prstGeom prst="wedgeRoundRectCallout">
                <a:avLst>
                  <a:gd name="adj1" fmla="val 55926"/>
                  <a:gd name="adj2" fmla="val -19921"/>
                  <a:gd name="adj3" fmla="val 16667"/>
                </a:avLst>
              </a:prstGeom>
              <a:solidFill>
                <a:srgbClr val="FFFFFF"/>
              </a:solidFill>
              <a:ln w="28575" cap="flat" cmpd="sng">
                <a:solidFill>
                  <a:srgbClr val="60B8D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en-US" altLang="zh-CN">
                    <a:latin typeface="Arial" panose="020B0604020202020204" pitchFamily="34" charset="0"/>
                  </a:rPr>
                  <a:t>0</a:t>
                </a:r>
                <a:r>
                  <a:rPr lang="zh-CN" altLang="en-US" dirty="0">
                    <a:latin typeface="黑体" panose="02010609060101010101" pitchFamily="49" charset="-122"/>
                  </a:rPr>
                  <a:t>除以</a:t>
                </a:r>
                <a:r>
                  <a:rPr lang="en-US" altLang="zh-CN">
                    <a:latin typeface="Arial" panose="020B0604020202020204" pitchFamily="34" charset="0"/>
                  </a:rPr>
                  <a:t>5</a:t>
                </a:r>
                <a:r>
                  <a:rPr lang="zh-CN" altLang="en-US" dirty="0">
                    <a:latin typeface="黑体" panose="02010609060101010101" pitchFamily="49" charset="-122"/>
                  </a:rPr>
                  <a:t>等于</a:t>
                </a:r>
                <a:r>
                  <a:rPr lang="en-US" altLang="zh-CN">
                    <a:latin typeface="Arial" panose="020B0604020202020204" pitchFamily="34" charset="0"/>
                  </a:rPr>
                  <a:t>0</a:t>
                </a:r>
                <a:r>
                  <a:rPr lang="zh-CN" altLang="en-US" dirty="0">
                    <a:latin typeface="黑体" panose="02010609060101010101" pitchFamily="49" charset="-122"/>
                  </a:rPr>
                  <a:t>，</a:t>
                </a:r>
                <a:endParaRPr lang="en-US" altLang="zh-CN">
                  <a:latin typeface="黑体" panose="02010609060101010101" pitchFamily="49" charset="-122"/>
                </a:endParaRPr>
              </a:p>
              <a:p>
                <a:r>
                  <a:rPr lang="zh-CN" altLang="en-US" dirty="0">
                    <a:latin typeface="黑体" panose="02010609060101010101" pitchFamily="49" charset="-122"/>
                  </a:rPr>
                  <a:t>个位上商</a:t>
                </a:r>
                <a:r>
                  <a:rPr lang="en-US" altLang="zh-CN">
                    <a:solidFill>
                      <a:srgbClr val="FF0000"/>
                    </a:solidFill>
                    <a:latin typeface="Arial" panose="020B0604020202020204" pitchFamily="34" charset="0"/>
                  </a:rPr>
                  <a:t>0</a:t>
                </a:r>
                <a:r>
                  <a:rPr lang="zh-CN" altLang="en-US" dirty="0">
                    <a:latin typeface="黑体" panose="02010609060101010101" pitchFamily="49" charset="-122"/>
                  </a:rPr>
                  <a:t>。</a:t>
                </a:r>
                <a:endParaRPr lang="en-US" altLang="zh-CN">
                  <a:latin typeface="黑体" panose="02010609060101010101" pitchFamily="49" charset="-122"/>
                </a:endParaRPr>
              </a:p>
            </p:txBody>
          </p:sp>
          <p:pic>
            <p:nvPicPr>
              <p:cNvPr id="5177" name="Picture 16" descr="D:\樊\7月\三年级数学下册\图1.png图1"/>
              <p:cNvPicPr>
                <a:picLocks noChangeAspect="1"/>
              </p:cNvPicPr>
              <p:nvPr/>
            </p:nvPicPr>
            <p:blipFill>
              <a:blip r:embed="rId1" cstate="email">
                <a:lum bright="6000"/>
              </a:blip>
              <a:srcRect/>
              <a:stretch>
                <a:fillRect/>
              </a:stretch>
            </p:blipFill>
            <p:spPr>
              <a:xfrm>
                <a:off x="2764" y="608"/>
                <a:ext cx="745" cy="73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4365" name="Line 17"/>
            <p:cNvSpPr>
              <a:spLocks noChangeShapeType="1"/>
            </p:cNvSpPr>
            <p:nvPr/>
          </p:nvSpPr>
          <p:spPr bwMode="auto">
            <a:xfrm>
              <a:off x="1245" y="799"/>
              <a:ext cx="228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300" b="1">
                <a:ea typeface="黑体" panose="02010609060101010101" pitchFamily="49" charset="-122"/>
              </a:endParaRPr>
            </a:p>
          </p:txBody>
        </p:sp>
      </p:grpSp>
      <p:sp>
        <p:nvSpPr>
          <p:cNvPr id="5149" name="圆角矩形 67"/>
          <p:cNvSpPr/>
          <p:nvPr/>
        </p:nvSpPr>
        <p:spPr>
          <a:xfrm>
            <a:off x="3635216" y="4023836"/>
            <a:ext cx="1144191" cy="5619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 cap="flat" cmpd="sng">
            <a:solidFill>
              <a:srgbClr val="33CCFF"/>
            </a:solidFill>
            <a:prstDash val="sysDot"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endParaRPr lang="zh-CN" altLang="en-US" dirty="0">
              <a:latin typeface="黑体" panose="02010609060101010101" pitchFamily="49" charset="-122"/>
            </a:endParaRPr>
          </a:p>
        </p:txBody>
      </p:sp>
      <p:grpSp>
        <p:nvGrpSpPr>
          <p:cNvPr id="5125" name="组合 32"/>
          <p:cNvGrpSpPr/>
          <p:nvPr/>
        </p:nvGrpSpPr>
        <p:grpSpPr>
          <a:xfrm>
            <a:off x="3822145" y="1391366"/>
            <a:ext cx="2970609" cy="446276"/>
            <a:chOff x="1457329" y="2085215"/>
            <a:chExt cx="3960440" cy="595942"/>
          </a:xfrm>
        </p:grpSpPr>
        <p:sp>
          <p:nvSpPr>
            <p:cNvPr id="14372" name="TextBox 29"/>
            <p:cNvSpPr txBox="1">
              <a:spLocks noChangeArrowheads="1"/>
            </p:cNvSpPr>
            <p:nvPr/>
          </p:nvSpPr>
          <p:spPr bwMode="auto">
            <a:xfrm>
              <a:off x="1457329" y="2085215"/>
              <a:ext cx="3960440" cy="5959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3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650÷5</a:t>
              </a:r>
              <a:r>
                <a:rPr lang="zh-CN" altLang="en-US" sz="23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＝</a:t>
              </a:r>
              <a:endParaRPr lang="zh-CN" altLang="en-US" sz="23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5173" name="直接连接符 31"/>
            <p:cNvCxnSpPr/>
            <p:nvPr/>
          </p:nvCxnSpPr>
          <p:spPr>
            <a:xfrm>
              <a:off x="3131687" y="2610042"/>
              <a:ext cx="100811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</p:grpSp>
      <p:sp>
        <p:nvSpPr>
          <p:cNvPr id="49" name="Text Box 3"/>
          <p:cNvSpPr txBox="1"/>
          <p:nvPr/>
        </p:nvSpPr>
        <p:spPr>
          <a:xfrm>
            <a:off x="3811429" y="2885599"/>
            <a:ext cx="299825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300">
                <a:latin typeface="Arial" panose="020B0604020202020204" pitchFamily="34" charset="0"/>
              </a:rPr>
              <a:t>5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53" name="Text Box 7"/>
          <p:cNvSpPr txBox="1"/>
          <p:nvPr/>
        </p:nvSpPr>
        <p:spPr>
          <a:xfrm>
            <a:off x="3389948" y="2567702"/>
            <a:ext cx="346472" cy="424829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r>
              <a:rPr lang="en-US" altLang="zh-CN" sz="2300">
                <a:latin typeface="Arial" panose="020B0604020202020204" pitchFamily="34" charset="0"/>
              </a:rPr>
              <a:t>5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54" name="Text Box 8"/>
          <p:cNvSpPr txBox="1">
            <a:spLocks noChangeArrowheads="1"/>
          </p:cNvSpPr>
          <p:nvPr/>
        </p:nvSpPr>
        <p:spPr bwMode="auto">
          <a:xfrm>
            <a:off x="3714989" y="2567702"/>
            <a:ext cx="984647" cy="42482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 algn="ctr">
              <a:defRPr/>
            </a:pPr>
            <a:r>
              <a:rPr lang="en-US" altLang="zh-CN" sz="2300">
                <a:ea typeface="黑体" panose="02010609060101010101" pitchFamily="49" charset="-122"/>
                <a:cs typeface="黑体" panose="02010609060101010101" pitchFamily="49" charset="-122"/>
              </a:rPr>
              <a:t>6 5 0</a:t>
            </a:r>
            <a:endParaRPr lang="en-US" altLang="zh-CN" sz="2300"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5" name="Line 9"/>
          <p:cNvSpPr>
            <a:spLocks noChangeShapeType="1"/>
          </p:cNvSpPr>
          <p:nvPr/>
        </p:nvSpPr>
        <p:spPr bwMode="auto">
          <a:xfrm>
            <a:off x="3753089" y="3299936"/>
            <a:ext cx="864394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67500" tIns="35100" rIns="67500" bIns="35100" anchor="ctr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00" b="1">
              <a:ea typeface="黑体" panose="02010609060101010101" pitchFamily="49" charset="-122"/>
            </a:endParaRPr>
          </a:p>
        </p:txBody>
      </p:sp>
      <p:sp>
        <p:nvSpPr>
          <p:cNvPr id="56" name="Text Box 10"/>
          <p:cNvSpPr txBox="1"/>
          <p:nvPr/>
        </p:nvSpPr>
        <p:spPr>
          <a:xfrm>
            <a:off x="3819274" y="2567702"/>
            <a:ext cx="299826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300">
                <a:latin typeface="Arial" panose="020B0604020202020204" pitchFamily="34" charset="0"/>
              </a:rPr>
              <a:t>6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57" name="Text Box 11"/>
          <p:cNvSpPr txBox="1"/>
          <p:nvPr/>
        </p:nvSpPr>
        <p:spPr>
          <a:xfrm>
            <a:off x="4055018" y="2567702"/>
            <a:ext cx="299826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300">
                <a:latin typeface="Arial" panose="020B0604020202020204" pitchFamily="34" charset="0"/>
              </a:rPr>
              <a:t>5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58" name="Text Box 12"/>
          <p:cNvSpPr txBox="1"/>
          <p:nvPr/>
        </p:nvSpPr>
        <p:spPr>
          <a:xfrm>
            <a:off x="3811429" y="2143840"/>
            <a:ext cx="299825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300">
                <a:latin typeface="Arial" panose="020B0604020202020204" pitchFamily="34" charset="0"/>
              </a:rPr>
              <a:t>1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59" name="Text Box 13"/>
          <p:cNvSpPr txBox="1"/>
          <p:nvPr/>
        </p:nvSpPr>
        <p:spPr>
          <a:xfrm>
            <a:off x="4056698" y="2135505"/>
            <a:ext cx="269081" cy="424829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r>
              <a:rPr lang="en-US" altLang="zh-CN" sz="2300">
                <a:latin typeface="Arial" panose="020B0604020202020204" pitchFamily="34" charset="0"/>
              </a:rPr>
              <a:t>3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60" name="Text Box 14"/>
          <p:cNvSpPr txBox="1"/>
          <p:nvPr/>
        </p:nvSpPr>
        <p:spPr>
          <a:xfrm>
            <a:off x="4294334" y="2140267"/>
            <a:ext cx="299826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3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endParaRPr lang="en-US" altLang="zh-CN" sz="23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6" name="Text Box 20"/>
          <p:cNvSpPr txBox="1"/>
          <p:nvPr/>
        </p:nvSpPr>
        <p:spPr>
          <a:xfrm>
            <a:off x="3811429" y="3567827"/>
            <a:ext cx="545085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300">
                <a:latin typeface="Arial" panose="020B0604020202020204" pitchFamily="34" charset="0"/>
              </a:rPr>
              <a:t>1 5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68" name="Text Box 22"/>
          <p:cNvSpPr txBox="1"/>
          <p:nvPr/>
        </p:nvSpPr>
        <p:spPr>
          <a:xfrm>
            <a:off x="4297905" y="4079796"/>
            <a:ext cx="299826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3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endParaRPr lang="en-US" altLang="zh-CN" sz="23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1" name="Text Box 25"/>
          <p:cNvSpPr txBox="1"/>
          <p:nvPr/>
        </p:nvSpPr>
        <p:spPr>
          <a:xfrm>
            <a:off x="4305049" y="4457224"/>
            <a:ext cx="299826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300">
                <a:latin typeface="Arial" panose="020B0604020202020204" pitchFamily="34" charset="0"/>
              </a:rPr>
              <a:t>0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72" name="Text Box 26"/>
          <p:cNvSpPr txBox="1"/>
          <p:nvPr/>
        </p:nvSpPr>
        <p:spPr>
          <a:xfrm>
            <a:off x="4302668" y="2567702"/>
            <a:ext cx="299826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3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endParaRPr lang="en-US" altLang="zh-CN" sz="23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3" name="Text Box 48"/>
          <p:cNvSpPr txBox="1"/>
          <p:nvPr/>
        </p:nvSpPr>
        <p:spPr>
          <a:xfrm>
            <a:off x="3811429" y="3268980"/>
            <a:ext cx="299825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300">
                <a:latin typeface="Arial" panose="020B0604020202020204" pitchFamily="34" charset="0"/>
              </a:rPr>
              <a:t>1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75" name="Line 50"/>
          <p:cNvSpPr>
            <a:spLocks noChangeShapeType="1"/>
          </p:cNvSpPr>
          <p:nvPr/>
        </p:nvSpPr>
        <p:spPr bwMode="auto">
          <a:xfrm flipH="1" flipV="1">
            <a:off x="3553064" y="2999899"/>
            <a:ext cx="810816" cy="1079897"/>
          </a:xfrm>
          <a:prstGeom prst="line">
            <a:avLst/>
          </a:prstGeom>
          <a:noFill/>
          <a:ln w="19050">
            <a:solidFill>
              <a:srgbClr val="60B8DC"/>
            </a:solidFill>
            <a:prstDash val="solid"/>
            <a:round/>
            <a:tailEnd type="triangle" w="med" len="med"/>
          </a:ln>
        </p:spPr>
        <p:txBody>
          <a:bodyPr wrap="none" lIns="67500" tIns="35100" rIns="67500" bIns="35100" anchor="ctr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00" b="1">
              <a:ln>
                <a:solidFill>
                  <a:schemeClr val="tx1"/>
                </a:solidFill>
                <a:prstDash val="dash"/>
              </a:ln>
              <a:ea typeface="黑体" panose="02010609060101010101" pitchFamily="49" charset="-122"/>
            </a:endParaRPr>
          </a:p>
        </p:txBody>
      </p:sp>
      <p:sp>
        <p:nvSpPr>
          <p:cNvPr id="2" name="Text Box 11"/>
          <p:cNvSpPr txBox="1"/>
          <p:nvPr/>
        </p:nvSpPr>
        <p:spPr>
          <a:xfrm>
            <a:off x="4056698" y="3279696"/>
            <a:ext cx="299825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300">
                <a:latin typeface="Arial" panose="020B0604020202020204" pitchFamily="34" charset="0"/>
              </a:rPr>
              <a:t>5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3" name="Line 9"/>
          <p:cNvSpPr>
            <a:spLocks noChangeShapeType="1"/>
          </p:cNvSpPr>
          <p:nvPr/>
        </p:nvSpPr>
        <p:spPr bwMode="auto">
          <a:xfrm>
            <a:off x="3753089" y="3992880"/>
            <a:ext cx="864394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67500" tIns="35100" rIns="67500" bIns="35100" anchor="ctr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00" b="1">
              <a:ea typeface="黑体" panose="02010609060101010101" pitchFamily="49" charset="-122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3753089" y="4554855"/>
            <a:ext cx="864394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67500" tIns="35100" rIns="67500" bIns="35100" anchor="ctr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00" b="1">
              <a:ea typeface="黑体" panose="02010609060101010101" pitchFamily="49" charset="-122"/>
            </a:endParaRPr>
          </a:p>
        </p:txBody>
      </p:sp>
      <p:sp>
        <p:nvSpPr>
          <p:cNvPr id="14383" name="TextBox 29"/>
          <p:cNvSpPr txBox="1">
            <a:spLocks noChangeArrowheads="1"/>
          </p:cNvSpPr>
          <p:nvPr/>
        </p:nvSpPr>
        <p:spPr bwMode="auto">
          <a:xfrm>
            <a:off x="5142548" y="1341120"/>
            <a:ext cx="784860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3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130</a:t>
            </a:r>
            <a:endParaRPr lang="zh-CN" altLang="en-US" sz="23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50" name="TextBox 29"/>
          <p:cNvSpPr txBox="1"/>
          <p:nvPr/>
        </p:nvSpPr>
        <p:spPr>
          <a:xfrm>
            <a:off x="5766435" y="1805703"/>
            <a:ext cx="1566863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60B8DC"/>
                </a:solidFill>
                <a:latin typeface="微软雅黑" panose="020B0503020204020204" charset="-122"/>
                <a:ea typeface="微软雅黑" panose="020B0503020204020204" charset="-122"/>
              </a:rPr>
              <a:t>简便写法：</a:t>
            </a:r>
            <a:endParaRPr lang="zh-CN" altLang="en-US" sz="1800" dirty="0">
              <a:solidFill>
                <a:srgbClr val="60B8D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Box 3"/>
          <p:cNvSpPr txBox="1"/>
          <p:nvPr/>
        </p:nvSpPr>
        <p:spPr>
          <a:xfrm>
            <a:off x="6177201" y="2852261"/>
            <a:ext cx="299825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300">
                <a:latin typeface="Arial" panose="020B0604020202020204" pitchFamily="34" charset="0"/>
              </a:rPr>
              <a:t>5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11" name="Text Box 7"/>
          <p:cNvSpPr txBox="1"/>
          <p:nvPr/>
        </p:nvSpPr>
        <p:spPr>
          <a:xfrm>
            <a:off x="5788568" y="2562940"/>
            <a:ext cx="299826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300">
                <a:latin typeface="Arial" panose="020B0604020202020204" pitchFamily="34" charset="0"/>
              </a:rPr>
              <a:t>5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6080761" y="2567702"/>
            <a:ext cx="984647" cy="42482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 algn="ctr">
              <a:defRPr/>
            </a:pPr>
            <a:r>
              <a:rPr lang="en-US" altLang="zh-CN" sz="2300">
                <a:ea typeface="黑体" panose="02010609060101010101" pitchFamily="49" charset="-122"/>
                <a:cs typeface="黑体" panose="02010609060101010101" pitchFamily="49" charset="-122"/>
              </a:rPr>
              <a:t>6 5 0</a:t>
            </a:r>
            <a:endParaRPr lang="en-US" altLang="zh-CN" sz="2300"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6128385" y="3299936"/>
            <a:ext cx="864394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67500" tIns="35100" rIns="67500" bIns="35100" anchor="ctr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00" b="1">
              <a:ea typeface="黑体" panose="02010609060101010101" pitchFamily="49" charset="-122"/>
            </a:endParaRPr>
          </a:p>
        </p:txBody>
      </p:sp>
      <p:sp>
        <p:nvSpPr>
          <p:cNvPr id="18" name="Text Box 12"/>
          <p:cNvSpPr txBox="1"/>
          <p:nvPr/>
        </p:nvSpPr>
        <p:spPr>
          <a:xfrm>
            <a:off x="6177201" y="2148603"/>
            <a:ext cx="299825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300">
                <a:latin typeface="Arial" panose="020B0604020202020204" pitchFamily="34" charset="0"/>
              </a:rPr>
              <a:t>1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20" name="Text Box 13"/>
          <p:cNvSpPr txBox="1"/>
          <p:nvPr/>
        </p:nvSpPr>
        <p:spPr>
          <a:xfrm>
            <a:off x="6422470" y="2148603"/>
            <a:ext cx="269081" cy="424829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r>
              <a:rPr lang="en-US" altLang="zh-CN" sz="2300">
                <a:latin typeface="Arial" panose="020B0604020202020204" pitchFamily="34" charset="0"/>
              </a:rPr>
              <a:t>3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21" name="Text Box 14"/>
          <p:cNvSpPr txBox="1"/>
          <p:nvPr/>
        </p:nvSpPr>
        <p:spPr>
          <a:xfrm>
            <a:off x="6662976" y="2148603"/>
            <a:ext cx="299825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3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endParaRPr lang="en-US" altLang="zh-CN" sz="23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 Box 20"/>
          <p:cNvSpPr txBox="1"/>
          <p:nvPr/>
        </p:nvSpPr>
        <p:spPr>
          <a:xfrm>
            <a:off x="6177202" y="3534490"/>
            <a:ext cx="545085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300">
                <a:latin typeface="Arial" panose="020B0604020202020204" pitchFamily="34" charset="0"/>
              </a:rPr>
              <a:t>1 5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23" name="Text Box 22"/>
          <p:cNvSpPr txBox="1"/>
          <p:nvPr/>
        </p:nvSpPr>
        <p:spPr>
          <a:xfrm>
            <a:off x="6662976" y="4155996"/>
            <a:ext cx="299825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3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endParaRPr lang="en-US" altLang="zh-CN" sz="23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 Box 25"/>
          <p:cNvSpPr txBox="1"/>
          <p:nvPr/>
        </p:nvSpPr>
        <p:spPr>
          <a:xfrm>
            <a:off x="6662976" y="4457224"/>
            <a:ext cx="299825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300">
                <a:latin typeface="Arial" panose="020B0604020202020204" pitchFamily="34" charset="0"/>
              </a:rPr>
              <a:t>0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25" name="Text Box 26"/>
          <p:cNvSpPr txBox="1"/>
          <p:nvPr/>
        </p:nvSpPr>
        <p:spPr>
          <a:xfrm>
            <a:off x="6662976" y="3902392"/>
            <a:ext cx="299825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3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endParaRPr lang="en-US" altLang="zh-CN" sz="23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 Box 48"/>
          <p:cNvSpPr txBox="1"/>
          <p:nvPr/>
        </p:nvSpPr>
        <p:spPr>
          <a:xfrm>
            <a:off x="6177201" y="3246359"/>
            <a:ext cx="299825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300">
                <a:latin typeface="Arial" panose="020B0604020202020204" pitchFamily="34" charset="0"/>
              </a:rPr>
              <a:t>1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27" name="Text Box 11"/>
          <p:cNvSpPr txBox="1"/>
          <p:nvPr/>
        </p:nvSpPr>
        <p:spPr>
          <a:xfrm>
            <a:off x="6422470" y="3246359"/>
            <a:ext cx="299825" cy="424829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300">
                <a:latin typeface="Arial" panose="020B0604020202020204" pitchFamily="34" charset="0"/>
              </a:rPr>
              <a:t>5</a:t>
            </a:r>
            <a:endParaRPr lang="en-US" altLang="zh-CN" sz="2300">
              <a:latin typeface="Arial" panose="020B0604020202020204" pitchFamily="34" charset="0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>
            <a:off x="6120051" y="3992880"/>
            <a:ext cx="864394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67500" tIns="35100" rIns="67500" bIns="35100" anchor="ctr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00" b="1">
              <a:ea typeface="黑体" panose="02010609060101010101" pitchFamily="49" charset="-122"/>
            </a:endParaRP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>
            <a:off x="6127195" y="4554855"/>
            <a:ext cx="864394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67500" tIns="35100" rIns="67500" bIns="35100" anchor="ctr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00" b="1">
              <a:ea typeface="黑体" panose="02010609060101010101" pitchFamily="49" charset="-122"/>
            </a:endParaRPr>
          </a:p>
        </p:txBody>
      </p:sp>
      <p:grpSp>
        <p:nvGrpSpPr>
          <p:cNvPr id="5193" name="Group 73"/>
          <p:cNvGrpSpPr/>
          <p:nvPr/>
        </p:nvGrpSpPr>
        <p:grpSpPr>
          <a:xfrm>
            <a:off x="5767627" y="509112"/>
            <a:ext cx="2630090" cy="1212056"/>
            <a:chOff x="3153" y="572"/>
            <a:chExt cx="2209" cy="1018"/>
          </a:xfrm>
        </p:grpSpPr>
        <p:sp>
          <p:nvSpPr>
            <p:cNvPr id="5191" name="AutoShape 27"/>
            <p:cNvSpPr>
              <a:spLocks noChangeArrowheads="1"/>
            </p:cNvSpPr>
            <p:nvPr/>
          </p:nvSpPr>
          <p:spPr bwMode="auto">
            <a:xfrm>
              <a:off x="3153" y="572"/>
              <a:ext cx="1360" cy="590"/>
            </a:xfrm>
            <a:prstGeom prst="wedgeRoundRectCallout">
              <a:avLst>
                <a:gd name="adj1" fmla="val 59118"/>
                <a:gd name="adj2" fmla="val -10000"/>
                <a:gd name="adj3" fmla="val 16667"/>
              </a:avLst>
            </a:prstGeom>
            <a:ln w="25400">
              <a:solidFill>
                <a:srgbClr val="60B8DC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5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使用简便写法，</a:t>
              </a:r>
              <a:endParaRPr lang="zh-CN" altLang="en-US" sz="15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5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要注意什么？</a:t>
              </a:r>
              <a:endParaRPr lang="zh-CN" altLang="en-US" sz="15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5171" name="Picture 72" descr="10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366" y="593"/>
              <a:ext cx="996" cy="99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179" name="组合 5178"/>
          <p:cNvGrpSpPr/>
          <p:nvPr/>
        </p:nvGrpSpPr>
        <p:grpSpPr>
          <a:xfrm>
            <a:off x="7267099" y="1858328"/>
            <a:ext cx="1395413" cy="3132535"/>
            <a:chOff x="4422" y="1706"/>
            <a:chExt cx="1172" cy="2631"/>
          </a:xfrm>
        </p:grpSpPr>
        <p:pic>
          <p:nvPicPr>
            <p:cNvPr id="5168" name="Picture 81" descr="8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876" y="3413"/>
              <a:ext cx="632" cy="9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9" name="AutoShape 27"/>
            <p:cNvSpPr/>
            <p:nvPr/>
          </p:nvSpPr>
          <p:spPr>
            <a:xfrm>
              <a:off x="4422" y="1706"/>
              <a:ext cx="1172" cy="1363"/>
            </a:xfrm>
            <a:prstGeom prst="wedgeRoundRectCallout">
              <a:avLst>
                <a:gd name="adj1" fmla="val 19648"/>
                <a:gd name="adj2" fmla="val 58750"/>
                <a:gd name="adj3" fmla="val 16667"/>
              </a:avLst>
            </a:prstGeom>
            <a:solidFill>
              <a:schemeClr val="bg1"/>
            </a:solidFill>
            <a:ln w="25400" cap="flat" cmpd="sng">
              <a:solidFill>
                <a:srgbClr val="60B8D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被除数末尾有</a:t>
              </a:r>
              <a:r>
                <a:rPr lang="en-US" altLang="zh-CN" b="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</a:t>
              </a:r>
              <a:r>
                <a:rPr lang="zh-CN" altLang="en-US" b="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，且前一位除完没有余数，一定要在商的个位写</a:t>
              </a:r>
              <a:r>
                <a:rPr lang="en-US" altLang="zh-CN" b="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</a:t>
              </a:r>
              <a:r>
                <a:rPr lang="zh-CN" altLang="en-US" b="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占位</a:t>
              </a:r>
              <a:r>
                <a:rPr lang="zh-CN" altLang="en-US" b="0" dirty="0">
                  <a:solidFill>
                    <a:srgbClr val="1C1C1C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en-US" altLang="zh-CN" b="0" dirty="0">
                <a:solidFill>
                  <a:srgbClr val="1C1C1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63" name="图片 2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628073" y="2565321"/>
            <a:ext cx="1013222" cy="4798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" name="图片 2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979319" y="2520077"/>
            <a:ext cx="1013222" cy="47982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250" autoRev="1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0" dur="250" autoRev="1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1" dur="250" autoRev="1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50" autoRev="1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L 3.61111E-6 0.26157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0.33164 L -0.00034 0.0007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412 L -2.5E-6 0.01667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5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00"/>
                            </p:stCondLst>
                            <p:childTnLst>
                              <p:par>
                                <p:cTn id="192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00"/>
                            </p:stCondLst>
                            <p:childTnLst>
                              <p:par>
                                <p:cTn id="19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500"/>
                            </p:stCondLst>
                            <p:childTnLst>
                              <p:par>
                                <p:cTn id="202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L -0.03507 -0.10903 " pathEditMode="relative" rAng="0" ptsTypes="AA">
                                      <p:cBhvr>
                                        <p:cTn id="20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" y="-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3" dur="500"/>
                                        <p:tgtEl>
                                          <p:spTgt spid="5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3" grpId="0"/>
      <p:bldP spid="5149" grpId="0" bldLvl="0" animBg="1"/>
      <p:bldP spid="49" grpId="0"/>
      <p:bldP spid="53" grpId="0"/>
      <p:bldP spid="53" grpId="1"/>
      <p:bldP spid="54" grpId="0"/>
      <p:bldP spid="58" grpId="0"/>
      <p:bldP spid="59" grpId="0"/>
      <p:bldP spid="60" grpId="0"/>
      <p:bldP spid="60" grpId="1"/>
      <p:bldP spid="71" grpId="0"/>
      <p:bldP spid="72" grpId="0"/>
      <p:bldP spid="72" grpId="1"/>
      <p:bldP spid="73" grpId="0" build="allAtOnce"/>
      <p:bldP spid="14383" grpId="0"/>
      <p:bldP spid="5150" grpId="0"/>
      <p:bldP spid="9" grpId="0"/>
      <p:bldP spid="11" grpId="0"/>
      <p:bldP spid="12" grpId="0"/>
      <p:bldP spid="18" grpId="0"/>
      <p:bldP spid="20" grpId="0"/>
      <p:bldP spid="21" grpId="0"/>
      <p:bldP spid="22" grpId="0"/>
      <p:bldP spid="23" grpId="0" build="allAtOnce"/>
      <p:bldP spid="23" grpId="1" build="allAtOnce"/>
      <p:bldP spid="24" grpId="0"/>
      <p:bldP spid="24" grpId="1"/>
      <p:bldP spid="25" grpId="0"/>
      <p:bldP spid="25" grpId="1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探究新知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49780" y="1476375"/>
            <a:ext cx="1424940" cy="51149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" name="Text Box 21"/>
          <p:cNvSpPr txBox="1">
            <a:spLocks noChangeArrowheads="1"/>
          </p:cNvSpPr>
          <p:nvPr/>
        </p:nvSpPr>
        <p:spPr bwMode="auto">
          <a:xfrm>
            <a:off x="2341721" y="1462564"/>
            <a:ext cx="1629728" cy="4376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ea typeface="黑体" panose="02010609060101010101" pitchFamily="49" charset="-122"/>
              </a:rPr>
              <a:t>7  5 </a:t>
            </a:r>
            <a:r>
              <a:rPr lang="en-US" altLang="zh-CN" sz="1500" dirty="0">
                <a:ea typeface="黑体" panose="02010609060101010101" pitchFamily="49" charset="-122"/>
              </a:rPr>
              <a:t> </a:t>
            </a:r>
            <a:r>
              <a:rPr lang="en-US" altLang="zh-CN" sz="2400" dirty="0">
                <a:ea typeface="黑体" panose="02010609060101010101" pitchFamily="49" charset="-122"/>
              </a:rPr>
              <a:t>0</a:t>
            </a:r>
            <a:endParaRPr lang="en-US" altLang="zh-CN" sz="2400" dirty="0">
              <a:ea typeface="黑体" panose="02010609060101010101" pitchFamily="49" charset="-122"/>
            </a:endParaRPr>
          </a:p>
        </p:txBody>
      </p:sp>
      <p:sp>
        <p:nvSpPr>
          <p:cNvPr id="20" name="Text Box 9"/>
          <p:cNvSpPr txBox="1"/>
          <p:nvPr/>
        </p:nvSpPr>
        <p:spPr>
          <a:xfrm>
            <a:off x="1752124" y="1437323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" panose="020B0604020202020204" pitchFamily="34" charset="0"/>
              </a:rPr>
              <a:t>5</a:t>
            </a:r>
            <a:endParaRPr lang="en-US" altLang="zh-CN" sz="2400">
              <a:latin typeface="Arial" panose="020B0604020202020204" pitchFamily="34" charset="0"/>
            </a:endParaRPr>
          </a:p>
        </p:txBody>
      </p:sp>
      <p:sp>
        <p:nvSpPr>
          <p:cNvPr id="21" name="Text Box 10"/>
          <p:cNvSpPr txBox="1"/>
          <p:nvPr/>
        </p:nvSpPr>
        <p:spPr>
          <a:xfrm>
            <a:off x="2333148" y="1798797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5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 Box 12"/>
          <p:cNvSpPr txBox="1"/>
          <p:nvPr/>
        </p:nvSpPr>
        <p:spPr>
          <a:xfrm>
            <a:off x="2685097" y="1039654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 Box 15"/>
          <p:cNvSpPr txBox="1"/>
          <p:nvPr/>
        </p:nvSpPr>
        <p:spPr>
          <a:xfrm>
            <a:off x="3034665" y="2909412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0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 Box 17"/>
          <p:cNvSpPr txBox="1"/>
          <p:nvPr/>
        </p:nvSpPr>
        <p:spPr>
          <a:xfrm>
            <a:off x="3048476" y="1039654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 Box 19"/>
          <p:cNvSpPr txBox="1"/>
          <p:nvPr/>
        </p:nvSpPr>
        <p:spPr>
          <a:xfrm>
            <a:off x="2708434" y="2216468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5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29" name="Text Box 22"/>
          <p:cNvSpPr txBox="1"/>
          <p:nvPr/>
        </p:nvSpPr>
        <p:spPr>
          <a:xfrm>
            <a:off x="2333149" y="1039654"/>
            <a:ext cx="492919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2" name="Line 11"/>
          <p:cNvSpPr>
            <a:spLocks noChangeShapeType="1"/>
          </p:cNvSpPr>
          <p:nvPr/>
        </p:nvSpPr>
        <p:spPr bwMode="auto">
          <a:xfrm>
            <a:off x="2198371" y="2265998"/>
            <a:ext cx="1198721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00" b="1">
              <a:ea typeface="黑体" panose="02010609060101010101" pitchFamily="49" charset="-122"/>
            </a:endParaRPr>
          </a:p>
        </p:txBody>
      </p:sp>
      <p:sp>
        <p:nvSpPr>
          <p:cNvPr id="33" name="Line 13"/>
          <p:cNvSpPr/>
          <p:nvPr/>
        </p:nvSpPr>
        <p:spPr>
          <a:xfrm flipV="1">
            <a:off x="2198370" y="2897981"/>
            <a:ext cx="119824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" name="Text Box 19"/>
          <p:cNvSpPr txBox="1"/>
          <p:nvPr>
            <p:custDataLst>
              <p:tags r:id="rId2"/>
            </p:custDataLst>
          </p:nvPr>
        </p:nvSpPr>
        <p:spPr>
          <a:xfrm>
            <a:off x="2329339" y="2216468"/>
            <a:ext cx="35623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2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36" name="Text Box 19"/>
          <p:cNvSpPr txBox="1"/>
          <p:nvPr/>
        </p:nvSpPr>
        <p:spPr>
          <a:xfrm>
            <a:off x="2702242" y="2511743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5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19"/>
          <p:cNvSpPr txBox="1"/>
          <p:nvPr/>
        </p:nvSpPr>
        <p:spPr>
          <a:xfrm>
            <a:off x="2326005" y="2511743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2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Box 15"/>
          <p:cNvSpPr txBox="1"/>
          <p:nvPr/>
        </p:nvSpPr>
        <p:spPr>
          <a:xfrm>
            <a:off x="3034665" y="3221355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0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4" name="Line 13"/>
          <p:cNvSpPr/>
          <p:nvPr/>
        </p:nvSpPr>
        <p:spPr>
          <a:xfrm flipV="1">
            <a:off x="2198846" y="3659029"/>
            <a:ext cx="119824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" name="Text Box 15"/>
          <p:cNvSpPr txBox="1"/>
          <p:nvPr/>
        </p:nvSpPr>
        <p:spPr>
          <a:xfrm>
            <a:off x="3043714" y="3666649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0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pic>
        <p:nvPicPr>
          <p:cNvPr id="9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70684" y="1476375"/>
            <a:ext cx="1424940" cy="51149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5762625" y="1462564"/>
            <a:ext cx="1629728" cy="4376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ea typeface="黑体" panose="02010609060101010101" pitchFamily="49" charset="-122"/>
              </a:rPr>
              <a:t>9  8 </a:t>
            </a:r>
            <a:r>
              <a:rPr lang="en-US" altLang="zh-CN" sz="1500" dirty="0">
                <a:ea typeface="黑体" panose="02010609060101010101" pitchFamily="49" charset="-122"/>
              </a:rPr>
              <a:t> </a:t>
            </a:r>
            <a:r>
              <a:rPr lang="en-US" altLang="zh-CN" sz="2400" dirty="0">
                <a:ea typeface="黑体" panose="02010609060101010101" pitchFamily="49" charset="-122"/>
              </a:rPr>
              <a:t>0</a:t>
            </a:r>
            <a:endParaRPr lang="en-US" altLang="zh-CN" sz="2400" dirty="0">
              <a:ea typeface="黑体" panose="02010609060101010101" pitchFamily="49" charset="-122"/>
            </a:endParaRPr>
          </a:p>
        </p:txBody>
      </p:sp>
      <p:sp>
        <p:nvSpPr>
          <p:cNvPr id="11" name="Text Box 9"/>
          <p:cNvSpPr txBox="1"/>
          <p:nvPr/>
        </p:nvSpPr>
        <p:spPr>
          <a:xfrm>
            <a:off x="5173027" y="1437323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" panose="020B0604020202020204" pitchFamily="34" charset="0"/>
              </a:rPr>
              <a:t>7</a:t>
            </a:r>
            <a:endParaRPr lang="en-US" altLang="zh-CN" sz="2400">
              <a:latin typeface="Arial" panose="020B0604020202020204" pitchFamily="34" charset="0"/>
            </a:endParaRPr>
          </a:p>
        </p:txBody>
      </p:sp>
      <p:sp>
        <p:nvSpPr>
          <p:cNvPr id="13" name="Text Box 10"/>
          <p:cNvSpPr txBox="1"/>
          <p:nvPr/>
        </p:nvSpPr>
        <p:spPr>
          <a:xfrm>
            <a:off x="5754052" y="1798797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7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 Box 12"/>
          <p:cNvSpPr txBox="1"/>
          <p:nvPr/>
        </p:nvSpPr>
        <p:spPr>
          <a:xfrm>
            <a:off x="6106001" y="1039654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 Box 15"/>
          <p:cNvSpPr txBox="1"/>
          <p:nvPr/>
        </p:nvSpPr>
        <p:spPr>
          <a:xfrm>
            <a:off x="6455568" y="2909412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0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 Box 17"/>
          <p:cNvSpPr txBox="1"/>
          <p:nvPr/>
        </p:nvSpPr>
        <p:spPr>
          <a:xfrm>
            <a:off x="6469380" y="1039654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 Box 19"/>
          <p:cNvSpPr txBox="1"/>
          <p:nvPr/>
        </p:nvSpPr>
        <p:spPr>
          <a:xfrm>
            <a:off x="6129337" y="2216468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8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 Box 22"/>
          <p:cNvSpPr txBox="1"/>
          <p:nvPr/>
        </p:nvSpPr>
        <p:spPr>
          <a:xfrm>
            <a:off x="5754053" y="1039654"/>
            <a:ext cx="492919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Line 11"/>
          <p:cNvSpPr>
            <a:spLocks noChangeShapeType="1"/>
          </p:cNvSpPr>
          <p:nvPr/>
        </p:nvSpPr>
        <p:spPr bwMode="auto">
          <a:xfrm>
            <a:off x="5619274" y="2265998"/>
            <a:ext cx="1198721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00" b="1">
              <a:ea typeface="黑体" panose="02010609060101010101" pitchFamily="49" charset="-122"/>
            </a:endParaRPr>
          </a:p>
        </p:txBody>
      </p:sp>
      <p:sp>
        <p:nvSpPr>
          <p:cNvPr id="25" name="Line 13"/>
          <p:cNvSpPr/>
          <p:nvPr/>
        </p:nvSpPr>
        <p:spPr>
          <a:xfrm flipV="1">
            <a:off x="5619274" y="2897981"/>
            <a:ext cx="119824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" name="Text Box 19"/>
          <p:cNvSpPr txBox="1"/>
          <p:nvPr>
            <p:custDataLst>
              <p:tags r:id="rId3"/>
            </p:custDataLst>
          </p:nvPr>
        </p:nvSpPr>
        <p:spPr>
          <a:xfrm>
            <a:off x="5750243" y="2216468"/>
            <a:ext cx="35623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2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30" name="Text Box 19"/>
          <p:cNvSpPr txBox="1"/>
          <p:nvPr/>
        </p:nvSpPr>
        <p:spPr>
          <a:xfrm>
            <a:off x="6123146" y="2511743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8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31" name="Text Box 19"/>
          <p:cNvSpPr txBox="1"/>
          <p:nvPr/>
        </p:nvSpPr>
        <p:spPr>
          <a:xfrm>
            <a:off x="5746909" y="2511743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2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34" name="Text Box 15"/>
          <p:cNvSpPr txBox="1"/>
          <p:nvPr/>
        </p:nvSpPr>
        <p:spPr>
          <a:xfrm>
            <a:off x="6455568" y="3221355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0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38" name="Line 13"/>
          <p:cNvSpPr/>
          <p:nvPr/>
        </p:nvSpPr>
        <p:spPr>
          <a:xfrm flipV="1">
            <a:off x="5619750" y="3659029"/>
            <a:ext cx="119824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9" name="Text Box 15"/>
          <p:cNvSpPr txBox="1"/>
          <p:nvPr/>
        </p:nvSpPr>
        <p:spPr>
          <a:xfrm>
            <a:off x="6464617" y="3666649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0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6" grpId="0"/>
      <p:bldP spid="27" grpId="0"/>
      <p:bldP spid="29" grpId="0"/>
      <p:bldP spid="35" grpId="0"/>
      <p:bldP spid="36" grpId="0"/>
      <p:bldP spid="2" grpId="0"/>
      <p:bldP spid="3" grpId="0"/>
      <p:bldP spid="6" grpId="0"/>
      <p:bldP spid="13" grpId="0"/>
      <p:bldP spid="14" grpId="0"/>
      <p:bldP spid="15" grpId="0"/>
      <p:bldP spid="16" grpId="0"/>
      <p:bldP spid="17" grpId="0"/>
      <p:bldP spid="18" grpId="0"/>
      <p:bldP spid="28" grpId="0"/>
      <p:bldP spid="30" grpId="0"/>
      <p:bldP spid="31" grpId="0"/>
      <p:bldP spid="34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探究新知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68" name="Text Box 33"/>
          <p:cNvSpPr txBox="1"/>
          <p:nvPr/>
        </p:nvSpPr>
        <p:spPr>
          <a:xfrm>
            <a:off x="890111" y="830580"/>
            <a:ext cx="7363778" cy="437674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245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元买长跳绳，可以买多少根，还剩多少钱？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77428" y="1343025"/>
            <a:ext cx="1835944" cy="39147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245÷8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0" name="Text Box 14"/>
          <p:cNvSpPr txBox="1"/>
          <p:nvPr/>
        </p:nvSpPr>
        <p:spPr>
          <a:xfrm>
            <a:off x="4758690" y="1355884"/>
            <a:ext cx="885825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74" name="Text Box 7"/>
          <p:cNvSpPr txBox="1"/>
          <p:nvPr/>
        </p:nvSpPr>
        <p:spPr>
          <a:xfrm>
            <a:off x="3611880" y="1352550"/>
            <a:ext cx="540544" cy="391954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30</a:t>
            </a:r>
            <a:endParaRPr lang="en-US" altLang="zh-CN" sz="2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75" name="Text Box 7"/>
          <p:cNvSpPr txBox="1"/>
          <p:nvPr/>
        </p:nvSpPr>
        <p:spPr>
          <a:xfrm>
            <a:off x="5462112" y="1356360"/>
            <a:ext cx="325279" cy="391954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194" name="直接连接符 27"/>
          <p:cNvCxnSpPr/>
          <p:nvPr/>
        </p:nvCxnSpPr>
        <p:spPr>
          <a:xfrm flipV="1">
            <a:off x="5442109" y="1751648"/>
            <a:ext cx="385763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195" name="直接连接符 37"/>
          <p:cNvCxnSpPr/>
          <p:nvPr/>
        </p:nvCxnSpPr>
        <p:spPr>
          <a:xfrm>
            <a:off x="3572828" y="1751648"/>
            <a:ext cx="550069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" name="TextBox 46"/>
          <p:cNvSpPr txBox="1"/>
          <p:nvPr/>
        </p:nvSpPr>
        <p:spPr>
          <a:xfrm>
            <a:off x="3957161" y="1371600"/>
            <a:ext cx="1505903" cy="39195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（根）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97" name="矩形 47"/>
          <p:cNvSpPr/>
          <p:nvPr/>
        </p:nvSpPr>
        <p:spPr>
          <a:xfrm>
            <a:off x="5678805" y="1371600"/>
            <a:ext cx="1188244" cy="39195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（元）</a:t>
            </a:r>
            <a:endParaRPr lang="zh-CN" altLang="en-US" sz="2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09825" y="2443162"/>
            <a:ext cx="1424940" cy="51149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" name="Text Box 21"/>
          <p:cNvSpPr txBox="1">
            <a:spLocks noChangeArrowheads="1"/>
          </p:cNvSpPr>
          <p:nvPr/>
        </p:nvSpPr>
        <p:spPr bwMode="auto">
          <a:xfrm>
            <a:off x="2701766" y="2429352"/>
            <a:ext cx="1629728" cy="4376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ea typeface="黑体" panose="02010609060101010101" pitchFamily="49" charset="-122"/>
              </a:rPr>
              <a:t>2  4 </a:t>
            </a:r>
            <a:r>
              <a:rPr lang="en-US" altLang="zh-CN" sz="1500" dirty="0">
                <a:ea typeface="黑体" panose="02010609060101010101" pitchFamily="49" charset="-122"/>
              </a:rPr>
              <a:t> </a:t>
            </a:r>
            <a:r>
              <a:rPr lang="en-US" altLang="zh-CN" sz="2400" dirty="0">
                <a:ea typeface="黑体" panose="02010609060101010101" pitchFamily="49" charset="-122"/>
              </a:rPr>
              <a:t>5</a:t>
            </a:r>
            <a:endParaRPr lang="en-US" altLang="zh-CN" sz="2400" dirty="0">
              <a:ea typeface="黑体" panose="02010609060101010101" pitchFamily="49" charset="-122"/>
            </a:endParaRPr>
          </a:p>
        </p:txBody>
      </p:sp>
      <p:sp>
        <p:nvSpPr>
          <p:cNvPr id="20" name="Text Box 9"/>
          <p:cNvSpPr txBox="1"/>
          <p:nvPr/>
        </p:nvSpPr>
        <p:spPr>
          <a:xfrm>
            <a:off x="2112169" y="2404110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" panose="020B0604020202020204" pitchFamily="34" charset="0"/>
              </a:rPr>
              <a:t>8</a:t>
            </a:r>
            <a:endParaRPr lang="en-US" altLang="zh-CN" sz="2400">
              <a:latin typeface="Arial" panose="020B0604020202020204" pitchFamily="34" charset="0"/>
            </a:endParaRPr>
          </a:p>
        </p:txBody>
      </p:sp>
      <p:sp>
        <p:nvSpPr>
          <p:cNvPr id="21" name="Text Box 10"/>
          <p:cNvSpPr txBox="1"/>
          <p:nvPr/>
        </p:nvSpPr>
        <p:spPr>
          <a:xfrm>
            <a:off x="2693193" y="2765584"/>
            <a:ext cx="351473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2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 Box 12"/>
          <p:cNvSpPr txBox="1"/>
          <p:nvPr/>
        </p:nvSpPr>
        <p:spPr>
          <a:xfrm>
            <a:off x="3045142" y="2006442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 Box 17"/>
          <p:cNvSpPr txBox="1"/>
          <p:nvPr/>
        </p:nvSpPr>
        <p:spPr>
          <a:xfrm>
            <a:off x="3408521" y="2006442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 Box 19"/>
          <p:cNvSpPr txBox="1"/>
          <p:nvPr/>
        </p:nvSpPr>
        <p:spPr>
          <a:xfrm>
            <a:off x="3384709" y="3183255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5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32" name="Line 11"/>
          <p:cNvSpPr>
            <a:spLocks noChangeShapeType="1"/>
          </p:cNvSpPr>
          <p:nvPr/>
        </p:nvSpPr>
        <p:spPr bwMode="auto">
          <a:xfrm>
            <a:off x="2558415" y="3232785"/>
            <a:ext cx="1198721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00" b="1">
              <a:ea typeface="黑体" panose="02010609060101010101" pitchFamily="49" charset="-122"/>
            </a:endParaRPr>
          </a:p>
        </p:txBody>
      </p:sp>
      <p:sp>
        <p:nvSpPr>
          <p:cNvPr id="4" name="Text Box 10"/>
          <p:cNvSpPr txBox="1"/>
          <p:nvPr/>
        </p:nvSpPr>
        <p:spPr>
          <a:xfrm>
            <a:off x="3062287" y="2765108"/>
            <a:ext cx="351473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4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0"/>
          <p:cNvSpPr txBox="1"/>
          <p:nvPr/>
        </p:nvSpPr>
        <p:spPr>
          <a:xfrm>
            <a:off x="4398646" y="2022634"/>
            <a:ext cx="493871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60B8DC"/>
                </a:solidFill>
                <a:latin typeface="Arial" panose="020B0604020202020204" pitchFamily="34" charset="0"/>
              </a:rPr>
              <a:t>验算：</a:t>
            </a:r>
            <a:endParaRPr lang="zh-CN" altLang="en-US" sz="2400" b="1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32533" y="2011204"/>
            <a:ext cx="1999774" cy="2767013"/>
            <a:chOff x="11072" y="4614"/>
            <a:chExt cx="4199" cy="5810"/>
          </a:xfrm>
        </p:grpSpPr>
        <p:grpSp>
          <p:nvGrpSpPr>
            <p:cNvPr id="11" name="组合 10"/>
            <p:cNvGrpSpPr/>
            <p:nvPr/>
          </p:nvGrpSpPr>
          <p:grpSpPr>
            <a:xfrm>
              <a:off x="11072" y="4614"/>
              <a:ext cx="4199" cy="3243"/>
              <a:chOff x="10056" y="3101"/>
              <a:chExt cx="4199" cy="3243"/>
            </a:xfrm>
          </p:grpSpPr>
          <p:sp>
            <p:nvSpPr>
              <p:cNvPr id="12" name="Text Box 14"/>
              <p:cNvSpPr txBox="1">
                <a:spLocks noChangeArrowheads="1"/>
              </p:cNvSpPr>
              <p:nvPr/>
            </p:nvSpPr>
            <p:spPr bwMode="auto">
              <a:xfrm>
                <a:off x="11318" y="3101"/>
                <a:ext cx="1942" cy="9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latin typeface="微软雅黑" panose="020B0503020204020204" charset="-122"/>
                    <a:ea typeface="微软雅黑" panose="020B0503020204020204" charset="-122"/>
                  </a:rPr>
                  <a:t>  3  0</a:t>
                </a:r>
                <a:endParaRPr lang="en-US" altLang="zh-CN" sz="24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" name="Text Box 14"/>
              <p:cNvSpPr txBox="1">
                <a:spLocks noChangeArrowheads="1"/>
              </p:cNvSpPr>
              <p:nvPr/>
            </p:nvSpPr>
            <p:spPr bwMode="auto">
              <a:xfrm>
                <a:off x="10090" y="4255"/>
                <a:ext cx="3119" cy="9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 ×     8</a:t>
                </a:r>
                <a:endParaRPr lang="en-US" altLang="zh-CN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4" name="Text Box 14"/>
              <p:cNvSpPr txBox="1">
                <a:spLocks noChangeArrowheads="1"/>
              </p:cNvSpPr>
              <p:nvPr/>
            </p:nvSpPr>
            <p:spPr bwMode="auto">
              <a:xfrm>
                <a:off x="10746" y="5375"/>
                <a:ext cx="3509" cy="9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latin typeface="微软雅黑" panose="020B0503020204020204" charset="-122"/>
                    <a:ea typeface="微软雅黑" panose="020B0503020204020204" charset="-122"/>
                  </a:rPr>
                  <a:t> 2  4  0</a:t>
                </a:r>
                <a:endParaRPr lang="en-US" altLang="zh-CN" sz="24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10056" y="5255"/>
                <a:ext cx="3323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  <p:sp>
          <p:nvSpPr>
            <p:cNvPr id="17" name="Text Box 14"/>
            <p:cNvSpPr txBox="1">
              <a:spLocks noChangeArrowheads="1"/>
            </p:cNvSpPr>
            <p:nvPr/>
          </p:nvSpPr>
          <p:spPr bwMode="auto">
            <a:xfrm>
              <a:off x="11276" y="7611"/>
              <a:ext cx="3119" cy="9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+        5</a:t>
              </a:r>
              <a:endPara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1276" y="8530"/>
              <a:ext cx="3323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3" name="Text Box 14"/>
            <p:cNvSpPr txBox="1">
              <a:spLocks noChangeArrowheads="1"/>
            </p:cNvSpPr>
            <p:nvPr/>
          </p:nvSpPr>
          <p:spPr bwMode="auto">
            <a:xfrm>
              <a:off x="11801" y="8679"/>
              <a:ext cx="2424" cy="17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</a:rPr>
                <a:t> 2  4  5</a:t>
              </a:r>
              <a:endParaRPr lang="en-US" altLang="zh-CN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4" grpId="0"/>
      <p:bldP spid="6175" grpId="0"/>
      <p:bldP spid="21" grpId="0"/>
      <p:bldP spid="22" grpId="0"/>
      <p:bldP spid="26" grpId="0"/>
      <p:bldP spid="27" grpId="0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探究新知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979647" y="3765233"/>
            <a:ext cx="6882289" cy="0"/>
          </a:xfrm>
          <a:prstGeom prst="line">
            <a:avLst/>
          </a:prstGeom>
          <a:ln w="63500">
            <a:solidFill>
              <a:srgbClr val="60B8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979647" y="1193006"/>
            <a:ext cx="6882289" cy="0"/>
          </a:xfrm>
          <a:prstGeom prst="line">
            <a:avLst/>
          </a:prstGeom>
          <a:ln w="63500">
            <a:solidFill>
              <a:srgbClr val="60B8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4a5f7e0e3147a3278f065e276209e0a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7280910" y="774382"/>
            <a:ext cx="1127760" cy="837248"/>
          </a:xfrm>
          <a:prstGeom prst="rect">
            <a:avLst/>
          </a:prstGeom>
        </p:spPr>
      </p:pic>
      <p:pic>
        <p:nvPicPr>
          <p:cNvPr id="15" name="图片 14" descr="dd9aa9d9e91d9afa2f51845e775c09c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52438" y="3909537"/>
            <a:ext cx="636746" cy="460534"/>
          </a:xfrm>
          <a:prstGeom prst="rect">
            <a:avLst/>
          </a:prstGeom>
        </p:spPr>
      </p:pic>
      <p:sp>
        <p:nvSpPr>
          <p:cNvPr id="6" name="Rectangle 51"/>
          <p:cNvSpPr/>
          <p:nvPr/>
        </p:nvSpPr>
        <p:spPr>
          <a:xfrm>
            <a:off x="1186339" y="1475423"/>
            <a:ext cx="6599873" cy="1861535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除数是一位数的除法，如果除到被除数的十位正好除尽，同时被除数个位上的数又比除数小，就无需再除，只需直接在商的个位上写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占位。此时，被除数个位上的数就是余数。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探究新知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72176" y="1854994"/>
            <a:ext cx="1424940" cy="51149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" name="Text Box 21"/>
          <p:cNvSpPr txBox="1">
            <a:spLocks noChangeArrowheads="1"/>
          </p:cNvSpPr>
          <p:nvPr/>
        </p:nvSpPr>
        <p:spPr bwMode="auto">
          <a:xfrm>
            <a:off x="2464117" y="1841183"/>
            <a:ext cx="1629728" cy="4376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ea typeface="黑体" panose="02010609060101010101" pitchFamily="49" charset="-122"/>
              </a:rPr>
              <a:t>6  3 </a:t>
            </a:r>
            <a:r>
              <a:rPr lang="en-US" altLang="zh-CN" sz="1500" dirty="0">
                <a:ea typeface="黑体" panose="02010609060101010101" pitchFamily="49" charset="-122"/>
              </a:rPr>
              <a:t> </a:t>
            </a:r>
            <a:r>
              <a:rPr lang="en-US" altLang="zh-CN" sz="2400" dirty="0">
                <a:ea typeface="黑体" panose="02010609060101010101" pitchFamily="49" charset="-122"/>
              </a:rPr>
              <a:t>1</a:t>
            </a:r>
            <a:endParaRPr lang="en-US" altLang="zh-CN" sz="2400" dirty="0">
              <a:ea typeface="黑体" panose="02010609060101010101" pitchFamily="49" charset="-122"/>
            </a:endParaRPr>
          </a:p>
        </p:txBody>
      </p:sp>
      <p:sp>
        <p:nvSpPr>
          <p:cNvPr id="20" name="Text Box 9"/>
          <p:cNvSpPr txBox="1"/>
          <p:nvPr/>
        </p:nvSpPr>
        <p:spPr>
          <a:xfrm>
            <a:off x="1874520" y="1815942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" panose="020B0604020202020204" pitchFamily="34" charset="0"/>
              </a:rPr>
              <a:t>3</a:t>
            </a:r>
            <a:endParaRPr lang="en-US" altLang="zh-CN" sz="2400">
              <a:latin typeface="Arial" panose="020B0604020202020204" pitchFamily="34" charset="0"/>
            </a:endParaRPr>
          </a:p>
        </p:txBody>
      </p:sp>
      <p:sp>
        <p:nvSpPr>
          <p:cNvPr id="21" name="Text Box 10"/>
          <p:cNvSpPr txBox="1"/>
          <p:nvPr/>
        </p:nvSpPr>
        <p:spPr>
          <a:xfrm>
            <a:off x="2455545" y="2177415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6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 Box 12"/>
          <p:cNvSpPr txBox="1"/>
          <p:nvPr/>
        </p:nvSpPr>
        <p:spPr>
          <a:xfrm>
            <a:off x="2807494" y="1418273"/>
            <a:ext cx="34909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 Box 15"/>
          <p:cNvSpPr txBox="1"/>
          <p:nvPr/>
        </p:nvSpPr>
        <p:spPr>
          <a:xfrm>
            <a:off x="3157061" y="3288030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1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 Box 17"/>
          <p:cNvSpPr txBox="1"/>
          <p:nvPr/>
        </p:nvSpPr>
        <p:spPr>
          <a:xfrm>
            <a:off x="3170872" y="1418273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 Box 19"/>
          <p:cNvSpPr txBox="1"/>
          <p:nvPr/>
        </p:nvSpPr>
        <p:spPr>
          <a:xfrm>
            <a:off x="2830830" y="2595087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3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29" name="Text Box 22"/>
          <p:cNvSpPr txBox="1"/>
          <p:nvPr/>
        </p:nvSpPr>
        <p:spPr>
          <a:xfrm>
            <a:off x="2455545" y="1418273"/>
            <a:ext cx="271463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2" name="Line 11"/>
          <p:cNvSpPr>
            <a:spLocks noChangeShapeType="1"/>
          </p:cNvSpPr>
          <p:nvPr/>
        </p:nvSpPr>
        <p:spPr bwMode="auto">
          <a:xfrm>
            <a:off x="2320767" y="2644616"/>
            <a:ext cx="1198721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00" b="1">
              <a:ea typeface="黑体" panose="02010609060101010101" pitchFamily="49" charset="-122"/>
            </a:endParaRPr>
          </a:p>
        </p:txBody>
      </p:sp>
      <p:sp>
        <p:nvSpPr>
          <p:cNvPr id="33" name="Line 13"/>
          <p:cNvSpPr/>
          <p:nvPr/>
        </p:nvSpPr>
        <p:spPr>
          <a:xfrm flipV="1">
            <a:off x="2320766" y="3276600"/>
            <a:ext cx="119824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" name="Text Box 19"/>
          <p:cNvSpPr txBox="1"/>
          <p:nvPr/>
        </p:nvSpPr>
        <p:spPr>
          <a:xfrm>
            <a:off x="2824639" y="2890362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3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pic>
        <p:nvPicPr>
          <p:cNvPr id="9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47811" y="1854994"/>
            <a:ext cx="1424940" cy="51149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5639752" y="1841183"/>
            <a:ext cx="1629728" cy="4376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ea typeface="黑体" panose="02010609060101010101" pitchFamily="49" charset="-122"/>
              </a:rPr>
              <a:t>8  4 </a:t>
            </a:r>
            <a:r>
              <a:rPr lang="en-US" altLang="zh-CN" sz="1500" dirty="0">
                <a:ea typeface="黑体" panose="02010609060101010101" pitchFamily="49" charset="-122"/>
              </a:rPr>
              <a:t> </a:t>
            </a:r>
            <a:r>
              <a:rPr lang="en-US" altLang="zh-CN" sz="2400" dirty="0">
                <a:ea typeface="黑体" panose="02010609060101010101" pitchFamily="49" charset="-122"/>
              </a:rPr>
              <a:t>3</a:t>
            </a:r>
            <a:endParaRPr lang="en-US" altLang="zh-CN" sz="2400" dirty="0">
              <a:ea typeface="黑体" panose="02010609060101010101" pitchFamily="49" charset="-122"/>
            </a:endParaRPr>
          </a:p>
        </p:txBody>
      </p:sp>
      <p:sp>
        <p:nvSpPr>
          <p:cNvPr id="11" name="Text Box 9"/>
          <p:cNvSpPr txBox="1"/>
          <p:nvPr/>
        </p:nvSpPr>
        <p:spPr>
          <a:xfrm>
            <a:off x="5050155" y="1815942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" panose="020B0604020202020204" pitchFamily="34" charset="0"/>
              </a:rPr>
              <a:t>6</a:t>
            </a:r>
            <a:endParaRPr lang="en-US" altLang="zh-CN" sz="2400">
              <a:latin typeface="Arial" panose="020B0604020202020204" pitchFamily="34" charset="0"/>
            </a:endParaRPr>
          </a:p>
        </p:txBody>
      </p:sp>
      <p:sp>
        <p:nvSpPr>
          <p:cNvPr id="13" name="Text Box 10"/>
          <p:cNvSpPr txBox="1"/>
          <p:nvPr/>
        </p:nvSpPr>
        <p:spPr>
          <a:xfrm>
            <a:off x="5631180" y="2177415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6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 Box 12"/>
          <p:cNvSpPr txBox="1"/>
          <p:nvPr/>
        </p:nvSpPr>
        <p:spPr>
          <a:xfrm>
            <a:off x="5983606" y="1403509"/>
            <a:ext cx="34909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 Box 15"/>
          <p:cNvSpPr txBox="1"/>
          <p:nvPr/>
        </p:nvSpPr>
        <p:spPr>
          <a:xfrm>
            <a:off x="6332696" y="3288030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3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 Box 17"/>
          <p:cNvSpPr txBox="1"/>
          <p:nvPr/>
        </p:nvSpPr>
        <p:spPr>
          <a:xfrm>
            <a:off x="6346507" y="1418273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 Box 19"/>
          <p:cNvSpPr txBox="1"/>
          <p:nvPr/>
        </p:nvSpPr>
        <p:spPr>
          <a:xfrm>
            <a:off x="6006465" y="2595087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4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 Box 22"/>
          <p:cNvSpPr txBox="1"/>
          <p:nvPr/>
        </p:nvSpPr>
        <p:spPr>
          <a:xfrm>
            <a:off x="5631180" y="1418273"/>
            <a:ext cx="271463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Line 11"/>
          <p:cNvSpPr>
            <a:spLocks noChangeShapeType="1"/>
          </p:cNvSpPr>
          <p:nvPr/>
        </p:nvSpPr>
        <p:spPr bwMode="auto">
          <a:xfrm>
            <a:off x="5496402" y="2644616"/>
            <a:ext cx="1198721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00" b="1">
              <a:ea typeface="黑体" panose="02010609060101010101" pitchFamily="49" charset="-122"/>
            </a:endParaRPr>
          </a:p>
        </p:txBody>
      </p:sp>
      <p:sp>
        <p:nvSpPr>
          <p:cNvPr id="25" name="Line 13"/>
          <p:cNvSpPr/>
          <p:nvPr/>
        </p:nvSpPr>
        <p:spPr>
          <a:xfrm flipV="1">
            <a:off x="5496401" y="3276600"/>
            <a:ext cx="119824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" name="Text Box 19"/>
          <p:cNvSpPr txBox="1"/>
          <p:nvPr/>
        </p:nvSpPr>
        <p:spPr>
          <a:xfrm>
            <a:off x="5639752" y="2595087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2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61" name="Text Box 19"/>
          <p:cNvSpPr txBox="1"/>
          <p:nvPr/>
        </p:nvSpPr>
        <p:spPr>
          <a:xfrm>
            <a:off x="5647372" y="2890362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2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  <p:sp>
        <p:nvSpPr>
          <p:cNvPr id="62" name="Text Box 19"/>
          <p:cNvSpPr txBox="1"/>
          <p:nvPr/>
        </p:nvSpPr>
        <p:spPr>
          <a:xfrm>
            <a:off x="6015514" y="2898934"/>
            <a:ext cx="5000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60B8DC"/>
                </a:solidFill>
                <a:latin typeface="Arial" panose="020B0604020202020204" pitchFamily="34" charset="0"/>
              </a:rPr>
              <a:t>4</a:t>
            </a:r>
            <a:endParaRPr lang="en-US" altLang="zh-CN" sz="2400">
              <a:solidFill>
                <a:srgbClr val="60B8D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6" grpId="0"/>
      <p:bldP spid="27" grpId="0"/>
      <p:bldP spid="29" grpId="0"/>
      <p:bldP spid="36" grpId="0"/>
      <p:bldP spid="13" grpId="0"/>
      <p:bldP spid="14" grpId="0"/>
      <p:bldP spid="15" grpId="0"/>
      <p:bldP spid="16" grpId="0"/>
      <p:bldP spid="17" grpId="0"/>
      <p:bldP spid="18" grpId="0"/>
      <p:bldP spid="30" grpId="0"/>
      <p:bldP spid="61" grpId="0"/>
      <p:bldP spid="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999" y="291941"/>
            <a:ext cx="1360646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巩固拓展</a:t>
            </a:r>
            <a:endParaRPr lang="zh-CN" altLang="en-US" sz="2100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523524" y="1279208"/>
            <a:ext cx="4620101" cy="2617469"/>
            <a:chOff x="4192" y="2669"/>
            <a:chExt cx="9701" cy="5496"/>
          </a:xfrm>
        </p:grpSpPr>
        <p:grpSp>
          <p:nvGrpSpPr>
            <p:cNvPr id="15" name="组合 14"/>
            <p:cNvGrpSpPr/>
            <p:nvPr/>
          </p:nvGrpSpPr>
          <p:grpSpPr>
            <a:xfrm>
              <a:off x="4192" y="2669"/>
              <a:ext cx="3062" cy="5478"/>
              <a:chOff x="4444" y="2687"/>
              <a:chExt cx="3062" cy="5478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4444" y="2687"/>
                <a:ext cx="3062" cy="9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306÷3</a:t>
                </a: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＝</a:t>
                </a:r>
                <a:endParaRPr lang="zh-CN" altLang="en-US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" name="TextBox 45"/>
              <p:cNvSpPr txBox="1"/>
              <p:nvPr/>
            </p:nvSpPr>
            <p:spPr>
              <a:xfrm>
                <a:off x="4444" y="4190"/>
                <a:ext cx="3062" cy="9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360÷3</a:t>
                </a: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＝</a:t>
                </a:r>
                <a:endParaRPr lang="zh-CN" altLang="en-US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" name="TextBox 45"/>
              <p:cNvSpPr txBox="1"/>
              <p:nvPr/>
            </p:nvSpPr>
            <p:spPr>
              <a:xfrm>
                <a:off x="4444" y="5693"/>
                <a:ext cx="3062" cy="9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680÷4</a:t>
                </a: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＝</a:t>
                </a:r>
                <a:endParaRPr lang="zh-CN" altLang="en-US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4" name="TextBox 45"/>
              <p:cNvSpPr txBox="1"/>
              <p:nvPr/>
            </p:nvSpPr>
            <p:spPr>
              <a:xfrm>
                <a:off x="4444" y="7196"/>
                <a:ext cx="3062" cy="9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608÷4</a:t>
                </a: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＝</a:t>
                </a:r>
                <a:endParaRPr lang="zh-CN" altLang="en-US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0831" y="2687"/>
              <a:ext cx="3062" cy="5478"/>
              <a:chOff x="10795" y="2687"/>
              <a:chExt cx="3062" cy="5478"/>
            </a:xfrm>
          </p:grpSpPr>
          <p:sp>
            <p:nvSpPr>
              <p:cNvPr id="6" name="TextBox 45"/>
              <p:cNvSpPr txBox="1"/>
              <p:nvPr/>
            </p:nvSpPr>
            <p:spPr>
              <a:xfrm>
                <a:off x="10795" y="2687"/>
                <a:ext cx="3062" cy="9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517÷5</a:t>
                </a: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＝</a:t>
                </a:r>
                <a:endParaRPr lang="zh-CN" altLang="en-US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7" name="TextBox 45"/>
              <p:cNvSpPr txBox="1"/>
              <p:nvPr/>
            </p:nvSpPr>
            <p:spPr>
              <a:xfrm>
                <a:off x="10795" y="4190"/>
                <a:ext cx="3062" cy="9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403÷8</a:t>
                </a: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＝</a:t>
                </a:r>
                <a:endParaRPr lang="zh-CN" altLang="en-US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8" name="TextBox 45"/>
              <p:cNvSpPr txBox="1"/>
              <p:nvPr/>
            </p:nvSpPr>
            <p:spPr>
              <a:xfrm>
                <a:off x="10795" y="5693"/>
                <a:ext cx="3062" cy="9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262÷6</a:t>
                </a: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＝</a:t>
                </a:r>
                <a:endParaRPr lang="zh-CN" altLang="en-US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9" name="TextBox 45"/>
              <p:cNvSpPr txBox="1"/>
              <p:nvPr/>
            </p:nvSpPr>
            <p:spPr>
              <a:xfrm>
                <a:off x="10795" y="7196"/>
                <a:ext cx="3062" cy="9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564÷7</a:t>
                </a: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＝</a:t>
                </a:r>
                <a:endParaRPr lang="zh-CN" altLang="en-US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2842261" y="1289209"/>
            <a:ext cx="75485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102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42261" y="1995012"/>
            <a:ext cx="75485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120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42261" y="2719388"/>
            <a:ext cx="75485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170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42261" y="3426619"/>
            <a:ext cx="75485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152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73604" y="1272064"/>
            <a:ext cx="1646873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103……2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73604" y="1995012"/>
            <a:ext cx="129873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50……3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73604" y="2710815"/>
            <a:ext cx="129873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43……4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973604" y="3426619"/>
            <a:ext cx="129873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80……4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" name="图片 9" descr="7609e597d27bd10f049983cbcfd74668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680000">
            <a:off x="7577138" y="176212"/>
            <a:ext cx="1084421" cy="1342073"/>
          </a:xfrm>
          <a:prstGeom prst="rect">
            <a:avLst/>
          </a:prstGeom>
        </p:spPr>
      </p:pic>
      <p:pic>
        <p:nvPicPr>
          <p:cNvPr id="11" name="图片 10" descr="211289918c55da189d560e5d7d56f2d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  <a:lum bright="6000"/>
          </a:blip>
          <a:srcRect/>
          <a:stretch>
            <a:fillRect/>
          </a:stretch>
        </p:blipFill>
        <p:spPr>
          <a:xfrm rot="20280000">
            <a:off x="446246" y="3648551"/>
            <a:ext cx="564833" cy="5114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ags/tag1.xml><?xml version="1.0" encoding="utf-8"?>
<p:tagLst xmlns:p="http://schemas.openxmlformats.org/presentationml/2006/main">
  <p:tag name="WM_BEAUTIFY_ZORDER_FLAG_TAG" val="13"/>
</p:tagLst>
</file>

<file path=ppt/tags/tag2.xml><?xml version="1.0" encoding="utf-8"?>
<p:tagLst xmlns:p="http://schemas.openxmlformats.org/presentationml/2006/main">
  <p:tag name="WM_BEAUTIFY_ZORDER_FLAG_TAG" val="13"/>
</p:tagLst>
</file>

<file path=ppt/tags/tag3.xml><?xml version="1.0" encoding="utf-8"?>
<p:tagLst xmlns:p="http://schemas.openxmlformats.org/presentationml/2006/main">
  <p:tag name="KSO_WM_DOC_GUID" val="{3e51ec63-fd45-43a2-b346-6037026548c4}"/>
  <p:tag name="KSO_WPP_MARK_KEY" val="d4f0945d-64ff-47ee-90e2-fb7bc8f8fac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自定义 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59F18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000000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814</Words>
  <Application>WPS 演示</Application>
  <PresentationFormat>全屏显示(16:9)</PresentationFormat>
  <Paragraphs>296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黑体</vt:lpstr>
      <vt:lpstr>Arial</vt:lpstr>
      <vt:lpstr>Arial Unicode MS</vt:lpstr>
      <vt:lpstr>Calibri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</cp:revision>
  <dcterms:created xsi:type="dcterms:W3CDTF">2020-01-12T03:58:00Z</dcterms:created>
  <dcterms:modified xsi:type="dcterms:W3CDTF">2023-02-04T03:51:05Z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52B6D7C2D3484B50AA7D9F6CCE76BE75</vt:lpwstr>
  </property>
</Properties>
</file>