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3"/>
    <p:sldId id="259" r:id="rId4"/>
    <p:sldId id="257" r:id="rId5"/>
    <p:sldId id="267" r:id="rId6"/>
    <p:sldId id="262" r:id="rId7"/>
    <p:sldId id="291" r:id="rId8"/>
    <p:sldId id="292" r:id="rId9"/>
    <p:sldId id="293" r:id="rId10"/>
    <p:sldId id="294" r:id="rId11"/>
    <p:sldId id="276" r:id="rId12"/>
    <p:sldId id="283" r:id="rId13"/>
    <p:sldId id="299" r:id="rId14"/>
    <p:sldId id="281" r:id="rId15"/>
    <p:sldId id="341" r:id="rId16"/>
    <p:sldId id="342" r:id="rId17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8" userDrawn="1">
          <p15:clr>
            <a:srgbClr val="A4A3A4"/>
          </p15:clr>
        </p15:guide>
        <p15:guide id="2" pos="2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49" autoAdjust="0"/>
    <p:restoredTop sz="94660" autoAdjust="0"/>
  </p:normalViewPr>
  <p:slideViewPr>
    <p:cSldViewPr snapToGrid="0" showGuides="1">
      <p:cViewPr>
        <p:scale>
          <a:sx n="130" d="100"/>
          <a:sy n="130" d="100"/>
        </p:scale>
        <p:origin x="-1194" y="-486"/>
      </p:cViewPr>
      <p:guideLst>
        <p:guide orient="horz" pos="1588"/>
        <p:guide pos="28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B283122-738D-49DC-A91C-BB6B60D124D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2EB1326-D0B1-41DC-8C0D-F2A6796E9B0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2A765F-F310-4404-99BD-7F6B09A3F1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6F5328-AFB9-42DC-BA3B-CA7902EAC7C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543745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687388" y="1143000"/>
            <a:ext cx="5481637" cy="3084513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39939" name="文本占位符 543746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defTabSz="685800" eaLnBrk="1" hangingPunct="1">
              <a:spcBef>
                <a:spcPct val="0"/>
              </a:spcBef>
            </a:pPr>
            <a:endParaRPr lang="zh-CN" altLang="en-US" smtClean="0">
              <a:latin typeface="方正黑体简体"/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160463"/>
            <a:ext cx="9144000" cy="140093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 b="1">
                <a:latin typeface="+mj-lt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62075" y="2286926"/>
            <a:ext cx="6400800" cy="6652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1">
                <a:solidFill>
                  <a:schemeClr val="tx1"/>
                </a:solidFill>
                <a:latin typeface="+mj-lt"/>
                <a:ea typeface="黑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>
                <a:latin typeface="Arial" panose="020B060402020202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>
                <a:latin typeface="Arial" panose="020B060402020202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>
                <a:latin typeface="Arial" panose="020B0604020202020204"/>
              </a:defRPr>
            </a:lvl1pPr>
          </a:lstStyle>
          <a:p>
            <a:pPr>
              <a:defRPr/>
            </a:pPr>
            <a:fld id="{83F7282B-FB8D-49A9-AF01-01553E640F6E}" type="slidenum">
              <a:rPr lang="en-US" altLang="zh-CN"/>
            </a:fld>
            <a:endParaRPr lang="zh-CN" altLang="en-US" sz="105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2764501" y="2396399"/>
            <a:ext cx="36972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标题 5"/>
          <p:cNvSpPr>
            <a:spLocks noGrp="1" noChangeArrowheads="1"/>
          </p:cNvSpPr>
          <p:nvPr>
            <p:ph type="ctrTitle"/>
          </p:nvPr>
        </p:nvSpPr>
        <p:spPr bwMode="auto">
          <a:xfrm>
            <a:off x="8601" y="1187222"/>
            <a:ext cx="9144000" cy="1400175"/>
          </a:xfrm>
          <a:noFill/>
          <a:ln>
            <a:miter lim="800000"/>
          </a:ln>
        </p:spPr>
        <p:txBody>
          <a:bodyPr vert="horz" wrap="square" lIns="91440" tIns="45720" rIns="91440" bIns="45720" numCol="1" anchorCtr="0" compatLnSpc="1">
            <a:normAutofit/>
          </a:bodyPr>
          <a:lstStyle/>
          <a:p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复式统计表</a:t>
            </a:r>
            <a:endParaRPr lang="zh-CN" altLang="en-US" sz="5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3" name="副标题 6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0676" y="2394812"/>
            <a:ext cx="6400800" cy="665162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ea typeface="楷体" panose="02010609060101010101" pitchFamily="49" charset="-122"/>
              </a:rPr>
              <a:t>第</a:t>
            </a:r>
            <a:r>
              <a:rPr lang="en-US" altLang="zh-CN" dirty="0" smtClean="0">
                <a:ea typeface="楷体" panose="02010609060101010101" pitchFamily="49" charset="-122"/>
              </a:rPr>
              <a:t>1</a:t>
            </a:r>
            <a:r>
              <a:rPr lang="zh-CN" altLang="en-US" dirty="0" smtClean="0">
                <a:ea typeface="楷体" panose="02010609060101010101" pitchFamily="49" charset="-122"/>
              </a:rPr>
              <a:t>课时</a:t>
            </a:r>
            <a:endParaRPr lang="zh-CN" altLang="en-US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6"/>
          <p:cNvSpPr>
            <a:spLocks noChangeArrowheads="1"/>
          </p:cNvSpPr>
          <p:nvPr/>
        </p:nvSpPr>
        <p:spPr bwMode="auto">
          <a:xfrm>
            <a:off x="-36513" y="-92075"/>
            <a:ext cx="9163051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tabLst>
                <a:tab pos="3404870" algn="l"/>
              </a:tabLst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三、巩固深化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7875" y="2960688"/>
            <a:ext cx="7810500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lt"/>
                <a:ea typeface="+mj-ea"/>
              </a:rPr>
              <a:t>关于上面三届奥运会，下面哪些说法是正确的？</a:t>
            </a:r>
            <a:endParaRPr lang="en-US" altLang="zh-CN" sz="2800" b="1" dirty="0">
              <a:latin typeface="+mj-lt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2438" y="3484563"/>
            <a:ext cx="6862762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49300">
              <a:defRPr/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en-US" sz="2800" b="1" dirty="0">
                <a:latin typeface="+mj-lt"/>
                <a:ea typeface="+mj-ea"/>
              </a:rPr>
              <a:t>）中国获得的金牌一届比一届多。</a:t>
            </a:r>
            <a:endParaRPr lang="en-US" altLang="zh-CN" sz="2800" b="1" dirty="0">
              <a:latin typeface="+mj-lt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2438" y="3957638"/>
            <a:ext cx="72231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49300">
              <a:defRPr/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en-US" sz="2800" b="1" dirty="0">
                <a:latin typeface="+mj-lt"/>
                <a:ea typeface="+mj-ea"/>
              </a:rPr>
              <a:t>）俄罗斯获得的金牌一届比一届少。</a:t>
            </a:r>
            <a:endParaRPr lang="en-US" altLang="zh-CN" sz="2800" b="1" dirty="0">
              <a:latin typeface="+mj-lt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438" y="4460875"/>
            <a:ext cx="6862762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49300">
              <a:defRPr/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3</a:t>
            </a:r>
            <a:r>
              <a:rPr lang="zh-CN" altLang="en-US" sz="2800" b="1" dirty="0">
                <a:latin typeface="+mj-lt"/>
                <a:ea typeface="+mj-ea"/>
              </a:rPr>
              <a:t>）每届都是美国获得的金牌最多。</a:t>
            </a:r>
            <a:endParaRPr lang="en-US" altLang="zh-CN" sz="2800" b="1" dirty="0">
              <a:latin typeface="+mj-lt"/>
              <a:ea typeface="+mj-ea"/>
            </a:endParaRPr>
          </a:p>
        </p:txBody>
      </p:sp>
      <p:pic>
        <p:nvPicPr>
          <p:cNvPr id="11271" name="Picture 12" descr="金牌数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081088" y="469900"/>
            <a:ext cx="7321550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777875" y="415925"/>
            <a:ext cx="5588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latin typeface="+mj-lt"/>
                <a:ea typeface="+mj-ea"/>
              </a:rPr>
              <a:t>1.</a:t>
            </a:r>
            <a:endParaRPr lang="en-US" altLang="zh-CN" sz="2800" b="1">
              <a:latin typeface="+mj-lt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34238" y="3522663"/>
            <a:ext cx="522287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+mj-ea"/>
              </a:rPr>
              <a:t>√</a:t>
            </a:r>
            <a:endParaRPr lang="en-US" altLang="zh-CN" sz="28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15200" y="3965575"/>
            <a:ext cx="5207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+mj-ea"/>
              </a:rPr>
              <a:t>√</a:t>
            </a:r>
            <a:endParaRPr lang="en-US" altLang="zh-CN" sz="28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65950" y="4502150"/>
            <a:ext cx="522288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rgbClr val="FF0000"/>
                </a:solidFill>
                <a:latin typeface="+mj-lt"/>
                <a:ea typeface="+mj-ea"/>
              </a:rPr>
              <a:t>×</a:t>
            </a:r>
            <a:endParaRPr lang="en-US" altLang="zh-CN" sz="2800" b="1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文本框 8203"/>
          <p:cNvSpPr txBox="1">
            <a:spLocks noChangeArrowheads="1"/>
          </p:cNvSpPr>
          <p:nvPr/>
        </p:nvSpPr>
        <p:spPr bwMode="auto">
          <a:xfrm>
            <a:off x="873125" y="352425"/>
            <a:ext cx="700088" cy="631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3200" b="1">
                <a:latin typeface="+mj-lt"/>
                <a:ea typeface="黑体" panose="02010609060101010101" pitchFamily="49" charset="-122"/>
              </a:rPr>
              <a:t>2.</a:t>
            </a:r>
            <a:endParaRPr lang="zh-CN" altLang="en-US" sz="3200" b="1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12291" name="Picture 3" descr="LC10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820988" y="500063"/>
            <a:ext cx="5326062" cy="92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图片 1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725738" y="1444625"/>
            <a:ext cx="3932237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60363" y="3276600"/>
            <a:ext cx="8247062" cy="16430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 eaLnBrk="1" hangingPunct="1">
              <a:lnSpc>
                <a:spcPct val="120000"/>
              </a:lnSpc>
              <a:spcAft>
                <a:spcPct val="0"/>
              </a:spcAft>
              <a:defRPr/>
            </a:pPr>
            <a:r>
              <a:rPr lang="zh-CN" altLang="zh-CN" sz="2800" b="1" kern="100">
                <a:latin typeface="+mj-lt"/>
                <a:ea typeface="+mj-ea"/>
              </a:rPr>
              <a:t>（</a:t>
            </a:r>
            <a:r>
              <a:rPr lang="en-US" altLang="zh-CN" sz="2800" b="1" kern="100">
                <a:latin typeface="+mj-lt"/>
                <a:ea typeface="+mj-ea"/>
              </a:rPr>
              <a:t>1</a:t>
            </a:r>
            <a:r>
              <a:rPr lang="zh-CN" altLang="zh-CN" sz="2800" b="1" kern="100">
                <a:latin typeface="+mj-lt"/>
                <a:ea typeface="+mj-ea"/>
              </a:rPr>
              <a:t>）二年级时，体重在（</a:t>
            </a:r>
            <a:r>
              <a:rPr lang="en-US" altLang="zh-CN" sz="2800" b="1" kern="100">
                <a:latin typeface="+mj-lt"/>
                <a:ea typeface="+mj-ea"/>
              </a:rPr>
              <a:t>           </a:t>
            </a:r>
            <a:r>
              <a:rPr lang="zh-CN" altLang="zh-CN" sz="2800" b="1" kern="100">
                <a:latin typeface="+mj-lt"/>
                <a:ea typeface="+mj-ea"/>
              </a:rPr>
              <a:t>）千克的人最多，（</a:t>
            </a:r>
            <a:r>
              <a:rPr lang="en-US" altLang="zh-CN" sz="2800" b="1" kern="100">
                <a:latin typeface="+mj-lt"/>
                <a:ea typeface="+mj-ea"/>
              </a:rPr>
              <a:t>                 </a:t>
            </a:r>
            <a:r>
              <a:rPr lang="zh-CN" altLang="zh-CN" sz="2800" b="1" kern="100">
                <a:latin typeface="+mj-lt"/>
                <a:ea typeface="+mj-ea"/>
              </a:rPr>
              <a:t>）千克的人最少。</a:t>
            </a:r>
            <a:endParaRPr lang="zh-CN" altLang="zh-CN" sz="2800" b="1" kern="100">
              <a:latin typeface="+mj-lt"/>
              <a:ea typeface="+mj-ea"/>
            </a:endParaRPr>
          </a:p>
          <a:p>
            <a:pPr indent="266700" algn="just" eaLnBrk="1" hangingPunct="1">
              <a:lnSpc>
                <a:spcPct val="120000"/>
              </a:lnSpc>
              <a:spcAft>
                <a:spcPct val="0"/>
              </a:spcAft>
              <a:defRPr/>
            </a:pPr>
            <a:r>
              <a:rPr lang="zh-CN" altLang="zh-CN" sz="2800" b="1" kern="100">
                <a:latin typeface="+mj-lt"/>
                <a:ea typeface="+mj-ea"/>
              </a:rPr>
              <a:t>（</a:t>
            </a:r>
            <a:r>
              <a:rPr lang="en-US" altLang="zh-CN" sz="2800" b="1" kern="100">
                <a:latin typeface="+mj-lt"/>
                <a:ea typeface="+mj-ea"/>
              </a:rPr>
              <a:t>2</a:t>
            </a:r>
            <a:r>
              <a:rPr lang="zh-CN" altLang="zh-CN" sz="2800" b="1" kern="100">
                <a:latin typeface="+mj-lt"/>
                <a:ea typeface="+mj-ea"/>
              </a:rPr>
              <a:t>）三年级时，体重在（</a:t>
            </a:r>
            <a:r>
              <a:rPr lang="en-US" altLang="zh-CN" sz="2800" b="1" kern="100">
                <a:latin typeface="+mj-lt"/>
                <a:ea typeface="+mj-ea"/>
              </a:rPr>
              <a:t>           </a:t>
            </a:r>
            <a:r>
              <a:rPr lang="zh-CN" altLang="zh-CN" sz="2800" b="1" kern="100">
                <a:latin typeface="+mj-lt"/>
                <a:ea typeface="+mj-ea"/>
              </a:rPr>
              <a:t>）千克的人最多。</a:t>
            </a:r>
            <a:endParaRPr lang="zh-CN" altLang="zh-CN" sz="2800" b="1" kern="100">
              <a:latin typeface="+mj-lt"/>
              <a:ea typeface="+mj-ea"/>
            </a:endParaRPr>
          </a:p>
        </p:txBody>
      </p:sp>
      <p:sp>
        <p:nvSpPr>
          <p:cNvPr id="16" name="文本框 8203"/>
          <p:cNvSpPr txBox="1">
            <a:spLocks noChangeArrowheads="1"/>
          </p:cNvSpPr>
          <p:nvPr/>
        </p:nvSpPr>
        <p:spPr bwMode="auto">
          <a:xfrm>
            <a:off x="4900613" y="3259138"/>
            <a:ext cx="1166812" cy="609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21~25</a:t>
            </a:r>
            <a:endParaRPr lang="zh-CN" altLang="en-US" sz="28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7" name="文本框 8203"/>
          <p:cNvSpPr txBox="1">
            <a:spLocks noChangeArrowheads="1"/>
          </p:cNvSpPr>
          <p:nvPr/>
        </p:nvSpPr>
        <p:spPr bwMode="auto">
          <a:xfrm>
            <a:off x="769938" y="3757613"/>
            <a:ext cx="1681162" cy="609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20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及以下</a:t>
            </a:r>
            <a:endParaRPr lang="zh-CN" altLang="en-US" sz="28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8" name="文本框 8203"/>
          <p:cNvSpPr txBox="1">
            <a:spLocks noChangeArrowheads="1"/>
          </p:cNvSpPr>
          <p:nvPr/>
        </p:nvSpPr>
        <p:spPr bwMode="auto">
          <a:xfrm>
            <a:off x="4894263" y="4284663"/>
            <a:ext cx="1166812" cy="5635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31~35</a:t>
            </a:r>
            <a:endParaRPr lang="zh-CN" altLang="en-US" sz="28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2297" name="Rectangle 26"/>
          <p:cNvSpPr>
            <a:spLocks noChangeArrowheads="1"/>
          </p:cNvSpPr>
          <p:nvPr/>
        </p:nvSpPr>
        <p:spPr bwMode="auto">
          <a:xfrm>
            <a:off x="-36513" y="-92075"/>
            <a:ext cx="9163051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tabLst>
                <a:tab pos="3404870" algn="l"/>
              </a:tabLst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三、巩固深化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文本框 8203"/>
          <p:cNvSpPr txBox="1">
            <a:spLocks noChangeArrowheads="1"/>
          </p:cNvSpPr>
          <p:nvPr/>
        </p:nvSpPr>
        <p:spPr bwMode="auto">
          <a:xfrm>
            <a:off x="873125" y="352425"/>
            <a:ext cx="700088" cy="631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3200" b="1">
                <a:latin typeface="+mj-lt"/>
                <a:ea typeface="黑体" panose="02010609060101010101" pitchFamily="49" charset="-122"/>
              </a:rPr>
              <a:t>2.</a:t>
            </a:r>
            <a:endParaRPr lang="zh-CN" altLang="en-US" sz="3200" b="1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13315" name="Picture 3" descr="LC10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855913" y="377825"/>
            <a:ext cx="5326062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图片 1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725738" y="1444625"/>
            <a:ext cx="3932237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68325" y="3311525"/>
            <a:ext cx="8247063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lnSpc>
                <a:spcPct val="120000"/>
              </a:lnSpc>
              <a:spcAft>
                <a:spcPct val="0"/>
              </a:spcAft>
              <a:defRPr/>
            </a:pPr>
            <a:r>
              <a:rPr lang="zh-CN" altLang="en-US" sz="2800" b="1" kern="100">
                <a:latin typeface="+mj-lt"/>
                <a:ea typeface="+mj-ea"/>
              </a:rPr>
              <a:t>（</a:t>
            </a:r>
            <a:r>
              <a:rPr lang="en-US" altLang="zh-CN" sz="2800" b="1" kern="100">
                <a:latin typeface="+mj-lt"/>
                <a:ea typeface="+mj-ea"/>
              </a:rPr>
              <a:t>3</a:t>
            </a:r>
            <a:r>
              <a:rPr lang="zh-CN" altLang="en-US" sz="2800" b="1" kern="100">
                <a:latin typeface="+mj-lt"/>
                <a:ea typeface="+mj-ea"/>
              </a:rPr>
              <a:t>）体重在</a:t>
            </a:r>
            <a:r>
              <a:rPr lang="en-US" altLang="zh-CN" sz="2800" b="1" kern="100">
                <a:latin typeface="+mj-lt"/>
                <a:ea typeface="+mj-ea"/>
              </a:rPr>
              <a:t>35</a:t>
            </a:r>
            <a:r>
              <a:rPr lang="zh-CN" altLang="en-US" sz="2800" b="1" kern="100">
                <a:latin typeface="+mj-lt"/>
                <a:ea typeface="+mj-ea"/>
              </a:rPr>
              <a:t>千克以上的学生偏胖，三年级时，偏胖的学生有（      ）人。你想对他们说什么？</a:t>
            </a:r>
            <a:endParaRPr lang="zh-CN" altLang="zh-CN" sz="2800" b="1" kern="100">
              <a:latin typeface="+mj-lt"/>
              <a:ea typeface="+mj-ea"/>
            </a:endParaRPr>
          </a:p>
        </p:txBody>
      </p:sp>
      <p:sp>
        <p:nvSpPr>
          <p:cNvPr id="16" name="文本框 8203"/>
          <p:cNvSpPr txBox="1">
            <a:spLocks noChangeArrowheads="1"/>
          </p:cNvSpPr>
          <p:nvPr/>
        </p:nvSpPr>
        <p:spPr bwMode="auto">
          <a:xfrm>
            <a:off x="2890838" y="3824288"/>
            <a:ext cx="379412" cy="609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9</a:t>
            </a:r>
            <a:endParaRPr lang="zh-CN" altLang="en-US" sz="28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7" name="文本框 8203"/>
          <p:cNvSpPr txBox="1">
            <a:spLocks noChangeArrowheads="1"/>
          </p:cNvSpPr>
          <p:nvPr/>
        </p:nvSpPr>
        <p:spPr bwMode="auto">
          <a:xfrm>
            <a:off x="1044575" y="4335463"/>
            <a:ext cx="7294563" cy="609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注意饮食平衡，少吃肉，多吃蔬菜，多运动。</a:t>
            </a:r>
            <a:endParaRPr lang="zh-CN" altLang="en-US" sz="2800" b="1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6"/>
          <p:cNvSpPr>
            <a:spLocks noChangeArrowheads="1"/>
          </p:cNvSpPr>
          <p:nvPr/>
        </p:nvSpPr>
        <p:spPr bwMode="auto">
          <a:xfrm>
            <a:off x="-36513" y="-80963"/>
            <a:ext cx="9163051" cy="5842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tabLst>
                <a:tab pos="3404870" algn="l"/>
              </a:tabLst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339" name="组合 13"/>
          <p:cNvGrpSpPr/>
          <p:nvPr/>
        </p:nvGrpSpPr>
        <p:grpSpPr>
          <a:xfrm>
            <a:off x="350838" y="874713"/>
            <a:ext cx="8388350" cy="895350"/>
            <a:chOff x="-677269" y="3500612"/>
            <a:chExt cx="11911593" cy="1323771"/>
          </a:xfrm>
        </p:grpSpPr>
        <p:pic>
          <p:nvPicPr>
            <p:cNvPr id="14347" name="Picture 55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-677269" y="3500612"/>
              <a:ext cx="5844877" cy="132377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</p:pic>
        <p:pic>
          <p:nvPicPr>
            <p:cNvPr id="14348" name="Picture 56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5378770" y="3553989"/>
              <a:ext cx="5855554" cy="127039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1" name="Picture 13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006475" y="2665413"/>
            <a:ext cx="7077075" cy="19129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</p:pic>
      <p:sp>
        <p:nvSpPr>
          <p:cNvPr id="2" name="箭头: 下 1"/>
          <p:cNvSpPr/>
          <p:nvPr/>
        </p:nvSpPr>
        <p:spPr>
          <a:xfrm>
            <a:off x="4189413" y="1916113"/>
            <a:ext cx="673100" cy="62071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{                    }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48" y="0"/>
            <a:ext cx="9140307" cy="5143500"/>
          </a:xfrm>
          <a:prstGeom prst="rect">
            <a:avLst/>
          </a:prstGeom>
        </p:spPr>
      </p:pic>
      <p:pic>
        <p:nvPicPr>
          <p:cNvPr id="5" name="图片 4" descr="{    }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379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12727" y="493713"/>
            <a:ext cx="43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文本框 14"/>
          <p:cNvSpPr txBox="1">
            <a:spLocks noChangeArrowheads="1"/>
          </p:cNvSpPr>
          <p:nvPr/>
        </p:nvSpPr>
        <p:spPr bwMode="auto">
          <a:xfrm>
            <a:off x="3659642" y="196397"/>
            <a:ext cx="1847850" cy="561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68" tIns="34284" rIns="68568" bIns="34284">
            <a:spAutoFit/>
          </a:bodyPr>
          <a:lstStyle/>
          <a:p>
            <a:pPr defTabSz="684530" eaLnBrk="0" hangingPunct="0"/>
            <a:r>
              <a:rPr lang="zh-CN" altLang="en-US" sz="3200" b="1">
                <a:solidFill>
                  <a:srgbClr val="FF0000"/>
                </a:solidFill>
                <a:latin typeface="幼圆" pitchFamily="49" charset="-122"/>
              </a:rPr>
              <a:t>课堂作业</a:t>
            </a:r>
            <a:endParaRPr lang="zh-CN" altLang="en-US" sz="3200" b="1">
              <a:solidFill>
                <a:srgbClr val="FF0000"/>
              </a:solidFill>
              <a:latin typeface="幼圆" pitchFamily="49" charset="-122"/>
            </a:endParaRPr>
          </a:p>
        </p:txBody>
      </p:sp>
      <p:sp>
        <p:nvSpPr>
          <p:cNvPr id="33796" name="矩形 10"/>
          <p:cNvSpPr>
            <a:spLocks noChangeArrowheads="1"/>
          </p:cNvSpPr>
          <p:nvPr/>
        </p:nvSpPr>
        <p:spPr bwMode="auto">
          <a:xfrm>
            <a:off x="642940" y="1244469"/>
            <a:ext cx="8327761" cy="26545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68" tIns="34284" rIns="68568" bIns="34284">
            <a:spAutoFit/>
          </a:bodyPr>
          <a:lstStyle/>
          <a:p>
            <a:pPr defTabSz="684530"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请同学们做课后“做一做”，并相互交流；</a:t>
            </a:r>
            <a:endParaRPr lang="en-US" altLang="zh-CN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684530" eaLnBrk="0" hangingPunct="0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、利用自习时间在“课后练习”中选择</a:t>
            </a:r>
            <a:endParaRPr lang="en-US" altLang="zh-CN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684530" eaLnBrk="0" hangingPunct="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与本节课有关的内容，写在作业本上；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684530" eaLnBrk="0" hangingPunct="0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利用晚上时间完成“长江”练习册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个课时内容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{                    }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48" y="0"/>
            <a:ext cx="9140307" cy="5143500"/>
          </a:xfrm>
          <a:prstGeom prst="rect">
            <a:avLst/>
          </a:prstGeom>
        </p:spPr>
      </p:pic>
      <p:pic>
        <p:nvPicPr>
          <p:cNvPr id="5" name="图片 4" descr="{    }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4820" name="TextBox 5"/>
          <p:cNvSpPr txBox="1">
            <a:spLocks noChangeArrowheads="1"/>
          </p:cNvSpPr>
          <p:nvPr/>
        </p:nvSpPr>
        <p:spPr bwMode="auto">
          <a:xfrm>
            <a:off x="0" y="29028"/>
            <a:ext cx="9144000" cy="37856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4" tIns="45712" rIns="91424" bIns="45712">
            <a:spAutoFit/>
          </a:bodyPr>
          <a:lstStyle/>
          <a:p>
            <a:pPr algn="ctr" defTabSz="684530" eaLnBrk="0" hangingPunct="0">
              <a:lnSpc>
                <a:spcPct val="150000"/>
              </a:lnSpc>
            </a:pPr>
            <a:r>
              <a:rPr lang="zh-CN" altLang="en-US" sz="3200" b="1" noProof="1">
                <a:solidFill>
                  <a:srgbClr val="FF0000"/>
                </a:solidFill>
                <a:latin typeface="Calibri" panose="020F0502020204030204" pitchFamily="34" charset="0"/>
              </a:rPr>
              <a:t>学习体</a:t>
            </a:r>
            <a:r>
              <a:rPr lang="zh-CN" altLang="en-US" sz="3200" b="1" noProof="1" smtClean="0">
                <a:solidFill>
                  <a:srgbClr val="FF0000"/>
                </a:solidFill>
                <a:latin typeface="Calibri" panose="020F0502020204030204" pitchFamily="34" charset="0"/>
              </a:rPr>
              <a:t>会</a:t>
            </a:r>
            <a:endParaRPr lang="en-US" altLang="zh-CN" sz="3200" b="1" noProof="1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ctr" defTabSz="684530" eaLnBrk="0" hangingPunct="0">
              <a:lnSpc>
                <a:spcPct val="150000"/>
              </a:lnSpc>
            </a:pPr>
            <a:endParaRPr lang="zh-CN" altLang="zh-CN" sz="3200" b="1" noProof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ctr" defTabSz="684530" eaLnBrk="0" hangingPunct="0">
              <a:lnSpc>
                <a:spcPct val="150000"/>
              </a:lnSpc>
            </a:pPr>
            <a:r>
              <a:rPr lang="zh-CN" altLang="zh-CN" sz="3200" b="1" noProof="1">
                <a:solidFill>
                  <a:srgbClr val="00B0F0"/>
                </a:solidFill>
                <a:latin typeface="Calibri" panose="020F0502020204030204" pitchFamily="34" charset="0"/>
              </a:rPr>
              <a:t>1</a:t>
            </a:r>
            <a:r>
              <a:rPr lang="zh-CN" altLang="en-US" sz="3200" b="1" noProof="1" smtClean="0">
                <a:solidFill>
                  <a:srgbClr val="00B0F0"/>
                </a:solidFill>
                <a:latin typeface="Calibri" panose="020F0502020204030204" pitchFamily="34" charset="0"/>
              </a:rPr>
              <a:t>、从本节课中你学到了哪些基本知识？</a:t>
            </a:r>
            <a:endParaRPr lang="en-US" altLang="zh-CN" sz="3200" b="1" noProof="1" smtClean="0">
              <a:solidFill>
                <a:srgbClr val="00B0F0"/>
              </a:solidFill>
              <a:latin typeface="Calibri" panose="020F0502020204030204" pitchFamily="34" charset="0"/>
            </a:endParaRPr>
          </a:p>
          <a:p>
            <a:pPr algn="ctr" defTabSz="684530" eaLnBrk="0" hangingPunct="0">
              <a:lnSpc>
                <a:spcPct val="150000"/>
              </a:lnSpc>
            </a:pPr>
            <a:r>
              <a:rPr lang="zh-CN" altLang="zh-CN" sz="3200" b="1" noProof="1" smtClean="0">
                <a:solidFill>
                  <a:srgbClr val="00B0F0"/>
                </a:solidFill>
                <a:latin typeface="Calibri" panose="020F0502020204030204" pitchFamily="34" charset="0"/>
              </a:rPr>
              <a:t>2</a:t>
            </a:r>
            <a:r>
              <a:rPr lang="zh-CN" altLang="en-US" sz="3200" b="1" noProof="1" smtClean="0">
                <a:solidFill>
                  <a:srgbClr val="00B0F0"/>
                </a:solidFill>
                <a:latin typeface="Calibri" panose="020F0502020204030204" pitchFamily="34" charset="0"/>
              </a:rPr>
              <a:t>、从本节课中你学到了哪些基本技巧？</a:t>
            </a:r>
            <a:endParaRPr lang="en-US" altLang="zh-CN" sz="3200" b="1" noProof="1" smtClean="0">
              <a:solidFill>
                <a:srgbClr val="00B0F0"/>
              </a:solidFill>
              <a:latin typeface="Calibri" panose="020F0502020204030204" pitchFamily="34" charset="0"/>
            </a:endParaRPr>
          </a:p>
          <a:p>
            <a:pPr algn="ctr" defTabSz="684530" eaLnBrk="0" hangingPunct="0">
              <a:lnSpc>
                <a:spcPct val="150000"/>
              </a:lnSpc>
            </a:pPr>
            <a:r>
              <a:rPr lang="zh-CN" altLang="zh-CN" sz="3200" b="1" noProof="1" smtClean="0">
                <a:solidFill>
                  <a:srgbClr val="00B0F0"/>
                </a:solidFill>
                <a:latin typeface="Calibri" panose="020F0502020204030204" pitchFamily="34" charset="0"/>
              </a:rPr>
              <a:t>3</a:t>
            </a:r>
            <a:r>
              <a:rPr lang="zh-CN" altLang="en-US" sz="3200" b="1" noProof="1" smtClean="0">
                <a:solidFill>
                  <a:srgbClr val="00B0F0"/>
                </a:solidFill>
                <a:latin typeface="Calibri" panose="020F0502020204030204" pitchFamily="34" charset="0"/>
              </a:rPr>
              <a:t>、在这节课中你还有哪些疑虑与困惑？ </a:t>
            </a:r>
            <a:endParaRPr lang="zh-CN" altLang="en-US" sz="3200" b="1" noProof="1">
              <a:solidFill>
                <a:srgbClr val="00B0F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490538" y="752475"/>
            <a:ext cx="1784350" cy="577850"/>
          </a:xfrm>
          <a:prstGeom prst="roundRect">
            <a:avLst/>
          </a:prstGeom>
          <a:solidFill>
            <a:srgbClr val="9FD5ED"/>
          </a:solidFill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软雅黑" panose="020B0503020204020204" pitchFamily="34" charset="-122"/>
                <a:sym typeface="+mn-ea"/>
              </a:rPr>
              <a:t>学习目标</a:t>
            </a:r>
            <a:endParaRPr lang="zh-CN" altLang="en-US" sz="2800" b="1" noProof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90538" y="1602359"/>
            <a:ext cx="8267700" cy="19036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000" b="1" dirty="0">
                <a:latin typeface="+mj-lt"/>
                <a:ea typeface="+mj-ea"/>
              </a:rPr>
              <a:t>1.</a:t>
            </a:r>
            <a:r>
              <a:rPr lang="zh-CN" altLang="en-US" sz="2000" b="1" dirty="0">
                <a:latin typeface="+mj-lt"/>
                <a:ea typeface="+mj-ea"/>
              </a:rPr>
              <a:t>使学生在具体的统计活动中认识复式统计表，进一步体会统计的意义。</a:t>
            </a:r>
            <a:endParaRPr lang="zh-CN" altLang="en-US" sz="2000" b="1" dirty="0"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000" b="1" dirty="0">
                <a:latin typeface="+mj-lt"/>
                <a:ea typeface="+mj-ea"/>
              </a:rPr>
              <a:t>2.</a:t>
            </a:r>
            <a:r>
              <a:rPr lang="zh-CN" altLang="en-US" sz="2000" b="1" dirty="0">
                <a:latin typeface="+mj-lt"/>
                <a:ea typeface="+mj-ea"/>
              </a:rPr>
              <a:t>根据统计表中的数据回答简单的问题，同时能够进行简单的分析。</a:t>
            </a:r>
            <a:endParaRPr lang="en-US" altLang="zh-CN" sz="2000" b="1" dirty="0"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000" b="1" dirty="0">
                <a:latin typeface="+mj-lt"/>
                <a:ea typeface="+mj-ea"/>
              </a:rPr>
              <a:t>3.</a:t>
            </a:r>
            <a:r>
              <a:rPr lang="zh-CN" altLang="en-US" sz="2000" b="1" dirty="0">
                <a:latin typeface="+mj-lt"/>
                <a:ea typeface="+mj-ea"/>
              </a:rPr>
              <a:t>能填写比较简单的复式统计表，根据统计表的数据提出有价值的数学问题及解决策略。</a:t>
            </a:r>
            <a:endParaRPr lang="zh-CN" altLang="en-US" sz="2000" b="1" dirty="0">
              <a:latin typeface="+mj-lt"/>
              <a:ea typeface="+mj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000" b="1" dirty="0">
                <a:latin typeface="+mj-lt"/>
                <a:ea typeface="+mj-ea"/>
              </a:rPr>
              <a:t>4.</a:t>
            </a:r>
            <a:r>
              <a:rPr lang="zh-CN" altLang="en-US" sz="2000" b="1" dirty="0">
                <a:latin typeface="+mj-lt"/>
                <a:ea typeface="+mj-ea"/>
              </a:rPr>
              <a:t>培养学生的实践能力、分析能力和参与意识。</a:t>
            </a:r>
            <a:endParaRPr lang="zh-CN" altLang="en-US" sz="2000" b="1" dirty="0">
              <a:latin typeface="+mj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6"/>
          <p:cNvSpPr>
            <a:spLocks noChangeArrowheads="1"/>
          </p:cNvSpPr>
          <p:nvPr/>
        </p:nvSpPr>
        <p:spPr bwMode="auto">
          <a:xfrm>
            <a:off x="1588" y="-80963"/>
            <a:ext cx="9124950" cy="5842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>
                <a:ea typeface="黑体" panose="02010609060101010101" pitchFamily="49" charset="-122"/>
              </a:rPr>
              <a:t>一、引入新课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pic>
        <p:nvPicPr>
          <p:cNvPr id="7174" name="Picture 17" descr="4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368425" y="558800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AutoShape 27"/>
          <p:cNvSpPr>
            <a:spLocks noChangeArrowheads="1"/>
          </p:cNvSpPr>
          <p:nvPr/>
        </p:nvSpPr>
        <p:spPr bwMode="auto">
          <a:xfrm flipH="1">
            <a:off x="3168650" y="558800"/>
            <a:ext cx="5027613" cy="1227138"/>
          </a:xfrm>
          <a:prstGeom prst="wedgeRoundRectCallout">
            <a:avLst>
              <a:gd name="adj1" fmla="val 59583"/>
              <a:gd name="adj2" fmla="val -1177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课余时间，你最喜欢什么活动？（每人限说一种。）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11" descr="图片看书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425700" y="1843088"/>
            <a:ext cx="491966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utoShape 27"/>
          <p:cNvSpPr>
            <a:spLocks noChangeArrowheads="1"/>
          </p:cNvSpPr>
          <p:nvPr/>
        </p:nvSpPr>
        <p:spPr bwMode="auto">
          <a:xfrm flipH="1">
            <a:off x="3168650" y="561975"/>
            <a:ext cx="5027613" cy="1227138"/>
          </a:xfrm>
          <a:prstGeom prst="wedgeRoundRectCallout">
            <a:avLst>
              <a:gd name="adj1" fmla="val 59583"/>
              <a:gd name="adj2" fmla="val -1177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你认为男生、女生最喜欢的会有不同吗？怎样验证你的想法？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/>
      <p:bldP spid="7175" grpId="1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6"/>
          <p:cNvSpPr>
            <a:spLocks noChangeArrowheads="1"/>
          </p:cNvSpPr>
          <p:nvPr/>
        </p:nvSpPr>
        <p:spPr bwMode="auto">
          <a:xfrm>
            <a:off x="-36513" y="-69850"/>
            <a:ext cx="9163051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tabLst>
                <a:tab pos="3404870" algn="l"/>
              </a:tabLst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二、自主探究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500063" y="487363"/>
            <a:ext cx="8358187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749300">
              <a:defRPr/>
            </a:pPr>
            <a:r>
              <a:rPr lang="zh-CN" altLang="en-US" sz="2800" b="1" dirty="0">
                <a:latin typeface="+mj-ea"/>
                <a:ea typeface="+mj-ea"/>
              </a:rPr>
              <a:t>活动：调查本班男（女）生最喜欢下面哪些活动，填写统计表。</a:t>
            </a:r>
            <a:endParaRPr lang="zh-CN" altLang="en-US" sz="2800" b="1" dirty="0"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58850" y="1441450"/>
            <a:ext cx="7200900" cy="3390900"/>
            <a:chOff x="2019854" y="2924944"/>
            <a:chExt cx="5855554" cy="2752656"/>
          </a:xfrm>
        </p:grpSpPr>
        <p:pic>
          <p:nvPicPr>
            <p:cNvPr id="5130" name="Picture 55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2019854" y="2924944"/>
              <a:ext cx="5844877" cy="132377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</p:pic>
        <p:pic>
          <p:nvPicPr>
            <p:cNvPr id="5131" name="Picture 56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2019854" y="4407207"/>
              <a:ext cx="5855554" cy="12703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68450" y="369888"/>
            <a:ext cx="6145213" cy="461486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1"/>
          <p:cNvGrpSpPr/>
          <p:nvPr/>
        </p:nvGrpSpPr>
        <p:grpSpPr>
          <a:xfrm>
            <a:off x="1003300" y="782638"/>
            <a:ext cx="7199313" cy="3689350"/>
            <a:chOff x="2019854" y="2682210"/>
            <a:chExt cx="5855554" cy="2995390"/>
          </a:xfrm>
        </p:grpSpPr>
        <p:pic>
          <p:nvPicPr>
            <p:cNvPr id="7178" name="Picture 55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2019854" y="2682210"/>
              <a:ext cx="5844877" cy="132377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</p:pic>
        <p:pic>
          <p:nvPicPr>
            <p:cNvPr id="7179" name="Picture 56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2019854" y="4407207"/>
              <a:ext cx="5855554" cy="12703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</p:pic>
      </p:grpSp>
      <p:sp>
        <p:nvSpPr>
          <p:cNvPr id="5" name="自由: 形状 4"/>
          <p:cNvSpPr/>
          <p:nvPr/>
        </p:nvSpPr>
        <p:spPr>
          <a:xfrm>
            <a:off x="1001713" y="1133475"/>
            <a:ext cx="7192962" cy="1276350"/>
          </a:xfrm>
          <a:custGeom>
            <a:avLst/>
            <a:gdLst>
              <a:gd name="connsiteX0" fmla="*/ 1037492 w 7192108"/>
              <a:gd name="connsiteY0" fmla="*/ 650630 h 1274884"/>
              <a:gd name="connsiteX1" fmla="*/ 1046285 w 7192108"/>
              <a:gd name="connsiteY1" fmla="*/ 1274884 h 1274884"/>
              <a:gd name="connsiteX2" fmla="*/ 0 w 7192108"/>
              <a:gd name="connsiteY2" fmla="*/ 1274884 h 1274884"/>
              <a:gd name="connsiteX3" fmla="*/ 17585 w 7192108"/>
              <a:gd name="connsiteY3" fmla="*/ 0 h 1274884"/>
              <a:gd name="connsiteX4" fmla="*/ 7192108 w 7192108"/>
              <a:gd name="connsiteY4" fmla="*/ 8792 h 1274884"/>
              <a:gd name="connsiteX5" fmla="*/ 7183315 w 7192108"/>
              <a:gd name="connsiteY5" fmla="*/ 641838 h 1274884"/>
              <a:gd name="connsiteX6" fmla="*/ 1037492 w 7192108"/>
              <a:gd name="connsiteY6" fmla="*/ 650630 h 127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92108" h="1274884">
                <a:moveTo>
                  <a:pt x="1037492" y="650630"/>
                </a:moveTo>
                <a:lnTo>
                  <a:pt x="1046285" y="1274884"/>
                </a:lnTo>
                <a:lnTo>
                  <a:pt x="0" y="1274884"/>
                </a:lnTo>
                <a:lnTo>
                  <a:pt x="17585" y="0"/>
                </a:lnTo>
                <a:lnTo>
                  <a:pt x="7192108" y="8792"/>
                </a:lnTo>
                <a:lnTo>
                  <a:pt x="7183315" y="641838"/>
                </a:lnTo>
                <a:lnTo>
                  <a:pt x="1037492" y="65063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自由: 形状 19"/>
          <p:cNvSpPr/>
          <p:nvPr/>
        </p:nvSpPr>
        <p:spPr>
          <a:xfrm>
            <a:off x="1011238" y="3197225"/>
            <a:ext cx="7191375" cy="1274763"/>
          </a:xfrm>
          <a:custGeom>
            <a:avLst/>
            <a:gdLst>
              <a:gd name="connsiteX0" fmla="*/ 1037492 w 7192108"/>
              <a:gd name="connsiteY0" fmla="*/ 650630 h 1274884"/>
              <a:gd name="connsiteX1" fmla="*/ 1046285 w 7192108"/>
              <a:gd name="connsiteY1" fmla="*/ 1274884 h 1274884"/>
              <a:gd name="connsiteX2" fmla="*/ 0 w 7192108"/>
              <a:gd name="connsiteY2" fmla="*/ 1274884 h 1274884"/>
              <a:gd name="connsiteX3" fmla="*/ 17585 w 7192108"/>
              <a:gd name="connsiteY3" fmla="*/ 0 h 1274884"/>
              <a:gd name="connsiteX4" fmla="*/ 7192108 w 7192108"/>
              <a:gd name="connsiteY4" fmla="*/ 8792 h 1274884"/>
              <a:gd name="connsiteX5" fmla="*/ 7183315 w 7192108"/>
              <a:gd name="connsiteY5" fmla="*/ 641838 h 1274884"/>
              <a:gd name="connsiteX6" fmla="*/ 1037492 w 7192108"/>
              <a:gd name="connsiteY6" fmla="*/ 650630 h 127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92108" h="1274884">
                <a:moveTo>
                  <a:pt x="1037492" y="650630"/>
                </a:moveTo>
                <a:lnTo>
                  <a:pt x="1046285" y="1274884"/>
                </a:lnTo>
                <a:lnTo>
                  <a:pt x="0" y="1274884"/>
                </a:lnTo>
                <a:lnTo>
                  <a:pt x="17585" y="0"/>
                </a:lnTo>
                <a:lnTo>
                  <a:pt x="7192108" y="8792"/>
                </a:lnTo>
                <a:lnTo>
                  <a:pt x="7183315" y="641838"/>
                </a:lnTo>
                <a:lnTo>
                  <a:pt x="1037492" y="65063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9"/>
          <p:cNvGrpSpPr/>
          <p:nvPr/>
        </p:nvGrpSpPr>
        <p:grpSpPr>
          <a:xfrm flipH="1">
            <a:off x="1582738" y="735013"/>
            <a:ext cx="5935662" cy="3441700"/>
            <a:chOff x="923" y="1694"/>
            <a:chExt cx="3739" cy="2168"/>
          </a:xfrm>
        </p:grpSpPr>
        <p:pic>
          <p:nvPicPr>
            <p:cNvPr id="8200" name="Picture 17" descr="42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3159" y="2359"/>
              <a:ext cx="1503" cy="1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1" name="AutoShape 27"/>
            <p:cNvSpPr>
              <a:spLocks noChangeArrowheads="1"/>
            </p:cNvSpPr>
            <p:nvPr/>
          </p:nvSpPr>
          <p:spPr bwMode="auto">
            <a:xfrm>
              <a:off x="923" y="1694"/>
              <a:ext cx="2574" cy="1331"/>
            </a:xfrm>
            <a:prstGeom prst="wedgeRoundRectCallout">
              <a:avLst>
                <a:gd name="adj1" fmla="val 63815"/>
                <a:gd name="adj2" fmla="val 3732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思考一下，这两个表格怎么合成一个表格呢？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03300" y="782638"/>
            <a:ext cx="7199313" cy="3689350"/>
            <a:chOff x="2019854" y="2682210"/>
            <a:chExt cx="5855554" cy="2995390"/>
          </a:xfrm>
        </p:grpSpPr>
        <p:pic>
          <p:nvPicPr>
            <p:cNvPr id="9232" name="Picture 55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2019854" y="2682210"/>
              <a:ext cx="5844877" cy="132377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</p:pic>
        <p:pic>
          <p:nvPicPr>
            <p:cNvPr id="9233" name="Picture 56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2019854" y="4407207"/>
              <a:ext cx="5855554" cy="127039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4" name="组合 3"/>
          <p:cNvGrpSpPr/>
          <p:nvPr/>
        </p:nvGrpSpPr>
        <p:grpSpPr>
          <a:xfrm>
            <a:off x="998538" y="1108075"/>
            <a:ext cx="7186612" cy="1304925"/>
            <a:chOff x="1002813" y="1142999"/>
            <a:chExt cx="7187283" cy="1305114"/>
          </a:xfrm>
        </p:grpSpPr>
        <p:pic>
          <p:nvPicPr>
            <p:cNvPr id="9230" name="Picture 5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02813" y="1142999"/>
              <a:ext cx="7187283" cy="1305114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</p:pic>
        <p:pic>
          <p:nvPicPr>
            <p:cNvPr id="9231" name="图片 2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186962" y="1895106"/>
              <a:ext cx="668216" cy="428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组合 4"/>
          <p:cNvGrpSpPr/>
          <p:nvPr/>
        </p:nvGrpSpPr>
        <p:grpSpPr>
          <a:xfrm>
            <a:off x="1003300" y="3190875"/>
            <a:ext cx="7199313" cy="1281113"/>
            <a:chOff x="1002814" y="3191607"/>
            <a:chExt cx="7200412" cy="1280013"/>
          </a:xfrm>
        </p:grpSpPr>
        <p:pic>
          <p:nvPicPr>
            <p:cNvPr id="9228" name="Picture 5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002814" y="3191607"/>
              <a:ext cx="7200412" cy="128001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</p:pic>
        <p:pic>
          <p:nvPicPr>
            <p:cNvPr id="9229" name="图片 18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186962" y="3961899"/>
              <a:ext cx="633046" cy="355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矩形: 圆角 5"/>
          <p:cNvSpPr/>
          <p:nvPr/>
        </p:nvSpPr>
        <p:spPr>
          <a:xfrm>
            <a:off x="912813" y="2370138"/>
            <a:ext cx="7358062" cy="6889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998538" y="1568450"/>
            <a:ext cx="7234237" cy="19558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06 -3.08642E-06 L -0.00139 -0.16173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998538" y="1568450"/>
            <a:ext cx="7234237" cy="19558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</p:pic>
      <p:sp>
        <p:nvSpPr>
          <p:cNvPr id="2" name="椭圆 1"/>
          <p:cNvSpPr/>
          <p:nvPr/>
        </p:nvSpPr>
        <p:spPr>
          <a:xfrm>
            <a:off x="914400" y="2101850"/>
            <a:ext cx="650875" cy="3778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6475" y="2462213"/>
            <a:ext cx="1446213" cy="1044575"/>
          </a:xfrm>
          <a:prstGeom prst="rect">
            <a:avLst/>
          </a:prstGeom>
          <a:solidFill>
            <a:schemeClr val="accent6">
              <a:lumMod val="75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1115180">
            <a:off x="1219200" y="1757363"/>
            <a:ext cx="698500" cy="3778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62213" y="2465388"/>
            <a:ext cx="5770562" cy="1044575"/>
          </a:xfrm>
          <a:prstGeom prst="rect">
            <a:avLst/>
          </a:prstGeom>
          <a:solidFill>
            <a:schemeClr val="accent1">
              <a:lumMod val="75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89113" y="1635125"/>
            <a:ext cx="698500" cy="3778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62213" y="1568450"/>
            <a:ext cx="5770562" cy="882650"/>
          </a:xfrm>
          <a:prstGeom prst="rect">
            <a:avLst/>
          </a:prstGeom>
          <a:solidFill>
            <a:srgbClr val="92D050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a5bcb2c6-4c9a-4da2-871d-7dcf10941c0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-A-黑">
      <a:majorFont>
        <a:latin typeface="Times New Roman"/>
        <a:ea typeface="黑体"/>
        <a:cs typeface="Arial"/>
      </a:majorFont>
      <a:minorFont>
        <a:latin typeface="Arial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664</Words>
  <Application>WPS 演示</Application>
  <PresentationFormat>全屏显示(16:9)</PresentationFormat>
  <Paragraphs>77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黑体</vt:lpstr>
      <vt:lpstr>Arial</vt:lpstr>
      <vt:lpstr>Calibri</vt:lpstr>
      <vt:lpstr>微软雅黑</vt:lpstr>
      <vt:lpstr>楷体</vt:lpstr>
      <vt:lpstr>幼圆</vt:lpstr>
      <vt:lpstr>Calibri</vt:lpstr>
      <vt:lpstr>方正黑体简体</vt:lpstr>
      <vt:lpstr>Arial Unicode MS</vt:lpstr>
      <vt:lpstr>第一PPT模板网-WWW.1PPT.COM</vt:lpstr>
      <vt:lpstr>复式统计表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2021-05-20T21:50:00Z</cp:lastPrinted>
  <dcterms:created xsi:type="dcterms:W3CDTF">2021-05-20T21:50:00Z</dcterms:created>
  <dcterms:modified xsi:type="dcterms:W3CDTF">2023-02-04T03:53:58Z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C8CCF084D5384558BCED16D0B628B157</vt:lpwstr>
  </property>
  <property fmtid="{D5CDD505-2E9C-101B-9397-08002B2CF9AE}" pid="7" name="KSOProductBuildVer">
    <vt:lpwstr>2052-11.1.0.13703</vt:lpwstr>
  </property>
</Properties>
</file>