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C020B-3EB8-4137-B3F8-8CC8787BCD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FB86C-E5BE-4C04-A5C5-33CD97DC13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543745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687388" y="1143000"/>
            <a:ext cx="5481637" cy="3084513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39939" name="文本占位符 543746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defTabSz="685800" eaLnBrk="1" hangingPunct="1">
              <a:spcBef>
                <a:spcPct val="0"/>
              </a:spcBef>
            </a:pPr>
            <a:endParaRPr lang="zh-CN" altLang="en-US" smtClean="0">
              <a:latin typeface="方正黑体简体"/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160463"/>
            <a:ext cx="9144000" cy="140093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 b="1">
                <a:latin typeface="+mj-lt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2075" y="2286926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+mj-lt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F7282B-FB8D-49A9-AF01-01553E640F6E}" type="slidenum">
              <a:rPr lang="en-US" altLang="zh-CN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478509" y="4930817"/>
            <a:ext cx="665491" cy="212683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764501" y="2396399"/>
            <a:ext cx="3697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5"/>
          <p:cNvSpPr>
            <a:spLocks noGrp="1" noChangeArrowheads="1"/>
          </p:cNvSpPr>
          <p:nvPr>
            <p:ph type="ctrTitle"/>
          </p:nvPr>
        </p:nvSpPr>
        <p:spPr bwMode="auto">
          <a:xfrm>
            <a:off x="8601" y="1187222"/>
            <a:ext cx="9144000" cy="1400175"/>
          </a:xfrm>
          <a:noFill/>
          <a:ln>
            <a:miter lim="800000"/>
          </a:ln>
        </p:spPr>
        <p:txBody>
          <a:bodyPr vert="horz" wrap="square" lIns="91440" tIns="45720" rIns="91440" bIns="45720" numCol="1" anchorCtr="0" compatLnSpc="1">
            <a:normAutofit/>
          </a:bodyPr>
          <a:lstStyle/>
          <a:p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复式统计表</a:t>
            </a:r>
            <a:endParaRPr lang="zh-CN" altLang="en-US" sz="5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副标题 6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0676" y="2394812"/>
            <a:ext cx="6400800" cy="665162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ea typeface="楷体" panose="02010609060101010101" pitchFamily="49" charset="-122"/>
              </a:rPr>
              <a:t>第</a:t>
            </a:r>
            <a:r>
              <a:rPr lang="en-US" altLang="zh-CN" dirty="0" smtClean="0">
                <a:ea typeface="楷体" panose="02010609060101010101" pitchFamily="49" charset="-122"/>
              </a:rPr>
              <a:t>2</a:t>
            </a:r>
            <a:r>
              <a:rPr lang="zh-CN" altLang="en-US" dirty="0" smtClean="0">
                <a:ea typeface="楷体" panose="02010609060101010101" pitchFamily="49" charset="-122"/>
              </a:rPr>
              <a:t>课</a:t>
            </a:r>
            <a:r>
              <a:rPr lang="zh-CN" altLang="en-US" dirty="0" smtClean="0">
                <a:ea typeface="楷体" panose="02010609060101010101" pitchFamily="49" charset="-122"/>
              </a:rPr>
              <a:t>时</a:t>
            </a:r>
            <a:endParaRPr lang="zh-CN" altLang="en-US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6"/>
          <p:cNvSpPr>
            <a:spLocks noChangeArrowheads="1"/>
          </p:cNvSpPr>
          <p:nvPr/>
        </p:nvSpPr>
        <p:spPr bwMode="auto">
          <a:xfrm>
            <a:off x="-36513" y="-92075"/>
            <a:ext cx="916305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</a:rPr>
              <a:t>二、巩固深化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7875" y="3167063"/>
            <a:ext cx="781050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）三年级参加数学组、音乐组、田径组的各有多少人？</a:t>
            </a:r>
            <a:endParaRPr lang="en-US" altLang="zh-CN" sz="28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5825" y="530225"/>
            <a:ext cx="75946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</a:rPr>
              <a:t>1.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下表是天红小学三年级课外活动统计表。</a:t>
            </a:r>
            <a:endParaRPr lang="en-US" altLang="zh-CN" sz="28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8200" y="4154488"/>
            <a:ext cx="74136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数学组：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人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音乐组：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32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人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田径组：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36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人</a:t>
            </a:r>
            <a:endParaRPr lang="en-US" altLang="zh-CN" sz="2800" b="1">
              <a:solidFill>
                <a:srgbClr val="FF0000"/>
              </a:solidFill>
              <a:latin typeface="Times New Roman" panose="02020603050405020304"/>
            </a:endParaRPr>
          </a:p>
        </p:txBody>
      </p:sp>
      <p:pic>
        <p:nvPicPr>
          <p:cNvPr id="10246" name="图片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197225" y="1085850"/>
            <a:ext cx="297180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77875" y="3167063"/>
            <a:ext cx="77025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</a:rPr>
              <a:t>2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）参加美术组总人数是棋类组的多少倍？</a:t>
            </a:r>
            <a:endParaRPr lang="en-US" altLang="zh-CN" sz="28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5825" y="530225"/>
            <a:ext cx="75946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</a:rPr>
              <a:t>1.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下表是天红小学三年级课外活动统计表。</a:t>
            </a:r>
            <a:endParaRPr lang="en-US" altLang="zh-CN" sz="28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2113" y="3690938"/>
            <a:ext cx="48228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美术组：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16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（人）</a:t>
            </a:r>
            <a:endParaRPr lang="en-US" altLang="zh-CN" sz="2800" b="1">
              <a:solidFill>
                <a:srgbClr val="FF0000"/>
              </a:solidFill>
              <a:latin typeface="Times New Roman" panose="02020603050405020304"/>
            </a:endParaRPr>
          </a:p>
        </p:txBody>
      </p:sp>
      <p:pic>
        <p:nvPicPr>
          <p:cNvPr id="11269" name="图片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197225" y="1085850"/>
            <a:ext cx="297180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62113" y="4222750"/>
            <a:ext cx="48244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棋类组：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（人）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846763" y="4211638"/>
            <a:ext cx="16240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16÷8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框 8203"/>
          <p:cNvSpPr txBox="1">
            <a:spLocks noChangeArrowheads="1"/>
          </p:cNvSpPr>
          <p:nvPr/>
        </p:nvSpPr>
        <p:spPr bwMode="auto">
          <a:xfrm>
            <a:off x="941388" y="236538"/>
            <a:ext cx="7086600" cy="682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我当统计员。</a:t>
            </a:r>
            <a:endParaRPr lang="zh-CN" altLang="en-US" sz="32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79438" y="1644650"/>
            <a:ext cx="30670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025900" y="1260475"/>
            <a:ext cx="4824413" cy="493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400" b="1" kern="100">
                <a:solidFill>
                  <a:prstClr val="black"/>
                </a:solidFill>
                <a:latin typeface="Times New Roman" panose="02020603050405020304"/>
              </a:rPr>
              <a:t>二（</a:t>
            </a:r>
            <a:r>
              <a:rPr lang="en-US" altLang="zh-CN" sz="2400" b="1" kern="100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zh-CN" sz="2400" b="1" kern="100">
                <a:solidFill>
                  <a:prstClr val="black"/>
                </a:solidFill>
                <a:latin typeface="Times New Roman" panose="02020603050405020304"/>
              </a:rPr>
              <a:t>）班、二（</a:t>
            </a:r>
            <a:r>
              <a:rPr lang="en-US" altLang="zh-CN" sz="2400" b="1" kern="100">
                <a:solidFill>
                  <a:prstClr val="black"/>
                </a:solidFill>
                <a:latin typeface="Times New Roman" panose="02020603050405020304"/>
              </a:rPr>
              <a:t>2</a:t>
            </a:r>
            <a:r>
              <a:rPr lang="zh-CN" altLang="zh-CN" sz="2400" b="1" kern="100">
                <a:solidFill>
                  <a:prstClr val="black"/>
                </a:solidFill>
                <a:latin typeface="Times New Roman" panose="02020603050405020304"/>
              </a:rPr>
              <a:t>）班活动课人数</a:t>
            </a:r>
            <a:endParaRPr lang="zh-CN" altLang="zh-CN" sz="2400" b="1" kern="100">
              <a:solidFill>
                <a:prstClr val="black"/>
              </a:solidFill>
              <a:latin typeface="Times New Roman" panose="02020603050405020304"/>
            </a:endParaRPr>
          </a:p>
        </p:txBody>
      </p:sp>
      <p:pic>
        <p:nvPicPr>
          <p:cNvPr id="12293" name="图片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24400" y="2095500"/>
            <a:ext cx="3427413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321425" y="2992438"/>
            <a:ext cx="5953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21425" y="3481388"/>
            <a:ext cx="5953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16738" y="2990850"/>
            <a:ext cx="59531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13563" y="3467100"/>
            <a:ext cx="59531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05700" y="3001963"/>
            <a:ext cx="595313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99350" y="3487738"/>
            <a:ext cx="573088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2963" y="520700"/>
            <a:ext cx="7605712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200" b="1" kern="10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zh-CN" sz="3200" b="1" kern="100">
                <a:solidFill>
                  <a:prstClr val="black"/>
                </a:solidFill>
                <a:latin typeface="Times New Roman" panose="02020603050405020304"/>
              </a:rPr>
              <a:t>）二（</a:t>
            </a: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zh-CN" sz="3200" b="1" kern="100">
                <a:solidFill>
                  <a:prstClr val="black"/>
                </a:solidFill>
                <a:latin typeface="Times New Roman" panose="02020603050405020304"/>
              </a:rPr>
              <a:t>）班一共有多少人参加了课外活动？二（</a:t>
            </a: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2</a:t>
            </a:r>
            <a:r>
              <a:rPr lang="zh-CN" altLang="zh-CN" sz="3200" b="1" kern="100">
                <a:solidFill>
                  <a:prstClr val="black"/>
                </a:solidFill>
                <a:latin typeface="Times New Roman" panose="02020603050405020304"/>
              </a:rPr>
              <a:t>）班呢？</a:t>
            </a: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200" b="1" kern="10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2</a:t>
            </a:r>
            <a:r>
              <a:rPr lang="zh-CN" altLang="zh-CN" sz="3200" b="1" kern="100">
                <a:solidFill>
                  <a:prstClr val="black"/>
                </a:solidFill>
                <a:latin typeface="Times New Roman" panose="02020603050405020304"/>
              </a:rPr>
              <a:t>）二（</a:t>
            </a: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zh-CN" sz="3200" b="1" kern="100">
                <a:solidFill>
                  <a:prstClr val="black"/>
                </a:solidFill>
                <a:latin typeface="Times New Roman" panose="02020603050405020304"/>
              </a:rPr>
              <a:t>）班和二（</a:t>
            </a: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2</a:t>
            </a:r>
            <a:r>
              <a:rPr lang="zh-CN" altLang="zh-CN" sz="3200" b="1" kern="100">
                <a:solidFill>
                  <a:prstClr val="black"/>
                </a:solidFill>
                <a:latin typeface="Times New Roman" panose="02020603050405020304"/>
              </a:rPr>
              <a:t>）班参加美术活动的共有多少人？</a:t>
            </a:r>
            <a:endParaRPr lang="zh-CN" altLang="zh-CN" sz="3200" b="1" kern="10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2050" y="1608138"/>
            <a:ext cx="6819900" cy="6826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</a:rPr>
              <a:t>二（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</a:rPr>
              <a:t>）班：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</a:rPr>
              <a:t>25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</a:rPr>
              <a:t>47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</a:rPr>
              <a:t>（人）</a:t>
            </a:r>
            <a:endParaRPr lang="zh-CN" altLang="en-US" sz="3200" b="1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36850" y="4060825"/>
            <a:ext cx="3470275" cy="6826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</a:rPr>
              <a:t>25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</a:rPr>
              <a:t>22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</a:rPr>
              <a:t>47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</a:rPr>
              <a:t>（人）</a:t>
            </a:r>
            <a:endParaRPr lang="zh-CN" altLang="en-US" sz="3200" b="1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62050" y="2305050"/>
            <a:ext cx="6669088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二（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）班：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22+11+12=45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（人）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{                    }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48" y="0"/>
            <a:ext cx="9140307" cy="5143500"/>
          </a:xfrm>
          <a:prstGeom prst="rect">
            <a:avLst/>
          </a:prstGeom>
        </p:spPr>
      </p:pic>
      <p:pic>
        <p:nvPicPr>
          <p:cNvPr id="5" name="图片 4" descr="{    }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379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12727" y="493713"/>
            <a:ext cx="43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文本框 14"/>
          <p:cNvSpPr txBox="1">
            <a:spLocks noChangeArrowheads="1"/>
          </p:cNvSpPr>
          <p:nvPr/>
        </p:nvSpPr>
        <p:spPr bwMode="auto">
          <a:xfrm>
            <a:off x="3659642" y="196397"/>
            <a:ext cx="1847850" cy="561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8" tIns="34284" rIns="68568" bIns="34284">
            <a:spAutoFit/>
          </a:bodyPr>
          <a:lstStyle/>
          <a:p>
            <a:pPr defTabSz="68453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宋体" panose="02010600030101010101" pitchFamily="2" charset="-122"/>
              </a:rPr>
              <a:t>课堂作业</a:t>
            </a:r>
            <a:endParaRPr lang="zh-CN" altLang="en-US" sz="3200" b="1">
              <a:solidFill>
                <a:srgbClr val="FF0000"/>
              </a:solidFill>
              <a:latin typeface="幼圆" pitchFamily="49" charset="-122"/>
              <a:ea typeface="宋体" panose="02010600030101010101" pitchFamily="2" charset="-122"/>
            </a:endParaRPr>
          </a:p>
        </p:txBody>
      </p:sp>
      <p:sp>
        <p:nvSpPr>
          <p:cNvPr id="33796" name="矩形 10"/>
          <p:cNvSpPr>
            <a:spLocks noChangeArrowheads="1"/>
          </p:cNvSpPr>
          <p:nvPr/>
        </p:nvSpPr>
        <p:spPr bwMode="auto">
          <a:xfrm>
            <a:off x="655963" y="1438911"/>
            <a:ext cx="8316416" cy="26545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68" tIns="34284" rIns="68568" bIns="34284">
            <a:spAutoFit/>
          </a:bodyPr>
          <a:lstStyle/>
          <a:p>
            <a:pPr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请同学们做课后“做一做”，并相互交流；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</a:endParaRPr>
          </a:p>
          <a:p>
            <a:pPr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、利用自习时间在“课后练习”中选择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</a:endParaRPr>
          </a:p>
          <a:p>
            <a:pPr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与本节课有关的内容，写在作业本上；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</a:endParaRPr>
          </a:p>
          <a:p>
            <a:pPr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利用晚上时间完成“长江”练习册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个课时内容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{                    }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48" y="0"/>
            <a:ext cx="9140307" cy="5143500"/>
          </a:xfrm>
          <a:prstGeom prst="rect">
            <a:avLst/>
          </a:prstGeom>
        </p:spPr>
      </p:pic>
      <p:pic>
        <p:nvPicPr>
          <p:cNvPr id="5" name="图片 4" descr="{    }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4820" name="TextBox 5"/>
          <p:cNvSpPr txBox="1">
            <a:spLocks noChangeArrowheads="1"/>
          </p:cNvSpPr>
          <p:nvPr/>
        </p:nvSpPr>
        <p:spPr bwMode="auto">
          <a:xfrm>
            <a:off x="0" y="29028"/>
            <a:ext cx="9144000" cy="37856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4" tIns="45712" rIns="91424" bIns="45712">
            <a:spAutoFit/>
          </a:bodyPr>
          <a:lstStyle/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学习体</a:t>
            </a:r>
            <a:r>
              <a:rPr lang="zh-CN" altLang="en-US" sz="3200" b="1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会</a:t>
            </a:r>
            <a:endParaRPr lang="en-US" altLang="zh-CN" sz="3200" b="1" noProof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3200" b="1" noProof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、从本节课中你学到了哪些基本知识？</a:t>
            </a:r>
            <a:endParaRPr lang="en-US" altLang="zh-CN" sz="3200" b="1" noProof="1">
              <a:solidFill>
                <a:srgbClr val="00B0F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、从本节课中你学到了哪些基本技巧？</a:t>
            </a:r>
            <a:endParaRPr lang="en-US" altLang="zh-CN" sz="3200" b="1" noProof="1">
              <a:solidFill>
                <a:srgbClr val="00B0F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、在这节课中你还有哪些疑虑与困惑？ </a:t>
            </a:r>
            <a:endParaRPr lang="zh-CN" altLang="en-US" sz="3200" b="1" noProof="1">
              <a:solidFill>
                <a:srgbClr val="00B0F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90538" y="1135063"/>
            <a:ext cx="1784350" cy="577850"/>
          </a:xfrm>
          <a:prstGeom prst="roundRect">
            <a:avLst/>
          </a:prstGeom>
          <a:solidFill>
            <a:srgbClr val="9FD5ED"/>
          </a:solidFill>
          <a:ln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  <a:sym typeface="+mn-ea"/>
              </a:rPr>
              <a:t>学习目标</a:t>
            </a:r>
            <a:endParaRPr lang="zh-CN" altLang="en-US" sz="2800" b="1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90538" y="1831975"/>
            <a:ext cx="8267700" cy="1951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通过练习进一步巩固学生对复式统计表的认识。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巩固学生运用统计表信息解决问题的能力。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学习过程中培养学生的实践能力和合作意识。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6"/>
          <p:cNvSpPr>
            <a:spLocks noChangeArrowheads="1"/>
          </p:cNvSpPr>
          <p:nvPr/>
        </p:nvSpPr>
        <p:spPr bwMode="auto">
          <a:xfrm>
            <a:off x="1588" y="-80963"/>
            <a:ext cx="9124950" cy="5842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prstClr val="black"/>
                </a:solidFill>
              </a:rPr>
              <a:t>一、引入新课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0263" y="503238"/>
            <a:ext cx="7705725" cy="554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000" b="1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 pitchFamily="18" charset="0"/>
              </a:rPr>
              <a:t>知识点</a:t>
            </a:r>
            <a:r>
              <a:rPr lang="en-US" altLang="zh-CN" sz="3000" b="1" kern="100" dirty="0">
                <a:solidFill>
                  <a:srgbClr val="0000FF"/>
                </a:solidFill>
                <a:latin typeface="Times New Roman" panose="02020603050405020304"/>
              </a:rPr>
              <a:t>1</a:t>
            </a:r>
            <a:r>
              <a:rPr lang="zh-CN" altLang="zh-CN" sz="3000" b="1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 pitchFamily="18" charset="0"/>
              </a:rPr>
              <a:t>：根据复式统计表中的数据解决问题</a:t>
            </a:r>
            <a:endParaRPr lang="zh-CN" altLang="en-US" sz="3000" dirty="0">
              <a:solidFill>
                <a:srgbClr val="0000FF"/>
              </a:solidFill>
              <a:latin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7875" y="2960688"/>
            <a:ext cx="7810500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关于上面三届奥运会，下面哪些说法是正确的？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2438" y="3484563"/>
            <a:ext cx="6862762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493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）中国获得的金牌一届比一届多。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2438" y="3957638"/>
            <a:ext cx="72231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493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）俄罗斯获得的金牌一届比一届少。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438" y="4460875"/>
            <a:ext cx="6862762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493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</a:rPr>
              <a:t>3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）每届都是美国获得的金牌最多。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pic>
        <p:nvPicPr>
          <p:cNvPr id="3080" name="Picture 12" descr="金牌数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747838" y="1062038"/>
            <a:ext cx="5632450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2413" y="479425"/>
            <a:ext cx="1668462" cy="579438"/>
            <a:chOff x="1087" y="5473"/>
            <a:chExt cx="2628" cy="911"/>
          </a:xfrm>
        </p:grpSpPr>
        <p:sp>
          <p:nvSpPr>
            <p:cNvPr id="4106" name="文本框 29"/>
            <p:cNvSpPr txBox="1">
              <a:spLocks noChangeArrowheads="1"/>
            </p:cNvSpPr>
            <p:nvPr/>
          </p:nvSpPr>
          <p:spPr bwMode="auto">
            <a:xfrm>
              <a:off x="1850" y="5473"/>
              <a:ext cx="1865" cy="91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</a:rPr>
                <a:t>分析</a:t>
              </a:r>
              <a:endParaRPr lang="zh-CN" altLang="en-US" sz="3200" b="1">
                <a:solidFill>
                  <a:srgbClr val="0070C0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4107" name="Freeform 34"/>
            <p:cNvSpPr>
              <a:spLocks noEditPoints="1" noChangeArrowheads="1"/>
            </p:cNvSpPr>
            <p:nvPr/>
          </p:nvSpPr>
          <p:spPr bwMode="auto">
            <a:xfrm>
              <a:off x="1087" y="5608"/>
              <a:ext cx="834" cy="690"/>
            </a:xfrm>
            <a:custGeom>
              <a:avLst/>
              <a:gdLst>
                <a:gd name="T0" fmla="*/ 2147483646 w 100"/>
                <a:gd name="T1" fmla="*/ 0 h 110"/>
                <a:gd name="T2" fmla="*/ 2147483646 w 100"/>
                <a:gd name="T3" fmla="*/ 2147483646 h 110"/>
                <a:gd name="T4" fmla="*/ 2147483646 w 100"/>
                <a:gd name="T5" fmla="*/ 2147483646 h 110"/>
                <a:gd name="T6" fmla="*/ 2147483646 w 100"/>
                <a:gd name="T7" fmla="*/ 2147483646 h 110"/>
                <a:gd name="T8" fmla="*/ 2147483646 w 100"/>
                <a:gd name="T9" fmla="*/ 2147483646 h 110"/>
                <a:gd name="T10" fmla="*/ 2147483646 w 100"/>
                <a:gd name="T11" fmla="*/ 2147483646 h 110"/>
                <a:gd name="T12" fmla="*/ 2147483646 w 100"/>
                <a:gd name="T13" fmla="*/ 2147483646 h 110"/>
                <a:gd name="T14" fmla="*/ 2147483646 w 100"/>
                <a:gd name="T15" fmla="*/ 2147483646 h 110"/>
                <a:gd name="T16" fmla="*/ 2147483646 w 100"/>
                <a:gd name="T17" fmla="*/ 2147483646 h 110"/>
                <a:gd name="T18" fmla="*/ 2147483646 w 100"/>
                <a:gd name="T19" fmla="*/ 2147483646 h 110"/>
                <a:gd name="T20" fmla="*/ 2147483646 w 100"/>
                <a:gd name="T21" fmla="*/ 2147483646 h 110"/>
                <a:gd name="T22" fmla="*/ 2147483646 w 100"/>
                <a:gd name="T23" fmla="*/ 2147483646 h 110"/>
                <a:gd name="T24" fmla="*/ 2147483646 w 100"/>
                <a:gd name="T25" fmla="*/ 2147483646 h 110"/>
                <a:gd name="T26" fmla="*/ 2147483646 w 100"/>
                <a:gd name="T27" fmla="*/ 2147483646 h 110"/>
                <a:gd name="T28" fmla="*/ 0 w 100"/>
                <a:gd name="T29" fmla="*/ 2147483646 h 110"/>
                <a:gd name="T30" fmla="*/ 2147483646 w 100"/>
                <a:gd name="T31" fmla="*/ 2147483646 h 110"/>
                <a:gd name="T32" fmla="*/ 2147483646 w 100"/>
                <a:gd name="T33" fmla="*/ 0 h 110"/>
                <a:gd name="T34" fmla="*/ 2147483646 w 100"/>
                <a:gd name="T35" fmla="*/ 2147483646 h 110"/>
                <a:gd name="T36" fmla="*/ 2147483646 w 100"/>
                <a:gd name="T37" fmla="*/ 2147483646 h 110"/>
                <a:gd name="T38" fmla="*/ 2147483646 w 100"/>
                <a:gd name="T39" fmla="*/ 2147483646 h 110"/>
                <a:gd name="T40" fmla="*/ 2147483646 w 100"/>
                <a:gd name="T41" fmla="*/ 2147483646 h 110"/>
                <a:gd name="T42" fmla="*/ 2147483646 w 100"/>
                <a:gd name="T43" fmla="*/ 2147483646 h 110"/>
                <a:gd name="T44" fmla="*/ 2147483646 w 100"/>
                <a:gd name="T45" fmla="*/ 2147483646 h 110"/>
                <a:gd name="T46" fmla="*/ 2147483646 w 100"/>
                <a:gd name="T47" fmla="*/ 2147483646 h 110"/>
                <a:gd name="T48" fmla="*/ 2147483646 w 100"/>
                <a:gd name="T49" fmla="*/ 2147483646 h 110"/>
                <a:gd name="T50" fmla="*/ 2147483646 w 100"/>
                <a:gd name="T51" fmla="*/ 2147483646 h 110"/>
                <a:gd name="T52" fmla="*/ 2147483646 w 100"/>
                <a:gd name="T53" fmla="*/ 2147483646 h 110"/>
                <a:gd name="T54" fmla="*/ 2147483646 w 100"/>
                <a:gd name="T55" fmla="*/ 2147483646 h 110"/>
                <a:gd name="T56" fmla="*/ 2147483646 w 100"/>
                <a:gd name="T57" fmla="*/ 2147483646 h 110"/>
                <a:gd name="T58" fmla="*/ 2147483646 w 100"/>
                <a:gd name="T59" fmla="*/ 2147483646 h 110"/>
                <a:gd name="T60" fmla="*/ 2147483646 w 100"/>
                <a:gd name="T61" fmla="*/ 2147483646 h 110"/>
                <a:gd name="T62" fmla="*/ 2147483646 w 100"/>
                <a:gd name="T63" fmla="*/ 2147483646 h 110"/>
                <a:gd name="T64" fmla="*/ 2147483646 w 100"/>
                <a:gd name="T65" fmla="*/ 2147483646 h 110"/>
                <a:gd name="T66" fmla="*/ 2147483646 w 100"/>
                <a:gd name="T67" fmla="*/ 2147483646 h 110"/>
                <a:gd name="T68" fmla="*/ 2147483646 w 100"/>
                <a:gd name="T69" fmla="*/ 2147483646 h 110"/>
                <a:gd name="T70" fmla="*/ 2147483646 w 100"/>
                <a:gd name="T71" fmla="*/ 2147483646 h 110"/>
                <a:gd name="T72" fmla="*/ 2147483646 w 100"/>
                <a:gd name="T73" fmla="*/ 2147483646 h 110"/>
                <a:gd name="T74" fmla="*/ 2147483646 w 100"/>
                <a:gd name="T75" fmla="*/ 2147483646 h 110"/>
                <a:gd name="T76" fmla="*/ 2147483646 w 100"/>
                <a:gd name="T77" fmla="*/ 2147483646 h 110"/>
                <a:gd name="T78" fmla="*/ 2147483646 w 100"/>
                <a:gd name="T79" fmla="*/ 2147483646 h 110"/>
                <a:gd name="T80" fmla="*/ 2147483646 w 100"/>
                <a:gd name="T81" fmla="*/ 2147483646 h 110"/>
                <a:gd name="T82" fmla="*/ 2147483646 w 100"/>
                <a:gd name="T83" fmla="*/ 2147483646 h 110"/>
                <a:gd name="T84" fmla="*/ 2147483646 w 100"/>
                <a:gd name="T85" fmla="*/ 2147483646 h 110"/>
                <a:gd name="T86" fmla="*/ 2147483646 w 100"/>
                <a:gd name="T87" fmla="*/ 2147483646 h 110"/>
                <a:gd name="T88" fmla="*/ 2147483646 w 100"/>
                <a:gd name="T89" fmla="*/ 2147483646 h 110"/>
                <a:gd name="T90" fmla="*/ 2147483646 w 100"/>
                <a:gd name="T91" fmla="*/ 2147483646 h 110"/>
                <a:gd name="T92" fmla="*/ 2147483646 w 100"/>
                <a:gd name="T93" fmla="*/ 2147483646 h 110"/>
                <a:gd name="T94" fmla="*/ 2147483646 w 100"/>
                <a:gd name="T95" fmla="*/ 2147483646 h 1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00" h="110">
                  <a:moveTo>
                    <a:pt x="23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1"/>
                    <a:pt x="74" y="4"/>
                  </a:cubicBezTo>
                  <a:cubicBezTo>
                    <a:pt x="76" y="6"/>
                    <a:pt x="77" y="9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1"/>
                    <a:pt x="68" y="11"/>
                    <a:pt x="67" y="10"/>
                  </a:cubicBezTo>
                  <a:cubicBezTo>
                    <a:pt x="67" y="10"/>
                    <a:pt x="66" y="9"/>
                    <a:pt x="65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8"/>
                    <a:pt x="28" y="19"/>
                  </a:cubicBezTo>
                  <a:cubicBezTo>
                    <a:pt x="28" y="21"/>
                    <a:pt x="27" y="23"/>
                    <a:pt x="25" y="24"/>
                  </a:cubicBezTo>
                  <a:cubicBezTo>
                    <a:pt x="24" y="25"/>
                    <a:pt x="23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10" y="86"/>
                    <a:pt x="10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1" y="87"/>
                    <a:pt x="11" y="88"/>
                    <a:pt x="12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9" y="97"/>
                    <a:pt x="6" y="96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" y="91"/>
                    <a:pt x="0" y="88"/>
                    <a:pt x="0" y="8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90" y="45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62"/>
                    <a:pt x="88" y="70"/>
                    <a:pt x="82" y="77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3" y="73"/>
                    <a:pt x="98" y="63"/>
                    <a:pt x="100" y="53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0" y="45"/>
                    <a:pt x="90" y="45"/>
                    <a:pt x="90" y="45"/>
                  </a:cubicBezTo>
                  <a:close/>
                  <a:moveTo>
                    <a:pt x="74" y="47"/>
                  </a:moveTo>
                  <a:cubicBezTo>
                    <a:pt x="64" y="58"/>
                    <a:pt x="58" y="70"/>
                    <a:pt x="54" y="84"/>
                  </a:cubicBezTo>
                  <a:cubicBezTo>
                    <a:pt x="59" y="86"/>
                    <a:pt x="64" y="89"/>
                    <a:pt x="70" y="92"/>
                  </a:cubicBezTo>
                  <a:cubicBezTo>
                    <a:pt x="78" y="81"/>
                    <a:pt x="85" y="68"/>
                    <a:pt x="90" y="55"/>
                  </a:cubicBezTo>
                  <a:cubicBezTo>
                    <a:pt x="84" y="52"/>
                    <a:pt x="79" y="50"/>
                    <a:pt x="74" y="47"/>
                  </a:cubicBezTo>
                  <a:close/>
                  <a:moveTo>
                    <a:pt x="52" y="87"/>
                  </a:moveTo>
                  <a:cubicBezTo>
                    <a:pt x="50" y="103"/>
                    <a:pt x="50" y="103"/>
                    <a:pt x="50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52" y="87"/>
                    <a:pt x="52" y="87"/>
                    <a:pt x="52" y="87"/>
                  </a:cubicBezTo>
                  <a:close/>
                  <a:moveTo>
                    <a:pt x="18" y="56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8" y="56"/>
                    <a:pt x="18" y="56"/>
                    <a:pt x="18" y="56"/>
                  </a:cubicBezTo>
                  <a:close/>
                  <a:moveTo>
                    <a:pt x="18" y="43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18" y="43"/>
                    <a:pt x="18" y="43"/>
                    <a:pt x="18" y="43"/>
                  </a:cubicBezTo>
                  <a:close/>
                  <a:moveTo>
                    <a:pt x="18" y="31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37" y="19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7" y="19"/>
                    <a:pt x="37" y="19"/>
                    <a:pt x="37" y="19"/>
                  </a:cubicBezTo>
                  <a:close/>
                  <a:moveTo>
                    <a:pt x="12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20" y="22"/>
                  </a:cubicBezTo>
                  <a:cubicBezTo>
                    <a:pt x="21" y="22"/>
                    <a:pt x="22" y="21"/>
                    <a:pt x="22" y="20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8195" name="图片 12" descr="P44教师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39788" y="2333625"/>
            <a:ext cx="2017712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074988" y="1254125"/>
            <a:ext cx="5321300" cy="21605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800" b="1" kern="100" dirty="0">
                <a:solidFill>
                  <a:prstClr val="black"/>
                </a:solidFill>
                <a:latin typeface="黑体" panose="02010609060101010101" pitchFamily="49" charset="-122"/>
              </a:rPr>
              <a:t>已知复式统计表中包含中国、美国、俄罗斯在第</a:t>
            </a:r>
            <a:r>
              <a:rPr lang="en-US" altLang="zh-CN" sz="2800" b="1" kern="100" dirty="0">
                <a:solidFill>
                  <a:prstClr val="black"/>
                </a:solidFill>
                <a:latin typeface="黑体" panose="02010609060101010101" pitchFamily="49" charset="-122"/>
              </a:rPr>
              <a:t>27</a:t>
            </a:r>
            <a:r>
              <a:rPr lang="zh-CN" altLang="zh-CN" sz="2800" b="1" kern="100" dirty="0">
                <a:solidFill>
                  <a:prstClr val="black"/>
                </a:solidFill>
                <a:latin typeface="黑体" panose="02010609060101010101" pitchFamily="49" charset="-122"/>
              </a:rPr>
              <a:t>届、第</a:t>
            </a:r>
            <a:r>
              <a:rPr lang="en-US" altLang="zh-CN" sz="2800" b="1" kern="100" dirty="0">
                <a:solidFill>
                  <a:prstClr val="black"/>
                </a:solidFill>
                <a:latin typeface="黑体" panose="02010609060101010101" pitchFamily="49" charset="-122"/>
              </a:rPr>
              <a:t>28</a:t>
            </a:r>
            <a:r>
              <a:rPr lang="zh-CN" altLang="zh-CN" sz="2800" b="1" kern="100" dirty="0">
                <a:solidFill>
                  <a:prstClr val="black"/>
                </a:solidFill>
                <a:latin typeface="黑体" panose="02010609060101010101" pitchFamily="49" charset="-122"/>
              </a:rPr>
              <a:t>届、第</a:t>
            </a:r>
            <a:r>
              <a:rPr lang="en-US" altLang="zh-CN" sz="2800" b="1" kern="100" dirty="0">
                <a:solidFill>
                  <a:prstClr val="black"/>
                </a:solidFill>
                <a:latin typeface="黑体" panose="02010609060101010101" pitchFamily="49" charset="-122"/>
              </a:rPr>
              <a:t>29</a:t>
            </a:r>
            <a:r>
              <a:rPr lang="zh-CN" altLang="zh-CN" sz="2800" b="1" kern="100" dirty="0">
                <a:solidFill>
                  <a:prstClr val="black"/>
                </a:solidFill>
                <a:latin typeface="黑体" panose="02010609060101010101" pitchFamily="49" charset="-122"/>
              </a:rPr>
              <a:t>届奥运会获得的金牌数的信息，根据统计表中数据分析判断。</a:t>
            </a:r>
            <a:endParaRPr lang="zh-CN" altLang="zh-CN" sz="2800" b="1" kern="100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0263" y="503238"/>
            <a:ext cx="7705725" cy="554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000" b="1" kern="100">
                <a:solidFill>
                  <a:srgbClr val="0000FF"/>
                </a:solidFill>
                <a:latin typeface="Times New Roman" panose="02020603050405020304"/>
                <a:cs typeface="Times New Roman" panose="02020603050405020304" pitchFamily="18" charset="0"/>
              </a:rPr>
              <a:t>知识点</a:t>
            </a:r>
            <a:r>
              <a:rPr lang="en-US" altLang="zh-CN" sz="3000" b="1" kern="100">
                <a:solidFill>
                  <a:srgbClr val="0000FF"/>
                </a:solidFill>
                <a:latin typeface="Times New Roman" panose="02020603050405020304"/>
              </a:rPr>
              <a:t>1</a:t>
            </a:r>
            <a:r>
              <a:rPr lang="zh-CN" altLang="zh-CN" sz="3000" b="1" kern="100">
                <a:solidFill>
                  <a:srgbClr val="0000FF"/>
                </a:solidFill>
                <a:latin typeface="Times New Roman" panose="02020603050405020304"/>
                <a:cs typeface="Times New Roman" panose="02020603050405020304" pitchFamily="18" charset="0"/>
              </a:rPr>
              <a:t>：根据复式统计表中的数据解决问题</a:t>
            </a:r>
            <a:endParaRPr lang="zh-CN" altLang="en-US" sz="3000">
              <a:solidFill>
                <a:srgbClr val="0000FF"/>
              </a:solidFill>
              <a:latin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7875" y="2960688"/>
            <a:ext cx="7810500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关于上面三届奥运会，下面哪些说法是正确的？</a:t>
            </a:r>
            <a:endParaRPr lang="en-US" altLang="zh-CN" sz="28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2438" y="3484563"/>
            <a:ext cx="6862762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493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）中国获得的金牌一届比一届多。</a:t>
            </a:r>
            <a:endParaRPr lang="en-US" altLang="zh-CN" sz="28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2438" y="3957638"/>
            <a:ext cx="72231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493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</a:rPr>
              <a:t>2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）俄罗斯获得的金牌一届比一届少。</a:t>
            </a:r>
            <a:endParaRPr lang="en-US" altLang="zh-CN" sz="28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438" y="4460875"/>
            <a:ext cx="6862762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493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</a:rPr>
              <a:t>3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）每届都是美国获得的金牌最多。</a:t>
            </a:r>
            <a:endParaRPr lang="en-US" altLang="zh-CN" sz="2800" b="1">
              <a:solidFill>
                <a:prstClr val="black"/>
              </a:solidFill>
              <a:latin typeface="Times New Roman" panose="02020603050405020304"/>
            </a:endParaRPr>
          </a:p>
        </p:txBody>
      </p:sp>
      <p:pic>
        <p:nvPicPr>
          <p:cNvPr id="5127" name="Picture 12" descr="金牌数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747838" y="1062038"/>
            <a:ext cx="5632450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7234238" y="3522663"/>
            <a:ext cx="52228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√</a:t>
            </a:r>
            <a:endParaRPr lang="en-US" altLang="zh-CN" sz="2800" b="1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15200" y="3965575"/>
            <a:ext cx="5207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</a:rPr>
              <a:t>√</a:t>
            </a:r>
            <a:endParaRPr lang="en-US" altLang="zh-CN" sz="2800" b="1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65950" y="4502150"/>
            <a:ext cx="52228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×</a:t>
            </a:r>
            <a:endParaRPr lang="en-US" altLang="zh-CN" sz="2800" b="1">
              <a:solidFill>
                <a:srgbClr val="FF0000"/>
              </a:solidFill>
              <a:latin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20800" y="198438"/>
            <a:ext cx="6578600" cy="554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000" b="1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 pitchFamily="18" charset="0"/>
              </a:rPr>
              <a:t>知识点</a:t>
            </a:r>
            <a:r>
              <a:rPr lang="en-US" altLang="zh-CN" sz="3000" b="1" kern="100" dirty="0">
                <a:solidFill>
                  <a:srgbClr val="0000FF"/>
                </a:solidFill>
                <a:latin typeface="Times New Roman" panose="02020603050405020304"/>
              </a:rPr>
              <a:t>2</a:t>
            </a:r>
            <a:r>
              <a:rPr lang="zh-CN" altLang="zh-CN" sz="3000" b="1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 pitchFamily="18" charset="0"/>
              </a:rPr>
              <a:t>：</a:t>
            </a:r>
            <a:r>
              <a:rPr lang="zh-CN" altLang="en-US" sz="3000" b="1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 pitchFamily="18" charset="0"/>
              </a:rPr>
              <a:t>合并单式统计表并解决问题</a:t>
            </a:r>
            <a:endParaRPr lang="zh-CN" altLang="en-US" sz="3000" dirty="0">
              <a:solidFill>
                <a:srgbClr val="0000FF"/>
              </a:solidFill>
              <a:latin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7213" y="768350"/>
            <a:ext cx="795178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下面是育人小学三（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）班学生的体育成绩记录单。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2325" y="1466850"/>
            <a:ext cx="34893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男生体育成绩记录单</a:t>
            </a:r>
            <a:endParaRPr lang="en-US" altLang="zh-CN" sz="2800" b="1">
              <a:solidFill>
                <a:prstClr val="black"/>
              </a:solidFill>
              <a:latin typeface="Times New Roman" panose="02020603050405020304"/>
            </a:endParaRPr>
          </a:p>
        </p:txBody>
      </p:sp>
      <p:pic>
        <p:nvPicPr>
          <p:cNvPr id="8197" name="图片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062038" y="2060575"/>
            <a:ext cx="29591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4767263" y="1466850"/>
            <a:ext cx="34893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女生体育成绩记录单</a:t>
            </a:r>
            <a:endParaRPr lang="en-US" altLang="zh-CN" sz="2800" b="1">
              <a:solidFill>
                <a:prstClr val="black"/>
              </a:solidFill>
              <a:latin typeface="Times New Roman" panose="02020603050405020304"/>
            </a:endParaRPr>
          </a:p>
        </p:txBody>
      </p:sp>
      <p:pic>
        <p:nvPicPr>
          <p:cNvPr id="8199" name="图片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968875" y="2008188"/>
            <a:ext cx="2974975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44500" y="698500"/>
            <a:ext cx="8505825" cy="403225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请把这些数据整理在下表中。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）比较一下这个班男生和女生的体育成绩。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）这个班的体育成绩怎么样？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1" name="图片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682875" y="1385888"/>
            <a:ext cx="3705225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2413" y="479425"/>
            <a:ext cx="1668462" cy="579438"/>
            <a:chOff x="1087" y="5473"/>
            <a:chExt cx="2628" cy="911"/>
          </a:xfrm>
        </p:grpSpPr>
        <p:sp>
          <p:nvSpPr>
            <p:cNvPr id="8202" name="文本框 29"/>
            <p:cNvSpPr txBox="1">
              <a:spLocks noChangeArrowheads="1"/>
            </p:cNvSpPr>
            <p:nvPr/>
          </p:nvSpPr>
          <p:spPr bwMode="auto">
            <a:xfrm>
              <a:off x="1850" y="5473"/>
              <a:ext cx="1865" cy="91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</a:rPr>
                <a:t>分析</a:t>
              </a:r>
              <a:endParaRPr lang="zh-CN" altLang="en-US" sz="3200" b="1">
                <a:solidFill>
                  <a:srgbClr val="0070C0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8203" name="Freeform 34"/>
            <p:cNvSpPr>
              <a:spLocks noEditPoints="1" noChangeArrowheads="1"/>
            </p:cNvSpPr>
            <p:nvPr/>
          </p:nvSpPr>
          <p:spPr bwMode="auto">
            <a:xfrm>
              <a:off x="1087" y="5608"/>
              <a:ext cx="834" cy="690"/>
            </a:xfrm>
            <a:custGeom>
              <a:avLst/>
              <a:gdLst>
                <a:gd name="T0" fmla="*/ 2147483646 w 100"/>
                <a:gd name="T1" fmla="*/ 0 h 110"/>
                <a:gd name="T2" fmla="*/ 2147483646 w 100"/>
                <a:gd name="T3" fmla="*/ 2147483646 h 110"/>
                <a:gd name="T4" fmla="*/ 2147483646 w 100"/>
                <a:gd name="T5" fmla="*/ 2147483646 h 110"/>
                <a:gd name="T6" fmla="*/ 2147483646 w 100"/>
                <a:gd name="T7" fmla="*/ 2147483646 h 110"/>
                <a:gd name="T8" fmla="*/ 2147483646 w 100"/>
                <a:gd name="T9" fmla="*/ 2147483646 h 110"/>
                <a:gd name="T10" fmla="*/ 2147483646 w 100"/>
                <a:gd name="T11" fmla="*/ 2147483646 h 110"/>
                <a:gd name="T12" fmla="*/ 2147483646 w 100"/>
                <a:gd name="T13" fmla="*/ 2147483646 h 110"/>
                <a:gd name="T14" fmla="*/ 2147483646 w 100"/>
                <a:gd name="T15" fmla="*/ 2147483646 h 110"/>
                <a:gd name="T16" fmla="*/ 2147483646 w 100"/>
                <a:gd name="T17" fmla="*/ 2147483646 h 110"/>
                <a:gd name="T18" fmla="*/ 2147483646 w 100"/>
                <a:gd name="T19" fmla="*/ 2147483646 h 110"/>
                <a:gd name="T20" fmla="*/ 2147483646 w 100"/>
                <a:gd name="T21" fmla="*/ 2147483646 h 110"/>
                <a:gd name="T22" fmla="*/ 2147483646 w 100"/>
                <a:gd name="T23" fmla="*/ 2147483646 h 110"/>
                <a:gd name="T24" fmla="*/ 2147483646 w 100"/>
                <a:gd name="T25" fmla="*/ 2147483646 h 110"/>
                <a:gd name="T26" fmla="*/ 2147483646 w 100"/>
                <a:gd name="T27" fmla="*/ 2147483646 h 110"/>
                <a:gd name="T28" fmla="*/ 0 w 100"/>
                <a:gd name="T29" fmla="*/ 2147483646 h 110"/>
                <a:gd name="T30" fmla="*/ 2147483646 w 100"/>
                <a:gd name="T31" fmla="*/ 2147483646 h 110"/>
                <a:gd name="T32" fmla="*/ 2147483646 w 100"/>
                <a:gd name="T33" fmla="*/ 0 h 110"/>
                <a:gd name="T34" fmla="*/ 2147483646 w 100"/>
                <a:gd name="T35" fmla="*/ 2147483646 h 110"/>
                <a:gd name="T36" fmla="*/ 2147483646 w 100"/>
                <a:gd name="T37" fmla="*/ 2147483646 h 110"/>
                <a:gd name="T38" fmla="*/ 2147483646 w 100"/>
                <a:gd name="T39" fmla="*/ 2147483646 h 110"/>
                <a:gd name="T40" fmla="*/ 2147483646 w 100"/>
                <a:gd name="T41" fmla="*/ 2147483646 h 110"/>
                <a:gd name="T42" fmla="*/ 2147483646 w 100"/>
                <a:gd name="T43" fmla="*/ 2147483646 h 110"/>
                <a:gd name="T44" fmla="*/ 2147483646 w 100"/>
                <a:gd name="T45" fmla="*/ 2147483646 h 110"/>
                <a:gd name="T46" fmla="*/ 2147483646 w 100"/>
                <a:gd name="T47" fmla="*/ 2147483646 h 110"/>
                <a:gd name="T48" fmla="*/ 2147483646 w 100"/>
                <a:gd name="T49" fmla="*/ 2147483646 h 110"/>
                <a:gd name="T50" fmla="*/ 2147483646 w 100"/>
                <a:gd name="T51" fmla="*/ 2147483646 h 110"/>
                <a:gd name="T52" fmla="*/ 2147483646 w 100"/>
                <a:gd name="T53" fmla="*/ 2147483646 h 110"/>
                <a:gd name="T54" fmla="*/ 2147483646 w 100"/>
                <a:gd name="T55" fmla="*/ 2147483646 h 110"/>
                <a:gd name="T56" fmla="*/ 2147483646 w 100"/>
                <a:gd name="T57" fmla="*/ 2147483646 h 110"/>
                <a:gd name="T58" fmla="*/ 2147483646 w 100"/>
                <a:gd name="T59" fmla="*/ 2147483646 h 110"/>
                <a:gd name="T60" fmla="*/ 2147483646 w 100"/>
                <a:gd name="T61" fmla="*/ 2147483646 h 110"/>
                <a:gd name="T62" fmla="*/ 2147483646 w 100"/>
                <a:gd name="T63" fmla="*/ 2147483646 h 110"/>
                <a:gd name="T64" fmla="*/ 2147483646 w 100"/>
                <a:gd name="T65" fmla="*/ 2147483646 h 110"/>
                <a:gd name="T66" fmla="*/ 2147483646 w 100"/>
                <a:gd name="T67" fmla="*/ 2147483646 h 110"/>
                <a:gd name="T68" fmla="*/ 2147483646 w 100"/>
                <a:gd name="T69" fmla="*/ 2147483646 h 110"/>
                <a:gd name="T70" fmla="*/ 2147483646 w 100"/>
                <a:gd name="T71" fmla="*/ 2147483646 h 110"/>
                <a:gd name="T72" fmla="*/ 2147483646 w 100"/>
                <a:gd name="T73" fmla="*/ 2147483646 h 110"/>
                <a:gd name="T74" fmla="*/ 2147483646 w 100"/>
                <a:gd name="T75" fmla="*/ 2147483646 h 110"/>
                <a:gd name="T76" fmla="*/ 2147483646 w 100"/>
                <a:gd name="T77" fmla="*/ 2147483646 h 110"/>
                <a:gd name="T78" fmla="*/ 2147483646 w 100"/>
                <a:gd name="T79" fmla="*/ 2147483646 h 110"/>
                <a:gd name="T80" fmla="*/ 2147483646 w 100"/>
                <a:gd name="T81" fmla="*/ 2147483646 h 110"/>
                <a:gd name="T82" fmla="*/ 2147483646 w 100"/>
                <a:gd name="T83" fmla="*/ 2147483646 h 110"/>
                <a:gd name="T84" fmla="*/ 2147483646 w 100"/>
                <a:gd name="T85" fmla="*/ 2147483646 h 110"/>
                <a:gd name="T86" fmla="*/ 2147483646 w 100"/>
                <a:gd name="T87" fmla="*/ 2147483646 h 110"/>
                <a:gd name="T88" fmla="*/ 2147483646 w 100"/>
                <a:gd name="T89" fmla="*/ 2147483646 h 110"/>
                <a:gd name="T90" fmla="*/ 2147483646 w 100"/>
                <a:gd name="T91" fmla="*/ 2147483646 h 110"/>
                <a:gd name="T92" fmla="*/ 2147483646 w 100"/>
                <a:gd name="T93" fmla="*/ 2147483646 h 110"/>
                <a:gd name="T94" fmla="*/ 2147483646 w 100"/>
                <a:gd name="T95" fmla="*/ 2147483646 h 1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00" h="110">
                  <a:moveTo>
                    <a:pt x="23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1"/>
                    <a:pt x="74" y="4"/>
                  </a:cubicBezTo>
                  <a:cubicBezTo>
                    <a:pt x="76" y="6"/>
                    <a:pt x="77" y="9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1"/>
                    <a:pt x="68" y="11"/>
                    <a:pt x="67" y="10"/>
                  </a:cubicBezTo>
                  <a:cubicBezTo>
                    <a:pt x="67" y="10"/>
                    <a:pt x="66" y="9"/>
                    <a:pt x="65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8"/>
                    <a:pt x="28" y="19"/>
                  </a:cubicBezTo>
                  <a:cubicBezTo>
                    <a:pt x="28" y="21"/>
                    <a:pt x="27" y="23"/>
                    <a:pt x="25" y="24"/>
                  </a:cubicBezTo>
                  <a:cubicBezTo>
                    <a:pt x="24" y="25"/>
                    <a:pt x="23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10" y="86"/>
                    <a:pt x="10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1" y="87"/>
                    <a:pt x="11" y="88"/>
                    <a:pt x="12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9" y="97"/>
                    <a:pt x="6" y="96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" y="91"/>
                    <a:pt x="0" y="88"/>
                    <a:pt x="0" y="8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90" y="45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62"/>
                    <a:pt x="88" y="70"/>
                    <a:pt x="82" y="77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3" y="73"/>
                    <a:pt x="98" y="63"/>
                    <a:pt x="100" y="53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0" y="45"/>
                    <a:pt x="90" y="45"/>
                    <a:pt x="90" y="45"/>
                  </a:cubicBezTo>
                  <a:close/>
                  <a:moveTo>
                    <a:pt x="74" y="47"/>
                  </a:moveTo>
                  <a:cubicBezTo>
                    <a:pt x="64" y="58"/>
                    <a:pt x="58" y="70"/>
                    <a:pt x="54" y="84"/>
                  </a:cubicBezTo>
                  <a:cubicBezTo>
                    <a:pt x="59" y="86"/>
                    <a:pt x="64" y="89"/>
                    <a:pt x="70" y="92"/>
                  </a:cubicBezTo>
                  <a:cubicBezTo>
                    <a:pt x="78" y="81"/>
                    <a:pt x="85" y="68"/>
                    <a:pt x="90" y="55"/>
                  </a:cubicBezTo>
                  <a:cubicBezTo>
                    <a:pt x="84" y="52"/>
                    <a:pt x="79" y="50"/>
                    <a:pt x="74" y="47"/>
                  </a:cubicBezTo>
                  <a:close/>
                  <a:moveTo>
                    <a:pt x="52" y="87"/>
                  </a:moveTo>
                  <a:cubicBezTo>
                    <a:pt x="50" y="103"/>
                    <a:pt x="50" y="103"/>
                    <a:pt x="50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52" y="87"/>
                    <a:pt x="52" y="87"/>
                    <a:pt x="52" y="87"/>
                  </a:cubicBezTo>
                  <a:close/>
                  <a:moveTo>
                    <a:pt x="18" y="56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8" y="56"/>
                    <a:pt x="18" y="56"/>
                    <a:pt x="18" y="56"/>
                  </a:cubicBezTo>
                  <a:close/>
                  <a:moveTo>
                    <a:pt x="18" y="43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18" y="43"/>
                    <a:pt x="18" y="43"/>
                    <a:pt x="18" y="43"/>
                  </a:cubicBezTo>
                  <a:close/>
                  <a:moveTo>
                    <a:pt x="18" y="31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37" y="19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7" y="19"/>
                    <a:pt x="37" y="19"/>
                    <a:pt x="37" y="19"/>
                  </a:cubicBezTo>
                  <a:close/>
                  <a:moveTo>
                    <a:pt x="12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20" y="22"/>
                  </a:cubicBezTo>
                  <a:cubicBezTo>
                    <a:pt x="21" y="22"/>
                    <a:pt x="22" y="21"/>
                    <a:pt x="22" y="20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12291" name="图片 12" descr="P44教师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39788" y="2333625"/>
            <a:ext cx="2017712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074988" y="1254125"/>
            <a:ext cx="5321300" cy="3125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kern="100" dirty="0">
                <a:solidFill>
                  <a:prstClr val="black"/>
                </a:solidFill>
                <a:latin typeface="黑体" panose="02010609060101010101" pitchFamily="49" charset="-122"/>
              </a:rPr>
              <a:t>已知育人小学三（</a:t>
            </a:r>
            <a:r>
              <a:rPr lang="en-US" altLang="zh-CN" sz="2800" b="1" kern="100" dirty="0">
                <a:solidFill>
                  <a:prstClr val="black"/>
                </a:solidFill>
                <a:latin typeface="黑体" panose="02010609060101010101" pitchFamily="49" charset="-122"/>
              </a:rPr>
              <a:t>1</a:t>
            </a:r>
            <a:r>
              <a:rPr lang="zh-CN" altLang="en-US" sz="2800" b="1" kern="100" dirty="0">
                <a:solidFill>
                  <a:prstClr val="black"/>
                </a:solidFill>
                <a:latin typeface="黑体" panose="02010609060101010101" pitchFamily="49" charset="-122"/>
              </a:rPr>
              <a:t>）班男生、女生体育成绩记录单（两个单式统计表），根据复式统计表的制作方法将两个单式统计表合成复式统计表，再根据表中记录的数据回答问题。</a:t>
            </a:r>
            <a:endParaRPr lang="zh-CN" altLang="zh-CN" sz="2800" b="1" kern="100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540000" y="577850"/>
            <a:ext cx="3992563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638175" y="2933700"/>
            <a:ext cx="77978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Times New Roman" panose="02020603050405020304"/>
              </a:rPr>
              <a:t>（</a:t>
            </a:r>
            <a:r>
              <a:rPr lang="en-US" altLang="zh-CN" sz="2800" b="1" kern="100" dirty="0">
                <a:solidFill>
                  <a:srgbClr val="FF0000"/>
                </a:solidFill>
                <a:latin typeface="Times New Roman" panose="02020603050405020304"/>
              </a:rPr>
              <a:t>1</a:t>
            </a:r>
            <a:r>
              <a:rPr lang="zh-CN" altLang="en-US" sz="2800" b="1" kern="100" dirty="0">
                <a:solidFill>
                  <a:srgbClr val="FF0000"/>
                </a:solidFill>
                <a:latin typeface="Times New Roman" panose="02020603050405020304"/>
              </a:rPr>
              <a:t>）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/>
              </a:rPr>
              <a:t>这个班的男生和女生得优和及格的人数相等，男生得良的比女生得良的多</a:t>
            </a:r>
            <a:r>
              <a:rPr lang="en-US" altLang="zh-CN" sz="2800" b="1" kern="100" dirty="0">
                <a:solidFill>
                  <a:srgbClr val="FF0000"/>
                </a:solidFill>
                <a:latin typeface="Times New Roman" panose="02020603050405020304"/>
              </a:rPr>
              <a:t>1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/>
              </a:rPr>
              <a:t>人，说明这个班的男生和女生的体育成绩差不多。</a:t>
            </a:r>
            <a:endParaRPr lang="en-US" altLang="zh-CN" sz="2800" b="1" kern="100" dirty="0">
              <a:solidFill>
                <a:srgbClr val="FF0000"/>
              </a:solidFill>
              <a:latin typeface="Times New Roman" panose="02020603050405020304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</a:rPr>
              <a:t>）这个班的体育成绩达标。</a:t>
            </a:r>
            <a:endParaRPr lang="zh-CN" altLang="zh-CN" sz="2800" b="1" kern="100" dirty="0">
              <a:solidFill>
                <a:srgbClr val="FF0000"/>
              </a:solidFill>
              <a:latin typeface="Times New Roman" panose="02020603050405020304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PP_MARK_KEY" val="728f5a64-4da4-4294-9e78-9e38dc11605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-A-黑">
      <a:majorFont>
        <a:latin typeface="Times New Roman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1033</Words>
  <Application>WPS 演示</Application>
  <PresentationFormat>全屏显示(16:9)</PresentationFormat>
  <Paragraphs>125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黑体</vt:lpstr>
      <vt:lpstr>Arial</vt:lpstr>
      <vt:lpstr>微软雅黑</vt:lpstr>
      <vt:lpstr>楷体</vt:lpstr>
      <vt:lpstr>Times New Roman</vt:lpstr>
      <vt:lpstr>幼圆</vt:lpstr>
      <vt:lpstr>Calibri</vt:lpstr>
      <vt:lpstr>方正黑体简体</vt:lpstr>
      <vt:lpstr>Arial Unicode MS</vt:lpstr>
      <vt:lpstr>第一PPT模板网-WWW.1PPT.COM</vt:lpstr>
      <vt:lpstr>复式统计表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2022-03-18T07:55:00Z</dcterms:created>
  <dcterms:modified xsi:type="dcterms:W3CDTF">2023-02-04T03:54:52Z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96357FDC1A9B4E209D8FCFCB50526E33</vt:lpwstr>
  </property>
  <property fmtid="{D5CDD505-2E9C-101B-9397-08002B2CF9AE}" pid="3" name="KSOProductBuildVer">
    <vt:lpwstr>2052-11.1.0.13703</vt:lpwstr>
  </property>
</Properties>
</file>