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4845A-C69C-47BB-8C92-9B116FDB4C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9C9B0-CF9D-4F66-857B-A1FDD53523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543745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687388" y="1143000"/>
            <a:ext cx="5481637" cy="3084513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文本占位符 543746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defTabSz="685800" eaLnBrk="1" hangingPunct="1">
              <a:spcBef>
                <a:spcPct val="0"/>
              </a:spcBef>
            </a:pPr>
            <a:endParaRPr lang="zh-CN" altLang="en-US" smtClean="0">
              <a:latin typeface="方正黑体简体"/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60463"/>
            <a:ext cx="9144000" cy="140093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 b="1">
                <a:latin typeface="+mj-lt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2075" y="2286926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+mj-lt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F7282B-FB8D-49A9-AF01-01553E640F6E}" type="slidenum">
              <a:rPr lang="en-US" altLang="zh-CN">
                <a:solidFill>
                  <a:prstClr val="black"/>
                </a:solidFill>
                <a:ea typeface="宋体" panose="02010600030101010101" pitchFamily="2" charset="-122"/>
              </a:rPr>
            </a:fld>
            <a:endParaRPr lang="zh-CN" altLang="en-US" sz="105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478509" y="4930817"/>
            <a:ext cx="665491" cy="212683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764501" y="2396399"/>
            <a:ext cx="3697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5"/>
          <p:cNvSpPr>
            <a:spLocks noGrp="1" noChangeArrowheads="1"/>
          </p:cNvSpPr>
          <p:nvPr>
            <p:ph type="ctrTitle"/>
          </p:nvPr>
        </p:nvSpPr>
        <p:spPr bwMode="auto">
          <a:xfrm>
            <a:off x="8601" y="1187222"/>
            <a:ext cx="9144000" cy="1400175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>
            <a:normAutofit/>
          </a:bodyPr>
          <a:lstStyle/>
          <a:p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复式统计表</a:t>
            </a:r>
            <a:endParaRPr lang="zh-CN" altLang="en-US" sz="5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副标题 6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0676" y="2394812"/>
            <a:ext cx="6400800" cy="665162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ea typeface="楷体" panose="02010609060101010101" pitchFamily="49" charset="-122"/>
              </a:rPr>
              <a:t>第</a:t>
            </a:r>
            <a:r>
              <a:rPr lang="en-US" altLang="zh-CN" dirty="0" smtClean="0">
                <a:ea typeface="楷体" panose="02010609060101010101" pitchFamily="49" charset="-122"/>
              </a:rPr>
              <a:t>3</a:t>
            </a:r>
            <a:r>
              <a:rPr lang="zh-CN" altLang="en-US" dirty="0" smtClean="0">
                <a:ea typeface="楷体" panose="02010609060101010101" pitchFamily="49" charset="-122"/>
              </a:rPr>
              <a:t>课</a:t>
            </a:r>
            <a:r>
              <a:rPr lang="zh-CN" altLang="en-US" dirty="0" smtClean="0">
                <a:ea typeface="楷体" panose="02010609060101010101" pitchFamily="49" charset="-122"/>
              </a:rPr>
              <a:t>时</a:t>
            </a:r>
            <a:endParaRPr lang="zh-CN" altLang="en-US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4000" y="785813"/>
            <a:ext cx="73294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</a:rPr>
              <a:t>错误答案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</a:rPr>
              <a:t>：</a:t>
            </a:r>
            <a:endParaRPr lang="zh-CN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4000" y="1550988"/>
            <a:ext cx="8640763" cy="2312987"/>
            <a:chOff x="253590" y="1424713"/>
            <a:chExt cx="8641582" cy="2313272"/>
          </a:xfrm>
        </p:grpSpPr>
        <p:pic>
          <p:nvPicPr>
            <p:cNvPr id="10251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53590" y="2059081"/>
              <a:ext cx="8641582" cy="1678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1137912" y="1424713"/>
              <a:ext cx="6872938" cy="6096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prstClr val="black"/>
                  </a:solidFill>
                  <a:latin typeface="Times New Roman" panose="02020603050405020304"/>
                </a:rPr>
                <a:t>三（</a:t>
              </a:r>
              <a:r>
                <a:rPr lang="en-US" altLang="zh-CN" sz="2800" b="1">
                  <a:solidFill>
                    <a:prstClr val="black"/>
                  </a:solidFill>
                  <a:latin typeface="Times New Roman" panose="02020603050405020304"/>
                </a:rPr>
                <a:t>1</a:t>
              </a:r>
              <a:r>
                <a:rPr lang="zh-CN" altLang="en-US" sz="2800" b="1">
                  <a:solidFill>
                    <a:prstClr val="black"/>
                  </a:solidFill>
                  <a:latin typeface="Times New Roman" panose="02020603050405020304"/>
                </a:rPr>
                <a:t>）班同学上二年级时体重情况统计表</a:t>
              </a:r>
              <a:endParaRPr lang="zh-CN" altLang="en-US" sz="28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  <p:sp>
        <p:nvSpPr>
          <p:cNvPr id="13" name="云形 12"/>
          <p:cNvSpPr/>
          <p:nvPr/>
        </p:nvSpPr>
        <p:spPr>
          <a:xfrm>
            <a:off x="4573588" y="312738"/>
            <a:ext cx="3436937" cy="1238250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错在哪儿？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54000" y="2184400"/>
            <a:ext cx="2130425" cy="8397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4000" y="785813"/>
            <a:ext cx="73294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</a:rPr>
              <a:t>正确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</a:rPr>
              <a:t>答案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</a:rPr>
              <a:t>：</a:t>
            </a:r>
            <a:endParaRPr lang="zh-CN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4163" y="1550988"/>
            <a:ext cx="8564562" cy="2286000"/>
            <a:chOff x="283734" y="1550470"/>
            <a:chExt cx="8565310" cy="2286270"/>
          </a:xfrm>
        </p:grpSpPr>
        <p:pic>
          <p:nvPicPr>
            <p:cNvPr id="11273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83734" y="2200590"/>
              <a:ext cx="8565310" cy="1636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137884" y="1550470"/>
              <a:ext cx="6872887" cy="60967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prstClr val="black"/>
                  </a:solidFill>
                  <a:latin typeface="Times New Roman" panose="02020603050405020304"/>
                </a:rPr>
                <a:t>三（</a:t>
              </a:r>
              <a:r>
                <a:rPr lang="en-US" altLang="zh-CN" sz="2800" b="1">
                  <a:solidFill>
                    <a:prstClr val="black"/>
                  </a:solidFill>
                  <a:latin typeface="Times New Roman" panose="02020603050405020304"/>
                </a:rPr>
                <a:t>1</a:t>
              </a:r>
              <a:r>
                <a:rPr lang="zh-CN" altLang="en-US" sz="2800" b="1">
                  <a:solidFill>
                    <a:prstClr val="black"/>
                  </a:solidFill>
                  <a:latin typeface="Times New Roman" panose="02020603050405020304"/>
                </a:rPr>
                <a:t>）班同学上二年级时体重情况统计表</a:t>
              </a:r>
              <a:endParaRPr lang="zh-CN" altLang="en-US" sz="28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01713" y="1120775"/>
            <a:ext cx="72485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</a:rPr>
              <a:t>错点警示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</a:rPr>
              <a:t>：</a:t>
            </a:r>
            <a:endParaRPr lang="zh-CN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2213" y="2884488"/>
            <a:ext cx="6575425" cy="954087"/>
          </a:xfrm>
          <a:prstGeom prst="rect">
            <a:avLst/>
          </a:prstGeom>
          <a:solidFill>
            <a:srgbClr val="EEECE1">
              <a:alpha val="69804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规避策略</a:t>
            </a:r>
            <a:r>
              <a:rPr lang="en-US" altLang="zh-CN" sz="2800" b="1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一般复式统计表的表头都要分为三栏。</a:t>
            </a:r>
            <a:endParaRPr lang="zh-CN" altLang="zh-CN" sz="2800" b="1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752725" y="1120775"/>
            <a:ext cx="5446713" cy="1385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此题错在把两个单式统计表合并成一个复式统计表时，表头只分了两栏，缺少人数一栏。</a:t>
            </a:r>
            <a:endParaRPr lang="zh-CN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6"/>
          <p:cNvSpPr>
            <a:spLocks noChangeArrowheads="1"/>
          </p:cNvSpPr>
          <p:nvPr/>
        </p:nvSpPr>
        <p:spPr bwMode="auto">
          <a:xfrm>
            <a:off x="-36513" y="-80963"/>
            <a:ext cx="9163051" cy="5842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</a:rPr>
              <a:t>三、复习训练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9488" y="452438"/>
            <a:ext cx="7381875" cy="38401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1.</a:t>
            </a: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小明和小华练习投篮，得分情况如下表：</a:t>
            </a: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）小明哪次得分最高？小华哪次得分最低？</a:t>
            </a:r>
            <a:endParaRPr lang="zh-CN" altLang="en-US" sz="32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05088" y="3787775"/>
            <a:ext cx="4132262" cy="1274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小明第一次得分最高，小华第五次得分最低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331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2675" y="1617663"/>
            <a:ext cx="6923088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9488" y="452438"/>
            <a:ext cx="7381875" cy="3343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1.</a:t>
            </a: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小明和小华练习投篮，得分情况如下表：</a:t>
            </a: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）小明一共得了多少分？</a:t>
            </a:r>
            <a:endParaRPr lang="zh-CN" altLang="en-US" sz="32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08175" y="3871913"/>
            <a:ext cx="4202113" cy="682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10+8+8+8+8=42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（分）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4340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2675" y="1617663"/>
            <a:ext cx="6923088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9488" y="452438"/>
            <a:ext cx="7381875" cy="3343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1.</a:t>
            </a: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小明和小华练习投篮，得分情况如下表：</a:t>
            </a: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3</a:t>
            </a: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）小华一共得了多少分？</a:t>
            </a:r>
            <a:endParaRPr lang="zh-CN" altLang="en-US" sz="32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08175" y="3871913"/>
            <a:ext cx="4202113" cy="682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9+9+9+9+7=43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（分）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5364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2675" y="1617663"/>
            <a:ext cx="6923088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100138" y="1246188"/>
            <a:ext cx="6831012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85825" y="106363"/>
            <a:ext cx="7743825" cy="50180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2.</a:t>
            </a: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下面是三年级某班本学期体检视力统计表。</a:t>
            </a: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3200" b="1" kern="100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en-US" sz="3200" b="1" kern="100">
                <a:solidFill>
                  <a:prstClr val="black"/>
                </a:solidFill>
                <a:latin typeface="Times New Roman" panose="02020603050405020304"/>
              </a:rPr>
              <a:t>）视力为（              ）的人数最多，有（      ）人。</a:t>
            </a:r>
            <a:endParaRPr lang="en-US" altLang="zh-CN" sz="3200" b="1" kern="100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</a:rPr>
              <a:t>）视力为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</a:rPr>
              <a:t>4.3-4.6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</a:rPr>
              <a:t>的人数是（     ）人。</a:t>
            </a:r>
            <a:endParaRPr lang="en-US" altLang="zh-CN" sz="3200" b="1">
              <a:solidFill>
                <a:prstClr val="black"/>
              </a:solidFill>
              <a:latin typeface="Times New Roman" panose="02020603050405020304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</a:rPr>
              <a:t>3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</a:rPr>
              <a:t>）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</a:rPr>
              <a:t>5.0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</a:rPr>
              <a:t>以上的视力是正常的，低于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</a:rPr>
              <a:t>5.0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</a:rPr>
              <a:t>的有（     ）人。</a:t>
            </a:r>
            <a:endParaRPr lang="zh-CN" altLang="en-US" sz="3200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597275" y="2482850"/>
            <a:ext cx="1554163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5.0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以上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06525" y="2984500"/>
            <a:ext cx="658813" cy="682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31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89700" y="3454400"/>
            <a:ext cx="658813" cy="63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65300" y="4429125"/>
            <a:ext cx="658813" cy="63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22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{                    }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48" y="0"/>
            <a:ext cx="9140307" cy="5143500"/>
          </a:xfrm>
          <a:prstGeom prst="rect">
            <a:avLst/>
          </a:prstGeom>
        </p:spPr>
      </p:pic>
      <p:pic>
        <p:nvPicPr>
          <p:cNvPr id="5" name="图片 4" descr="{    }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379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2727" y="493713"/>
            <a:ext cx="43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文本框 14"/>
          <p:cNvSpPr txBox="1">
            <a:spLocks noChangeArrowheads="1"/>
          </p:cNvSpPr>
          <p:nvPr/>
        </p:nvSpPr>
        <p:spPr bwMode="auto">
          <a:xfrm>
            <a:off x="3659642" y="196397"/>
            <a:ext cx="1847850" cy="561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8" tIns="34284" rIns="68568" bIns="34284">
            <a:spAutoFit/>
          </a:bodyPr>
          <a:lstStyle/>
          <a:p>
            <a:pPr defTabSz="68453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宋体" panose="02010600030101010101" pitchFamily="2" charset="-122"/>
              </a:rPr>
              <a:t>课堂作业</a:t>
            </a:r>
            <a:endParaRPr lang="zh-CN" altLang="en-US" sz="3200" b="1">
              <a:solidFill>
                <a:srgbClr val="FF0000"/>
              </a:solidFill>
              <a:latin typeface="幼圆" pitchFamily="49" charset="-122"/>
              <a:ea typeface="宋体" panose="02010600030101010101" pitchFamily="2" charset="-122"/>
            </a:endParaRPr>
          </a:p>
        </p:txBody>
      </p:sp>
      <p:sp>
        <p:nvSpPr>
          <p:cNvPr id="33796" name="矩形 10"/>
          <p:cNvSpPr>
            <a:spLocks noChangeArrowheads="1"/>
          </p:cNvSpPr>
          <p:nvPr/>
        </p:nvSpPr>
        <p:spPr bwMode="auto">
          <a:xfrm>
            <a:off x="0" y="1428781"/>
            <a:ext cx="9144000" cy="26545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8" tIns="34284" rIns="68568" bIns="34284">
            <a:spAutoFit/>
          </a:bodyPr>
          <a:lstStyle/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</a:rPr>
              <a:t>1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</a:rPr>
              <a:t>.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</a:rPr>
              <a:t>请同学们做课后“做一做”，并相互交流；</a:t>
            </a:r>
            <a:endParaRPr lang="en-US" altLang="zh-CN" sz="2800" b="1">
              <a:solidFill>
                <a:prstClr val="black"/>
              </a:solidFill>
              <a:latin typeface="黑体" panose="02010609060101010101" pitchFamily="49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</a:rPr>
              <a:t>、利用自习时间在“课后练习”中选择</a:t>
            </a:r>
            <a:endParaRPr lang="en-US" altLang="zh-CN" sz="2800" b="1">
              <a:solidFill>
                <a:prstClr val="black"/>
              </a:solidFill>
              <a:latin typeface="黑体" panose="02010609060101010101" pitchFamily="49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</a:rPr>
              <a:t>与本节课有关的内容，写在作业本上；</a:t>
            </a:r>
            <a:endParaRPr lang="zh-CN" altLang="en-US" sz="2800" b="1">
              <a:solidFill>
                <a:prstClr val="black"/>
              </a:solidFill>
              <a:latin typeface="黑体" panose="02010609060101010101" pitchFamily="49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</a:rPr>
              <a:t>利用晚上时间完成“长江”练习册</a:t>
            </a:r>
            <a:r>
              <a:rPr lang="en-US" altLang="zh-CN" sz="2800" b="1">
                <a:solidFill>
                  <a:prstClr val="black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</a:rPr>
              <a:t>个课时内容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</a:rPr>
              <a:t>。</a:t>
            </a:r>
            <a:endParaRPr lang="zh-CN" altLang="en-US" sz="2800" b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{                    }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48" y="0"/>
            <a:ext cx="9140307" cy="5143500"/>
          </a:xfrm>
          <a:prstGeom prst="rect">
            <a:avLst/>
          </a:prstGeom>
        </p:spPr>
      </p:pic>
      <p:pic>
        <p:nvPicPr>
          <p:cNvPr id="5" name="图片 4" descr="{    }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4820" name="TextBox 5"/>
          <p:cNvSpPr txBox="1">
            <a:spLocks noChangeArrowheads="1"/>
          </p:cNvSpPr>
          <p:nvPr/>
        </p:nvSpPr>
        <p:spPr bwMode="auto">
          <a:xfrm>
            <a:off x="1848" y="35869"/>
            <a:ext cx="9144000" cy="37856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4" tIns="45712" rIns="91424" bIns="45712">
            <a:spAutoFit/>
          </a:bodyPr>
          <a:lstStyle/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学习体</a:t>
            </a:r>
            <a:r>
              <a:rPr lang="zh-CN" altLang="en-US" sz="3200" b="1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会</a:t>
            </a:r>
            <a:endParaRPr lang="en-US" altLang="zh-CN" sz="3200" b="1" noProof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3200" b="1" noProof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、从本节课中你学到了哪些基本知识？</a:t>
            </a:r>
            <a:endParaRPr lang="en-US" altLang="zh-CN" sz="3200" b="1" noProof="1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、从本节课中你学到了哪些基本技巧？</a:t>
            </a:r>
            <a:endParaRPr lang="en-US" altLang="zh-CN" sz="3200" b="1" noProof="1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defTabSz="68453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noProof="1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、在这节课中你还有哪些疑虑与困惑？ </a:t>
            </a:r>
            <a:endParaRPr lang="zh-CN" altLang="en-US" sz="3200" b="1" noProof="1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638300" y="461963"/>
            <a:ext cx="1784350" cy="577850"/>
          </a:xfrm>
          <a:prstGeom prst="roundRect">
            <a:avLst/>
          </a:prstGeom>
          <a:solidFill>
            <a:srgbClr val="9FD5ED"/>
          </a:solidFill>
          <a:ln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  <a:sym typeface="+mn-ea"/>
              </a:rPr>
              <a:t>学习目标</a:t>
            </a:r>
            <a:endParaRPr lang="zh-CN" altLang="en-US" sz="2800" b="1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50888" y="1395413"/>
            <a:ext cx="7545387" cy="22145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能根据收集、整理的数据填写统计表，并能根据统计表的数据进行简单的分析。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会用统计的方法分析和解决实际问题。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6"/>
          <p:cNvSpPr>
            <a:spLocks noChangeArrowheads="1"/>
          </p:cNvSpPr>
          <p:nvPr/>
        </p:nvSpPr>
        <p:spPr bwMode="auto">
          <a:xfrm>
            <a:off x="1588" y="-80963"/>
            <a:ext cx="9124950" cy="58420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一、知识归纳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036638" y="503238"/>
            <a:ext cx="7192962" cy="6762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知识点：认识复式统计表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1250950" y="3294063"/>
            <a:ext cx="6435725" cy="1192212"/>
          </a:xfrm>
          <a:prstGeom prst="roundRect">
            <a:avLst/>
          </a:prstGeom>
          <a:solidFill>
            <a:srgbClr val="FFFFCC"/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有两组或两组以上统计项目的统计表，叫做复式统计表。</a:t>
            </a:r>
            <a:endParaRPr lang="zh-CN" altLang="en-US" sz="320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63713" y="1206500"/>
            <a:ext cx="5667375" cy="1947863"/>
            <a:chOff x="1763818" y="1266891"/>
            <a:chExt cx="5666791" cy="1947201"/>
          </a:xfrm>
        </p:grpSpPr>
        <p:pic>
          <p:nvPicPr>
            <p:cNvPr id="3083" name="图片 12" descr="P44教师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763818" y="1266891"/>
              <a:ext cx="1741655" cy="1947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对话气泡: 圆角矩形 1"/>
            <p:cNvSpPr/>
            <p:nvPr/>
          </p:nvSpPr>
          <p:spPr>
            <a:xfrm>
              <a:off x="3363853" y="1419239"/>
              <a:ext cx="4066756" cy="733176"/>
            </a:xfrm>
            <a:prstGeom prst="wedgeRoundRectCallout">
              <a:avLst>
                <a:gd name="adj1" fmla="val -59041"/>
                <a:gd name="adj2" fmla="val -3801"/>
                <a:gd name="adj3" fmla="val 16667"/>
              </a:avLst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什么是复式统计表？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2875" y="482600"/>
            <a:ext cx="6083300" cy="1947863"/>
            <a:chOff x="1763818" y="1266891"/>
            <a:chExt cx="6083944" cy="1947201"/>
          </a:xfrm>
        </p:grpSpPr>
        <p:pic>
          <p:nvPicPr>
            <p:cNvPr id="4105" name="图片 12" descr="P44教师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763818" y="1266891"/>
              <a:ext cx="1741655" cy="1947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对话气泡: 圆角矩形 3"/>
            <p:cNvSpPr/>
            <p:nvPr/>
          </p:nvSpPr>
          <p:spPr>
            <a:xfrm>
              <a:off x="3256226" y="1266891"/>
              <a:ext cx="4591536" cy="703024"/>
            </a:xfrm>
            <a:prstGeom prst="wedgeRoundRectCallout">
              <a:avLst>
                <a:gd name="adj1" fmla="val -58100"/>
                <a:gd name="adj2" fmla="val -9463"/>
                <a:gd name="adj3" fmla="val 16667"/>
              </a:avLst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怎样制作复式统计表？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1039813" y="2711450"/>
            <a:ext cx="7038975" cy="1736725"/>
          </a:xfrm>
          <a:prstGeom prst="roundRect">
            <a:avLst/>
          </a:prstGeom>
          <a:solidFill>
            <a:srgbClr val="CCECFF"/>
          </a:solidFill>
          <a:ln w="38100">
            <a:solidFill>
              <a:schemeClr val="accent3">
                <a:lumMod val="40000"/>
                <a:lumOff val="60000"/>
              </a:schemeClr>
            </a:solidFill>
            <a:prstDash val="sysDash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）确定复式统计表的名称；</a:t>
            </a:r>
            <a:endParaRPr lang="en-US" altLang="zh-CN" sz="320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）确定复式统计表的行数和列数；</a:t>
            </a:r>
            <a:endParaRPr lang="en-US" altLang="zh-CN" sz="320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）制作表头。</a:t>
            </a:r>
            <a:endParaRPr lang="zh-CN" altLang="en-US" sz="320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6500" y="503238"/>
            <a:ext cx="6624638" cy="2027237"/>
            <a:chOff x="1763818" y="1186503"/>
            <a:chExt cx="6625153" cy="2027589"/>
          </a:xfrm>
        </p:grpSpPr>
        <p:pic>
          <p:nvPicPr>
            <p:cNvPr id="5129" name="图片 12" descr="P44教师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763818" y="1266891"/>
              <a:ext cx="1741655" cy="1947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对话气泡: 圆角矩形 3"/>
            <p:cNvSpPr/>
            <p:nvPr/>
          </p:nvSpPr>
          <p:spPr>
            <a:xfrm>
              <a:off x="3505441" y="1186503"/>
              <a:ext cx="4883530" cy="1195595"/>
            </a:xfrm>
            <a:prstGeom prst="wedgeRoundRectCallout">
              <a:avLst>
                <a:gd name="adj1" fmla="val -58100"/>
                <a:gd name="adj2" fmla="val -9463"/>
                <a:gd name="adj3" fmla="val 16667"/>
              </a:avLst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复式统计表与单式统计表有什么区别？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1039813" y="2911475"/>
            <a:ext cx="6958012" cy="1192213"/>
          </a:xfrm>
          <a:prstGeom prst="roundRect">
            <a:avLst/>
          </a:prstGeom>
          <a:solidFill>
            <a:srgbClr val="FFCCCC"/>
          </a:solidFill>
          <a:ln w="38100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复式统计表可以表示多组数据，单式统计表只能表示一组数据。</a:t>
            </a:r>
            <a:endParaRPr lang="zh-CN" altLang="en-US" sz="320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2875" y="482600"/>
            <a:ext cx="6264275" cy="1947863"/>
            <a:chOff x="1763818" y="1266890"/>
            <a:chExt cx="6264814" cy="1947202"/>
          </a:xfrm>
        </p:grpSpPr>
        <p:pic>
          <p:nvPicPr>
            <p:cNvPr id="6153" name="图片 12" descr="P44教师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763818" y="1266891"/>
              <a:ext cx="1741655" cy="1947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对话气泡: 圆角矩形 3"/>
            <p:cNvSpPr/>
            <p:nvPr/>
          </p:nvSpPr>
          <p:spPr>
            <a:xfrm>
              <a:off x="3256196" y="1266890"/>
              <a:ext cx="4772436" cy="803002"/>
            </a:xfrm>
            <a:prstGeom prst="wedgeRoundRectCallout">
              <a:avLst>
                <a:gd name="adj1" fmla="val -58100"/>
                <a:gd name="adj2" fmla="val -9463"/>
                <a:gd name="adj3" fmla="val 16667"/>
              </a:avLst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复式统计表有哪些优点？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1039813" y="2711450"/>
            <a:ext cx="7038975" cy="17367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与单式统计表比较，复式统计表更有利于对所收集的数据进行观察、比较和分析。</a:t>
            </a:r>
            <a:endParaRPr lang="zh-CN" altLang="en-US" sz="320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117600" y="392113"/>
            <a:ext cx="6719888" cy="1273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知识点：根据复式统计表中的数据解决问题</a:t>
            </a:r>
            <a:endParaRPr lang="zh-CN" altLang="en-US" sz="3200" b="1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1136650" y="2032000"/>
            <a:ext cx="6591300" cy="22891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根据复式统计表回答问题时，首先要看懂表头，然后找到相关内容的数据进行分析和计算，最后解决所求问题。</a:t>
            </a:r>
            <a:endParaRPr lang="zh-CN" altLang="en-US" sz="320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6"/>
          <p:cNvSpPr>
            <a:spLocks noChangeArrowheads="1"/>
          </p:cNvSpPr>
          <p:nvPr/>
        </p:nvSpPr>
        <p:spPr bwMode="auto">
          <a:xfrm>
            <a:off x="-36513" y="-92075"/>
            <a:ext cx="916305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</a:rPr>
              <a:t>二、易错警示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684213" y="1978025"/>
            <a:ext cx="7721600" cy="15938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例题     下面是三（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</a:rPr>
              <a:t>）班同学上一、二年级时测量的体重情况。请你将两个统计表合并成一个复式统计表。</a:t>
            </a:r>
            <a:endParaRPr lang="zh-CN" altLang="en-US" sz="2800" b="1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84213" y="842963"/>
            <a:ext cx="7742237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易错点    没有掌握复式统计表表头的制作方法。</a:t>
            </a:r>
            <a:endParaRPr lang="zh-CN" altLang="en-US" sz="28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063" y="465138"/>
            <a:ext cx="8169275" cy="1665287"/>
            <a:chOff x="500390" y="465777"/>
            <a:chExt cx="8169295" cy="1664474"/>
          </a:xfrm>
        </p:grpSpPr>
        <p:pic>
          <p:nvPicPr>
            <p:cNvPr id="9227" name="图片 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390" y="1075175"/>
              <a:ext cx="8169295" cy="1055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149679" y="465777"/>
              <a:ext cx="6870717" cy="60930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prstClr val="black"/>
                  </a:solidFill>
                  <a:latin typeface="Times New Roman" panose="02020603050405020304"/>
                </a:rPr>
                <a:t>三（</a:t>
              </a:r>
              <a:r>
                <a:rPr lang="en-US" altLang="zh-CN" sz="2800" b="1">
                  <a:solidFill>
                    <a:prstClr val="black"/>
                  </a:solidFill>
                  <a:latin typeface="Times New Roman" panose="02020603050405020304"/>
                </a:rPr>
                <a:t>1</a:t>
              </a:r>
              <a:r>
                <a:rPr lang="zh-CN" altLang="en-US" sz="2800" b="1">
                  <a:solidFill>
                    <a:prstClr val="black"/>
                  </a:solidFill>
                  <a:latin typeface="Times New Roman" panose="02020603050405020304"/>
                </a:rPr>
                <a:t>）班同学上一年级时体重情况统计表</a:t>
              </a:r>
              <a:endParaRPr lang="zh-CN" altLang="en-US" sz="28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4"/>
          <p:cNvGrpSpPr/>
          <p:nvPr/>
        </p:nvGrpSpPr>
        <p:grpSpPr>
          <a:xfrm>
            <a:off x="500063" y="2608263"/>
            <a:ext cx="8169275" cy="1704975"/>
            <a:chOff x="500390" y="2113704"/>
            <a:chExt cx="8169295" cy="1703465"/>
          </a:xfrm>
        </p:grpSpPr>
        <p:pic>
          <p:nvPicPr>
            <p:cNvPr id="9225" name="图片 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390" y="2723102"/>
              <a:ext cx="8169295" cy="1094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49679" y="2113704"/>
              <a:ext cx="6870717" cy="6090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prstClr val="black"/>
                  </a:solidFill>
                  <a:latin typeface="Times New Roman" panose="02020603050405020304"/>
                </a:rPr>
                <a:t>三（</a:t>
              </a:r>
              <a:r>
                <a:rPr lang="en-US" altLang="zh-CN" sz="2800" b="1">
                  <a:solidFill>
                    <a:prstClr val="black"/>
                  </a:solidFill>
                  <a:latin typeface="Times New Roman" panose="02020603050405020304"/>
                </a:rPr>
                <a:t>1</a:t>
              </a:r>
              <a:r>
                <a:rPr lang="zh-CN" altLang="en-US" sz="2800" b="1">
                  <a:solidFill>
                    <a:prstClr val="black"/>
                  </a:solidFill>
                  <a:latin typeface="Times New Roman" panose="02020603050405020304"/>
                </a:rPr>
                <a:t>）班同学上二年级时体重情况统计表</a:t>
              </a:r>
              <a:endParaRPr lang="zh-CN" altLang="en-US" sz="28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PP_MARK_KEY" val="89e3b64f-4d76-4b65-96ef-fdb6505de8a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-A-黑">
      <a:majorFont>
        <a:latin typeface="Times New Roman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1001</Words>
  <Application>WPS 演示</Application>
  <PresentationFormat>全屏显示(16:9)</PresentationFormat>
  <Paragraphs>117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黑体</vt:lpstr>
      <vt:lpstr>Arial</vt:lpstr>
      <vt:lpstr>微软雅黑</vt:lpstr>
      <vt:lpstr>楷体</vt:lpstr>
      <vt:lpstr>Times New Roman</vt:lpstr>
      <vt:lpstr>楷体_GB2312</vt:lpstr>
      <vt:lpstr>新宋体</vt:lpstr>
      <vt:lpstr>幼圆</vt:lpstr>
      <vt:lpstr>Calibri</vt:lpstr>
      <vt:lpstr>方正黑体简体</vt:lpstr>
      <vt:lpstr>Arial Unicode MS</vt:lpstr>
      <vt:lpstr>第一PPT模板网-WWW.1PPT.COM</vt:lpstr>
      <vt:lpstr>复式统计表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2022-03-18T08:03:00Z</dcterms:created>
  <dcterms:modified xsi:type="dcterms:W3CDTF">2023-02-04T03:55:51Z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A66B95E200D74F87A625ED5A5C26C585</vt:lpwstr>
  </property>
  <property fmtid="{D5CDD505-2E9C-101B-9397-08002B2CF9AE}" pid="3" name="KSOProductBuildVer">
    <vt:lpwstr>2052-11.1.0.13703</vt:lpwstr>
  </property>
</Properties>
</file>