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8" r:id="rId3"/>
    <p:sldId id="293" r:id="rId5"/>
    <p:sldId id="295" r:id="rId6"/>
    <p:sldId id="364" r:id="rId7"/>
    <p:sldId id="365" r:id="rId8"/>
    <p:sldId id="349" r:id="rId9"/>
    <p:sldId id="366" r:id="rId10"/>
    <p:sldId id="346" r:id="rId11"/>
    <p:sldId id="378" r:id="rId12"/>
    <p:sldId id="321" r:id="rId13"/>
    <p:sldId id="292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81" userDrawn="1">
          <p15:clr>
            <a:srgbClr val="A4A3A4"/>
          </p15:clr>
        </p15:guide>
        <p15:guide id="2" orient="horz" pos="1141" userDrawn="1">
          <p15:clr>
            <a:srgbClr val="A4A3A4"/>
          </p15:clr>
        </p15:guide>
        <p15:guide id="3" pos="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B8DC"/>
    <a:srgbClr val="3B8DFD"/>
    <a:srgbClr val="DF453A"/>
    <a:srgbClr val="2E9ED8"/>
    <a:srgbClr val="CBD3DF"/>
    <a:srgbClr val="248DC4"/>
    <a:srgbClr val="175A7E"/>
    <a:srgbClr val="B2D1FE"/>
    <a:srgbClr val="E66562"/>
    <a:srgbClr val="B52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2681"/>
        <p:guide orient="horz" pos="1141"/>
        <p:guide pos="2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41998" y="12383"/>
            <a:ext cx="7660005" cy="5130879"/>
            <a:chOff x="1815" y="-553"/>
            <a:chExt cx="16084" cy="1046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815" y="-553"/>
              <a:ext cx="16084" cy="1046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592" y="2983"/>
              <a:ext cx="9876" cy="2666"/>
              <a:chOff x="4361" y="3083"/>
              <a:chExt cx="9876" cy="2666"/>
            </a:xfrm>
          </p:grpSpPr>
          <p:sp>
            <p:nvSpPr>
              <p:cNvPr id="5" name="八角星 4"/>
              <p:cNvSpPr/>
              <p:nvPr/>
            </p:nvSpPr>
            <p:spPr>
              <a:xfrm>
                <a:off x="4361" y="3614"/>
                <a:ext cx="1260" cy="1035"/>
              </a:xfrm>
              <a:prstGeom prst="star8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630" y="3583"/>
                <a:ext cx="722" cy="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7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en-US" altLang="zh-CN" sz="27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461" y="3083"/>
                <a:ext cx="8776" cy="2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复式统计表</a:t>
                </a:r>
                <a:endParaRPr lang="zh-CN" altLang="en-US" sz="3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1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简</a:t>
                </a:r>
                <a:r>
                  <a:rPr lang="zh-CN" altLang="en-US" sz="21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单的数据分析</a:t>
                </a:r>
                <a:endParaRPr lang="zh-CN" altLang="en-US" sz="2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6" name="图片 45" descr="e0fc97ce4eea7111bf8f28bffa3e70fa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492365" y="3533299"/>
            <a:ext cx="1537335" cy="1610201"/>
          </a:xfrm>
          <a:prstGeom prst="rect">
            <a:avLst/>
          </a:prstGeom>
        </p:spPr>
      </p:pic>
      <p:pic>
        <p:nvPicPr>
          <p:cNvPr id="18" name="图片 17" descr="e0fc97ce4eea7111bf8f28bffa3e70fa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680000" flipH="1">
            <a:off x="1859281" y="573405"/>
            <a:ext cx="716756" cy="8048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80899" y="924878"/>
            <a:ext cx="2423160" cy="89916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复式统计表</a:t>
            </a:r>
            <a:endParaRPr lang="zh-CN" altLang="en-US" sz="3600" b="1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75184" y="2003584"/>
            <a:ext cx="2593658" cy="17159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复式统计表的特点：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信息丰富；便于比较；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整体了解；总体分析。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852" y="941547"/>
            <a:ext cx="171021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56823815dec6552ba9574885825f092d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48024" y="291941"/>
            <a:ext cx="2095976" cy="1727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132" y="1700213"/>
            <a:ext cx="7791926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让学生在具体的统计活动中认识复式统计表，能根据收集、整理的数据填写统计表，并能根据统计表的数据进行简单的分析。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131" y="2556034"/>
            <a:ext cx="7060883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让学生在认识、填写、分析复式统计表的过程中，进一步理解统计的方法，发展统计观念。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131" y="3411855"/>
            <a:ext cx="7060883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让学生通过学习进一步体会统计与现实生活的密切联系，感受学习数学的乐趣，树立学好数学的信心。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QQ截图2019072516025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763554" y="291941"/>
            <a:ext cx="5616893" cy="4274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88745" y="642700"/>
            <a:ext cx="6407468" cy="3409474"/>
            <a:chOff x="2878" y="1178"/>
            <a:chExt cx="13454" cy="7159"/>
          </a:xfrm>
        </p:grpSpPr>
        <p:grpSp>
          <p:nvGrpSpPr>
            <p:cNvPr id="4" name="组合 3"/>
            <p:cNvGrpSpPr/>
            <p:nvPr/>
          </p:nvGrpSpPr>
          <p:grpSpPr>
            <a:xfrm>
              <a:off x="2878" y="1178"/>
              <a:ext cx="13403" cy="3739"/>
              <a:chOff x="2649" y="3288"/>
              <a:chExt cx="13403" cy="37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3084" y="3772"/>
                <a:ext cx="12968" cy="3255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2649" y="3288"/>
                <a:ext cx="3129" cy="11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78" y="4917"/>
              <a:ext cx="13455" cy="34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剪去对角的矩形 10"/>
          <p:cNvSpPr/>
          <p:nvPr/>
        </p:nvSpPr>
        <p:spPr>
          <a:xfrm>
            <a:off x="802958" y="1155859"/>
            <a:ext cx="7168039" cy="2618899"/>
          </a:xfrm>
          <a:prstGeom prst="snip2DiagRect">
            <a:avLst/>
          </a:prstGeom>
          <a:noFill/>
          <a:ln w="60325">
            <a:solidFill>
              <a:srgbClr val="60B8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60B8DC"/>
              </a:solidFill>
            </a:endParaRPr>
          </a:p>
        </p:txBody>
      </p:sp>
      <p:pic>
        <p:nvPicPr>
          <p:cNvPr id="17" name="图片 16" descr="1f31b4f7ba01a55e902bf3b899e1c35d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136130" y="2521744"/>
            <a:ext cx="1204913" cy="169449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65409" y="1270159"/>
            <a:ext cx="5869781" cy="2145031"/>
            <a:chOff x="2867" y="2667"/>
            <a:chExt cx="12325" cy="4504"/>
          </a:xfrm>
        </p:grpSpPr>
        <p:sp>
          <p:nvSpPr>
            <p:cNvPr id="2" name="Rectangle 51"/>
            <p:cNvSpPr/>
            <p:nvPr/>
          </p:nvSpPr>
          <p:spPr>
            <a:xfrm>
              <a:off x="2888" y="4060"/>
              <a:ext cx="11212" cy="124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indent="0" eaLnBrk="1" hangingPunct="1">
                <a:lnSpc>
                  <a:spcPct val="190000"/>
                </a:lnSpc>
                <a:spcBef>
                  <a:spcPct val="0"/>
                </a:spcBef>
                <a:buClr>
                  <a:srgbClr val="60B8DC"/>
                </a:buClr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相同点：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活动一样，调查的都是活动的人数。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Rectangle 51"/>
            <p:cNvSpPr/>
            <p:nvPr/>
          </p:nvSpPr>
          <p:spPr>
            <a:xfrm>
              <a:off x="2888" y="5492"/>
              <a:ext cx="12304" cy="167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indent="0" eaLnBrk="1" hangingPunct="1">
                <a:lnSpc>
                  <a:spcPct val="120000"/>
                </a:lnSpc>
                <a:spcBef>
                  <a:spcPct val="0"/>
                </a:spcBef>
                <a:buClr>
                  <a:srgbClr val="60B8DC"/>
                </a:buClr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不同点：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两张统计表分别反映了男、女生最喜欢的活动的人数情况。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Rectangle 51"/>
            <p:cNvSpPr/>
            <p:nvPr/>
          </p:nvSpPr>
          <p:spPr>
            <a:xfrm>
              <a:off x="2867" y="2667"/>
              <a:ext cx="8427" cy="166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indent="0" eaLnBrk="1" hangingPunct="1">
                <a:lnSpc>
                  <a:spcPct val="190000"/>
                </a:lnSpc>
                <a:spcBef>
                  <a:spcPct val="0"/>
                </a:spcBef>
                <a:buClr>
                  <a:srgbClr val="60B8DC"/>
                </a:buClr>
                <a:buNone/>
              </a:pPr>
              <a:r>
                <a:rPr lang="zh-CN" altLang="en-US" sz="2400" b="1" dirty="0">
                  <a:solidFill>
                    <a:srgbClr val="60B8DC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两张表格的相同和不同之处：</a:t>
              </a:r>
              <a:endParaRPr lang="zh-CN" altLang="en-US" sz="24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1644015" y="3746659"/>
            <a:ext cx="681514" cy="56887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性别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181" name="Picture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58729" y="1842611"/>
            <a:ext cx="6972300" cy="1871663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1141571" y="1756887"/>
            <a:ext cx="1597343" cy="971074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1856422" y="1450182"/>
            <a:ext cx="25718" cy="31384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1"/>
          <p:cNvSpPr/>
          <p:nvPr/>
        </p:nvSpPr>
        <p:spPr>
          <a:xfrm>
            <a:off x="1644015" y="879634"/>
            <a:ext cx="681514" cy="56887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表头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796540" y="1764030"/>
            <a:ext cx="5490210" cy="963454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639627" y="1450182"/>
            <a:ext cx="25718" cy="31384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51"/>
          <p:cNvSpPr/>
          <p:nvPr/>
        </p:nvSpPr>
        <p:spPr>
          <a:xfrm>
            <a:off x="4404360" y="879634"/>
            <a:ext cx="681514" cy="56887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87755" y="2799874"/>
            <a:ext cx="1708785" cy="850583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1971675" y="3650456"/>
            <a:ext cx="25718" cy="31384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853690" y="2799874"/>
            <a:ext cx="5432584" cy="850583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/>
          </a:p>
        </p:txBody>
      </p:sp>
      <p:sp>
        <p:nvSpPr>
          <p:cNvPr id="13" name="Rectangle 51"/>
          <p:cNvSpPr/>
          <p:nvPr/>
        </p:nvSpPr>
        <p:spPr>
          <a:xfrm>
            <a:off x="4960620" y="3746659"/>
            <a:ext cx="681514" cy="56887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人数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5232082" y="3650456"/>
            <a:ext cx="25718" cy="31384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51"/>
          <p:cNvSpPr/>
          <p:nvPr/>
        </p:nvSpPr>
        <p:spPr>
          <a:xfrm>
            <a:off x="3601641" y="231934"/>
            <a:ext cx="1940719" cy="857726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复式统计表</a:t>
            </a:r>
            <a:endParaRPr lang="zh-CN" altLang="en-US" sz="27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 animBg="1"/>
      <p:bldP spid="3" grpId="1" animBg="1"/>
      <p:bldP spid="6" grpId="0"/>
      <p:bldP spid="6" grpId="1"/>
      <p:bldP spid="2" grpId="0" animBg="1"/>
      <p:bldP spid="2" grpId="1" animBg="1"/>
      <p:bldP spid="8" grpId="0"/>
      <p:bldP spid="8" grpId="1"/>
      <p:bldP spid="9" grpId="0" animBg="1"/>
      <p:bldP spid="9" grpId="1" animBg="1"/>
      <p:bldP spid="12" grpId="0" animBg="1"/>
      <p:bldP spid="12" grpId="1" animBg="1"/>
      <p:bldP spid="13" grpId="0"/>
      <p:bldP spid="13" grpId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51"/>
          <p:cNvSpPr/>
          <p:nvPr/>
        </p:nvSpPr>
        <p:spPr>
          <a:xfrm>
            <a:off x="842487" y="1913096"/>
            <a:ext cx="3337084" cy="576263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30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复式统计表的特点：</a:t>
            </a:r>
            <a:endParaRPr lang="zh-CN" altLang="en-US" sz="3000" b="1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5741670" y="784860"/>
            <a:ext cx="1840230" cy="3023235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信息丰富；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便于比较；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整体了解；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总体分析。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223862" y="1280161"/>
            <a:ext cx="1183481" cy="632936"/>
          </a:xfrm>
          <a:prstGeom prst="line">
            <a:avLst/>
          </a:prstGeom>
          <a:ln w="4445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223862" y="2794159"/>
            <a:ext cx="1183481" cy="632936"/>
          </a:xfrm>
          <a:prstGeom prst="line">
            <a:avLst/>
          </a:prstGeom>
          <a:ln w="4445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64585e4b593f3feea555eefd75d3b01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160000">
            <a:off x="385763" y="3183255"/>
            <a:ext cx="692944" cy="973455"/>
          </a:xfrm>
          <a:prstGeom prst="rect">
            <a:avLst/>
          </a:prstGeom>
        </p:spPr>
      </p:pic>
      <p:pic>
        <p:nvPicPr>
          <p:cNvPr id="10" name="图片 9" descr="64585e4b593f3feea555eefd75d3b01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800000" flipH="1">
            <a:off x="8116253" y="3490913"/>
            <a:ext cx="409099" cy="574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564" y="822960"/>
            <a:ext cx="6990874" cy="3607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873" y="570548"/>
            <a:ext cx="6622256" cy="37218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24939" y="3168016"/>
            <a:ext cx="4286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</a:rPr>
              <a:t>√</a:t>
            </a:r>
            <a:endParaRPr lang="en-US" altLang="zh-CN" sz="3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2598" y="3592831"/>
            <a:ext cx="4286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</a:rPr>
              <a:t>√</a:t>
            </a:r>
            <a:endParaRPr lang="en-US" altLang="zh-CN" sz="3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3986" y="3878104"/>
            <a:ext cx="4286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</a:rPr>
              <a:t>×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DOC_GUID" val="{3e51ec63-fd45-43a2-b346-6037026548c4}"/>
  <p:tag name="KSO_WPP_MARK_KEY" val="ec5549ad-ba1c-4cb2-817d-3b5da60e099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WPS 演示</Application>
  <PresentationFormat>全屏显示(16:9)</PresentationFormat>
  <Paragraphs>68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Arial</vt:lpstr>
      <vt:lpstr>Arial Unicode MS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2020-01-12T03:52:00Z</dcterms:created>
  <dcterms:modified xsi:type="dcterms:W3CDTF">2023-02-04T03:56:41Z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1FCAD042DA5145219BC2ED5BBC040F74</vt:lpwstr>
  </property>
</Properties>
</file>