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0" r:id="rId3"/>
  </p:sldMasterIdLst>
  <p:notesMasterIdLst>
    <p:notesMasterId r:id="rId5"/>
  </p:notesMasterIdLst>
  <p:sldIdLst>
    <p:sldId id="317" r:id="rId4"/>
    <p:sldId id="337" r:id="rId6"/>
    <p:sldId id="299" r:id="rId7"/>
    <p:sldId id="338" r:id="rId8"/>
    <p:sldId id="288" r:id="rId9"/>
    <p:sldId id="340" r:id="rId10"/>
    <p:sldId id="309" r:id="rId11"/>
    <p:sldId id="306" r:id="rId12"/>
    <p:sldId id="307" r:id="rId13"/>
    <p:sldId id="289" r:id="rId14"/>
    <p:sldId id="341" r:id="rId15"/>
    <p:sldId id="310" r:id="rId16"/>
    <p:sldId id="312" r:id="rId17"/>
    <p:sldId id="345" r:id="rId18"/>
    <p:sldId id="311" r:id="rId19"/>
    <p:sldId id="290" r:id="rId20"/>
    <p:sldId id="315" r:id="rId21"/>
    <p:sldId id="291" r:id="rId22"/>
    <p:sldId id="343" r:id="rId23"/>
    <p:sldId id="342" r:id="rId24"/>
    <p:sldId id="346" r:id="rId25"/>
  </p:sldIdLst>
  <p:sldSz cx="9144000" cy="5143500" type="screen16x9"/>
  <p:notesSz cx="7103745" cy="10234295"/>
  <p:embeddedFontLst>
    <p:embeddedFont>
      <p:font typeface="华文楷体" panose="02010600040101010101" pitchFamily="2" charset="-122"/>
      <p:regular r:id="rId29"/>
    </p:embeddedFont>
    <p:embeddedFont>
      <p:font typeface="微软雅黑" panose="020B0503020204020204" pitchFamily="34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楷体_GB2312" panose="02010600030101010101" pitchFamily="49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0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CCC9"/>
    <a:srgbClr val="219189"/>
    <a:srgbClr val="EA976B"/>
    <a:srgbClr val="F95432"/>
    <a:srgbClr val="B55D52"/>
    <a:srgbClr val="D57373"/>
    <a:srgbClr val="BA8CA8"/>
    <a:srgbClr val="DCC7E0"/>
    <a:srgbClr val="E04236"/>
    <a:srgbClr val="74C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22" autoAdjust="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4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7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36F0E-8288-46EC-AE13-067714EEE2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11992-BA72-4B34-A096-DACC4343A2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11992-BA72-4B34-A096-DACC4343A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11992-BA72-4B34-A096-DACC4343A2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6.xml"/><Relationship Id="rId26" Type="http://schemas.openxmlformats.org/officeDocument/2006/relationships/tags" Target="../tags/tag5.xml"/><Relationship Id="rId25" Type="http://schemas.openxmlformats.org/officeDocument/2006/relationships/tags" Target="../tags/tag4.xml"/><Relationship Id="rId24" Type="http://schemas.openxmlformats.org/officeDocument/2006/relationships/tags" Target="../tags/tag3.xml"/><Relationship Id="rId23" Type="http://schemas.openxmlformats.org/officeDocument/2006/relationships/tags" Target="../tags/tag2.xml"/><Relationship Id="rId22" Type="http://schemas.openxmlformats.org/officeDocument/2006/relationships/tags" Target="../tags/tag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23.xml"/><Relationship Id="rId17" Type="http://schemas.openxmlformats.org/officeDocument/2006/relationships/image" Target="../media/image7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480761"/>
            <a:ext cx="9144000" cy="1869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ea"/>
              </a:rPr>
              <a:t>口算乘法</a:t>
            </a:r>
            <a:endParaRPr lang="en-US" altLang="zh-CN" sz="5400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cs typeface="+mn-ea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课时</a:t>
            </a:r>
            <a:endParaRPr lang="zh-CN" altLang="en-US" sz="2400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663" y="704718"/>
            <a:ext cx="690467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两位数乘两位数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"/>
          <p:cNvSpPr txBox="1"/>
          <p:nvPr/>
        </p:nvSpPr>
        <p:spPr>
          <a:xfrm>
            <a:off x="2005853" y="2181674"/>
            <a:ext cx="4650441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noProof="1">
                <a:latin typeface="+mn-ea"/>
              </a:rPr>
              <a:t>  </a:t>
            </a:r>
            <a:r>
              <a:rPr lang="zh-CN" altLang="zh-CN" sz="2100" noProof="1">
                <a:latin typeface="+mn-ea"/>
              </a:rPr>
              <a:t>想：  </a:t>
            </a:r>
            <a:r>
              <a:rPr lang="en-US" altLang="zh-CN" sz="2100" noProof="1">
                <a:latin typeface="+mn-ea"/>
              </a:rPr>
              <a:t>10    ×</a:t>
            </a:r>
            <a:r>
              <a:rPr lang="zh-CN" altLang="en-US" sz="2100" noProof="1">
                <a:latin typeface="+mn-ea"/>
              </a:rPr>
              <a:t>（     ）</a:t>
            </a:r>
            <a:r>
              <a:rPr lang="en-US" altLang="zh-CN" sz="2100" noProof="1">
                <a:latin typeface="+mn-ea"/>
              </a:rPr>
              <a:t>=</a:t>
            </a:r>
            <a:r>
              <a:rPr lang="zh-CN" altLang="en-US" sz="2100" noProof="1">
                <a:latin typeface="+mn-ea"/>
              </a:rPr>
              <a:t>（     ），</a:t>
            </a:r>
            <a:endParaRPr lang="zh-CN" altLang="en-US" sz="2100" noProof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latin typeface="+mn-ea"/>
              </a:rPr>
              <a:t>       （     ）</a:t>
            </a:r>
            <a:r>
              <a:rPr lang="en-US" altLang="zh-CN" sz="2100" noProof="1">
                <a:latin typeface="+mn-ea"/>
                <a:sym typeface="+mn-ea"/>
              </a:rPr>
              <a:t>×</a:t>
            </a:r>
            <a:r>
              <a:rPr lang="zh-CN" altLang="en-US" sz="2100" noProof="1">
                <a:latin typeface="+mn-ea"/>
                <a:sym typeface="+mn-ea"/>
              </a:rPr>
              <a:t>（     ）</a:t>
            </a:r>
            <a:r>
              <a:rPr lang="en-US" altLang="zh-CN" sz="2100" noProof="1">
                <a:latin typeface="+mn-ea"/>
                <a:sym typeface="+mn-ea"/>
              </a:rPr>
              <a:t>=</a:t>
            </a:r>
            <a:r>
              <a:rPr lang="zh-CN" altLang="en-US" sz="2100" noProof="1">
                <a:latin typeface="+mn-ea"/>
                <a:sym typeface="+mn-ea"/>
              </a:rPr>
              <a:t>（     ），</a:t>
            </a:r>
            <a:endParaRPr lang="zh-CN" altLang="en-US" sz="2100" noProof="1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latin typeface="+mn-ea"/>
                <a:sym typeface="+mn-ea"/>
              </a:rPr>
              <a:t>       （     </a:t>
            </a:r>
            <a:r>
              <a:rPr lang="zh-CN" altLang="en-US" sz="2100" noProof="1">
                <a:latin typeface="+mn-ea"/>
                <a:sym typeface="+mn-ea"/>
              </a:rPr>
              <a:t>）</a:t>
            </a:r>
            <a:r>
              <a:rPr lang="en-US" altLang="zh-CN" sz="2100" noProof="1">
                <a:latin typeface="+mn-ea"/>
                <a:sym typeface="+mn-ea"/>
              </a:rPr>
              <a:t>+</a:t>
            </a:r>
            <a:r>
              <a:rPr lang="zh-CN" altLang="en-US" sz="2100" noProof="1">
                <a:latin typeface="+mn-ea"/>
                <a:sym typeface="+mn-ea"/>
              </a:rPr>
              <a:t>（     </a:t>
            </a:r>
            <a:r>
              <a:rPr lang="zh-CN" altLang="en-US" sz="2100" noProof="1">
                <a:latin typeface="+mn-ea"/>
                <a:sym typeface="+mn-ea"/>
              </a:rPr>
              <a:t>）</a:t>
            </a:r>
            <a:r>
              <a:rPr lang="en-US" altLang="zh-CN" sz="2100" noProof="1">
                <a:latin typeface="+mn-ea"/>
                <a:sym typeface="+mn-ea"/>
              </a:rPr>
              <a:t>=</a:t>
            </a:r>
            <a:r>
              <a:rPr lang="zh-CN" altLang="en-US" sz="2100" noProof="1">
                <a:latin typeface="+mn-ea"/>
                <a:sym typeface="+mn-ea"/>
              </a:rPr>
              <a:t>（     ），</a:t>
            </a:r>
            <a:endParaRPr lang="zh-CN" altLang="en-US" sz="2100" noProof="1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latin typeface="+mn-ea"/>
                <a:sym typeface="+mn-ea"/>
              </a:rPr>
              <a:t>   所以，</a:t>
            </a:r>
            <a:r>
              <a:rPr lang="en-US" altLang="zh-CN" sz="2100" noProof="1">
                <a:latin typeface="+mn-ea"/>
                <a:sym typeface="+mn-ea"/>
              </a:rPr>
              <a:t>16×5=</a:t>
            </a:r>
            <a:r>
              <a:rPr lang="zh-CN" altLang="en-US" sz="2100" noProof="1">
                <a:latin typeface="+mn-ea"/>
                <a:sym typeface="+mn-ea"/>
              </a:rPr>
              <a:t>（     ）</a:t>
            </a:r>
            <a:endParaRPr lang="zh-CN" altLang="en-US" sz="2100" noProof="1">
              <a:latin typeface="+mn-ea"/>
              <a:sym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9" name="TextBox 2"/>
          <p:cNvSpPr txBox="1"/>
          <p:nvPr/>
        </p:nvSpPr>
        <p:spPr>
          <a:xfrm>
            <a:off x="1981649" y="1649465"/>
            <a:ext cx="3117476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latin typeface="+mn-ea"/>
              </a:rPr>
              <a:t>  (1</a:t>
            </a:r>
            <a:r>
              <a:rPr lang="en-US" altLang="zh-CN" sz="2100" noProof="1">
                <a:latin typeface="+mn-ea"/>
              </a:rPr>
              <a:t>)  </a:t>
            </a:r>
            <a:r>
              <a:rPr lang="en-US" altLang="zh-CN" sz="2100" noProof="1">
                <a:latin typeface="+mn-ea"/>
              </a:rPr>
              <a:t>16×5</a:t>
            </a:r>
            <a:r>
              <a:rPr lang="zh-CN" altLang="en-US" sz="2100" noProof="1">
                <a:latin typeface="+mn-ea"/>
              </a:rPr>
              <a:t>＝（      ）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4041472" y="2303482"/>
            <a:ext cx="41552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5068268" y="2319618"/>
            <a:ext cx="58756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8"/>
          <p:cNvSpPr txBox="1">
            <a:spLocks noChangeArrowheads="1"/>
          </p:cNvSpPr>
          <p:nvPr/>
        </p:nvSpPr>
        <p:spPr bwMode="auto">
          <a:xfrm>
            <a:off x="2917691" y="2771902"/>
            <a:ext cx="41552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4049541" y="2771900"/>
            <a:ext cx="41552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5084405" y="2779970"/>
            <a:ext cx="56336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文本框 11"/>
          <p:cNvSpPr txBox="1">
            <a:spLocks noChangeArrowheads="1"/>
          </p:cNvSpPr>
          <p:nvPr/>
        </p:nvSpPr>
        <p:spPr bwMode="auto">
          <a:xfrm>
            <a:off x="2853662" y="3269681"/>
            <a:ext cx="56727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4000193" y="3245476"/>
            <a:ext cx="574497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文本框 13"/>
          <p:cNvSpPr txBox="1">
            <a:spLocks noChangeArrowheads="1"/>
          </p:cNvSpPr>
          <p:nvPr/>
        </p:nvSpPr>
        <p:spPr bwMode="auto">
          <a:xfrm>
            <a:off x="5092471" y="3269679"/>
            <a:ext cx="57143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文本框 14"/>
          <p:cNvSpPr txBox="1">
            <a:spLocks noChangeArrowheads="1"/>
          </p:cNvSpPr>
          <p:nvPr/>
        </p:nvSpPr>
        <p:spPr bwMode="auto">
          <a:xfrm>
            <a:off x="4196897" y="3737162"/>
            <a:ext cx="75699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文本框 23"/>
          <p:cNvSpPr txBox="1">
            <a:spLocks noChangeArrowheads="1"/>
          </p:cNvSpPr>
          <p:nvPr/>
        </p:nvSpPr>
        <p:spPr bwMode="auto">
          <a:xfrm>
            <a:off x="3981185" y="1652504"/>
            <a:ext cx="49668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656267" y="556759"/>
            <a:ext cx="357520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想一想，填一填。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"/>
          <p:cNvSpPr txBox="1"/>
          <p:nvPr/>
        </p:nvSpPr>
        <p:spPr>
          <a:xfrm>
            <a:off x="2005853" y="2181674"/>
            <a:ext cx="4650441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noProof="1">
                <a:latin typeface="+mn-ea"/>
              </a:rPr>
              <a:t>  </a:t>
            </a:r>
            <a:r>
              <a:rPr lang="zh-CN" altLang="zh-CN" sz="2100" noProof="1">
                <a:latin typeface="+mn-ea"/>
              </a:rPr>
              <a:t>想：  </a:t>
            </a:r>
            <a:r>
              <a:rPr lang="en-US" altLang="zh-CN" sz="2100" noProof="1">
                <a:latin typeface="+mn-ea"/>
              </a:rPr>
              <a:t>100  ×</a:t>
            </a:r>
            <a:r>
              <a:rPr lang="zh-CN" altLang="en-US" sz="2100" noProof="1">
                <a:latin typeface="+mn-ea"/>
              </a:rPr>
              <a:t>（     ）</a:t>
            </a:r>
            <a:r>
              <a:rPr lang="en-US" altLang="zh-CN" sz="2100" noProof="1">
                <a:latin typeface="+mn-ea"/>
              </a:rPr>
              <a:t>=</a:t>
            </a:r>
            <a:r>
              <a:rPr lang="zh-CN" altLang="en-US" sz="2100" noProof="1">
                <a:latin typeface="+mn-ea"/>
              </a:rPr>
              <a:t>（ </a:t>
            </a:r>
            <a:r>
              <a:rPr lang="zh-CN" altLang="en-US" sz="2100" noProof="1">
                <a:latin typeface="+mn-ea"/>
              </a:rPr>
              <a:t>     </a:t>
            </a:r>
            <a:r>
              <a:rPr lang="zh-CN" altLang="en-US" sz="2100" noProof="1">
                <a:latin typeface="+mn-ea"/>
              </a:rPr>
              <a:t>），</a:t>
            </a:r>
            <a:endParaRPr lang="zh-CN" altLang="en-US" sz="2100" noProof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latin typeface="+mn-ea"/>
              </a:rPr>
              <a:t>       （     ）</a:t>
            </a:r>
            <a:r>
              <a:rPr lang="en-US" altLang="zh-CN" sz="2100" noProof="1">
                <a:latin typeface="+mn-ea"/>
                <a:sym typeface="+mn-ea"/>
              </a:rPr>
              <a:t>×</a:t>
            </a:r>
            <a:r>
              <a:rPr lang="zh-CN" altLang="en-US" sz="2100" noProof="1">
                <a:latin typeface="+mn-ea"/>
                <a:sym typeface="+mn-ea"/>
              </a:rPr>
              <a:t>（     ）</a:t>
            </a:r>
            <a:r>
              <a:rPr lang="en-US" altLang="zh-CN" sz="2100" noProof="1">
                <a:latin typeface="+mn-ea"/>
                <a:sym typeface="+mn-ea"/>
              </a:rPr>
              <a:t>=</a:t>
            </a:r>
            <a:r>
              <a:rPr lang="zh-CN" altLang="en-US" sz="2100" noProof="1">
                <a:latin typeface="+mn-ea"/>
                <a:sym typeface="+mn-ea"/>
              </a:rPr>
              <a:t>（  </a:t>
            </a:r>
            <a:r>
              <a:rPr lang="zh-CN" altLang="en-US" sz="2100" noProof="1">
                <a:latin typeface="+mn-ea"/>
                <a:sym typeface="+mn-ea"/>
              </a:rPr>
              <a:t>    </a:t>
            </a:r>
            <a:r>
              <a:rPr lang="zh-CN" altLang="en-US" sz="2100" noProof="1">
                <a:latin typeface="+mn-ea"/>
                <a:sym typeface="+mn-ea"/>
              </a:rPr>
              <a:t>），</a:t>
            </a:r>
            <a:endParaRPr lang="zh-CN" altLang="en-US" sz="2100" noProof="1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latin typeface="+mn-ea"/>
                <a:sym typeface="+mn-ea"/>
              </a:rPr>
              <a:t>       （     </a:t>
            </a:r>
            <a:r>
              <a:rPr lang="zh-CN" altLang="en-US" sz="2100" noProof="1">
                <a:latin typeface="+mn-ea"/>
                <a:sym typeface="+mn-ea"/>
              </a:rPr>
              <a:t>）</a:t>
            </a:r>
            <a:r>
              <a:rPr lang="en-US" altLang="zh-CN" sz="2100" noProof="1">
                <a:latin typeface="+mn-ea"/>
                <a:sym typeface="+mn-ea"/>
              </a:rPr>
              <a:t>+</a:t>
            </a:r>
            <a:r>
              <a:rPr lang="zh-CN" altLang="en-US" sz="2100" noProof="1">
                <a:latin typeface="+mn-ea"/>
                <a:sym typeface="+mn-ea"/>
              </a:rPr>
              <a:t>（     </a:t>
            </a:r>
            <a:r>
              <a:rPr lang="zh-CN" altLang="en-US" sz="2100" noProof="1">
                <a:latin typeface="+mn-ea"/>
                <a:sym typeface="+mn-ea"/>
              </a:rPr>
              <a:t>）</a:t>
            </a:r>
            <a:r>
              <a:rPr lang="en-US" altLang="zh-CN" sz="2100" noProof="1">
                <a:latin typeface="+mn-ea"/>
                <a:sym typeface="+mn-ea"/>
              </a:rPr>
              <a:t>=</a:t>
            </a:r>
            <a:r>
              <a:rPr lang="zh-CN" altLang="en-US" sz="2100" noProof="1">
                <a:latin typeface="+mn-ea"/>
                <a:sym typeface="+mn-ea"/>
              </a:rPr>
              <a:t>（ </a:t>
            </a:r>
            <a:r>
              <a:rPr lang="zh-CN" altLang="en-US" sz="2100" noProof="1">
                <a:latin typeface="+mn-ea"/>
                <a:sym typeface="+mn-ea"/>
              </a:rPr>
              <a:t>     </a:t>
            </a:r>
            <a:r>
              <a:rPr lang="zh-CN" altLang="en-US" sz="2100" noProof="1">
                <a:latin typeface="+mn-ea"/>
                <a:sym typeface="+mn-ea"/>
              </a:rPr>
              <a:t>），</a:t>
            </a:r>
            <a:endParaRPr lang="zh-CN" altLang="en-US" sz="2100" noProof="1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noProof="1">
                <a:latin typeface="+mn-ea"/>
                <a:sym typeface="+mn-ea"/>
              </a:rPr>
              <a:t>   所以，</a:t>
            </a:r>
            <a:r>
              <a:rPr lang="en-US" altLang="zh-CN" sz="2100" noProof="1">
                <a:latin typeface="+mn-ea"/>
                <a:sym typeface="+mn-ea"/>
              </a:rPr>
              <a:t>170×4=</a:t>
            </a:r>
            <a:r>
              <a:rPr lang="zh-CN" altLang="en-US" sz="2100" noProof="1">
                <a:latin typeface="+mn-ea"/>
                <a:sym typeface="+mn-ea"/>
              </a:rPr>
              <a:t>（ </a:t>
            </a:r>
            <a:r>
              <a:rPr lang="zh-CN" altLang="en-US" sz="2100" noProof="1">
                <a:latin typeface="+mn-ea"/>
                <a:sym typeface="+mn-ea"/>
              </a:rPr>
              <a:t>     </a:t>
            </a:r>
            <a:r>
              <a:rPr lang="zh-CN" altLang="en-US" sz="2100" noProof="1">
                <a:latin typeface="+mn-ea"/>
                <a:sym typeface="+mn-ea"/>
              </a:rPr>
              <a:t>）</a:t>
            </a:r>
            <a:endParaRPr lang="zh-CN" altLang="en-US" sz="2100" noProof="1">
              <a:latin typeface="+mn-ea"/>
              <a:sym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9" name="TextBox 2"/>
          <p:cNvSpPr txBox="1"/>
          <p:nvPr/>
        </p:nvSpPr>
        <p:spPr>
          <a:xfrm>
            <a:off x="1981649" y="1649465"/>
            <a:ext cx="3117476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latin typeface="+mn-ea"/>
              </a:rPr>
              <a:t>  </a:t>
            </a:r>
            <a:r>
              <a:rPr lang="en-US" altLang="zh-CN" sz="2100" noProof="1">
                <a:latin typeface="+mn-ea"/>
              </a:rPr>
              <a:t>(2)  170×4</a:t>
            </a:r>
            <a:r>
              <a:rPr lang="zh-CN" altLang="en-US" sz="2100" noProof="1">
                <a:latin typeface="+mn-ea"/>
              </a:rPr>
              <a:t>＝</a:t>
            </a:r>
            <a:r>
              <a:rPr lang="zh-CN" altLang="en-US" sz="2100" noProof="1">
                <a:latin typeface="+mn-ea"/>
              </a:rPr>
              <a:t>（      ）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4041472" y="2303482"/>
            <a:ext cx="41552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5044064" y="2319617"/>
            <a:ext cx="81347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8"/>
          <p:cNvSpPr txBox="1">
            <a:spLocks noChangeArrowheads="1"/>
          </p:cNvSpPr>
          <p:nvPr/>
        </p:nvSpPr>
        <p:spPr bwMode="auto">
          <a:xfrm>
            <a:off x="2837008" y="2804175"/>
            <a:ext cx="68881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4049541" y="2771900"/>
            <a:ext cx="41552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5052131" y="2771902"/>
            <a:ext cx="87802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文本框 11"/>
          <p:cNvSpPr txBox="1">
            <a:spLocks noChangeArrowheads="1"/>
          </p:cNvSpPr>
          <p:nvPr/>
        </p:nvSpPr>
        <p:spPr bwMode="auto">
          <a:xfrm>
            <a:off x="2781048" y="3261612"/>
            <a:ext cx="82545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400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3911442" y="3261612"/>
            <a:ext cx="92143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文本框 13"/>
          <p:cNvSpPr txBox="1">
            <a:spLocks noChangeArrowheads="1"/>
          </p:cNvSpPr>
          <p:nvPr/>
        </p:nvSpPr>
        <p:spPr bwMode="auto">
          <a:xfrm>
            <a:off x="5060199" y="3261611"/>
            <a:ext cx="78927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文本框 14"/>
          <p:cNvSpPr txBox="1">
            <a:spLocks noChangeArrowheads="1"/>
          </p:cNvSpPr>
          <p:nvPr/>
        </p:nvSpPr>
        <p:spPr bwMode="auto">
          <a:xfrm>
            <a:off x="4317920" y="3745231"/>
            <a:ext cx="75699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文本框 23"/>
          <p:cNvSpPr txBox="1">
            <a:spLocks noChangeArrowheads="1"/>
          </p:cNvSpPr>
          <p:nvPr/>
        </p:nvSpPr>
        <p:spPr bwMode="auto">
          <a:xfrm>
            <a:off x="4045731" y="1668640"/>
            <a:ext cx="6661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6267" y="556759"/>
            <a:ext cx="357520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想一想，填一填。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4" name="Text Box 35"/>
          <p:cNvSpPr txBox="1"/>
          <p:nvPr/>
        </p:nvSpPr>
        <p:spPr>
          <a:xfrm>
            <a:off x="5002446" y="2077922"/>
            <a:ext cx="1589303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140×4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5" name="Text Box 36"/>
          <p:cNvSpPr txBox="1"/>
          <p:nvPr/>
        </p:nvSpPr>
        <p:spPr>
          <a:xfrm>
            <a:off x="2068270" y="2760892"/>
            <a:ext cx="1269206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  15×6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Text Box 37"/>
          <p:cNvSpPr txBox="1"/>
          <p:nvPr/>
        </p:nvSpPr>
        <p:spPr>
          <a:xfrm>
            <a:off x="2068270" y="3171055"/>
            <a:ext cx="1756074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150×6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7" name="Text Box 42"/>
          <p:cNvSpPr txBox="1"/>
          <p:nvPr/>
        </p:nvSpPr>
        <p:spPr>
          <a:xfrm>
            <a:off x="6129814" y="2069852"/>
            <a:ext cx="61098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560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 Box 44"/>
          <p:cNvSpPr txBox="1"/>
          <p:nvPr/>
        </p:nvSpPr>
        <p:spPr>
          <a:xfrm>
            <a:off x="3244846" y="2744643"/>
            <a:ext cx="829613" cy="392415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 Box 45"/>
          <p:cNvSpPr txBox="1"/>
          <p:nvPr/>
        </p:nvSpPr>
        <p:spPr>
          <a:xfrm>
            <a:off x="3236778" y="3170999"/>
            <a:ext cx="61098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900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Text Box 52"/>
          <p:cNvSpPr txBox="1"/>
          <p:nvPr/>
        </p:nvSpPr>
        <p:spPr>
          <a:xfrm>
            <a:off x="2068270" y="1659032"/>
            <a:ext cx="1479947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  11×5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1" name="Text Box 53"/>
          <p:cNvSpPr txBox="1"/>
          <p:nvPr/>
        </p:nvSpPr>
        <p:spPr>
          <a:xfrm>
            <a:off x="2080177" y="2078006"/>
            <a:ext cx="1245394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110×5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2" name="Text Box 54"/>
          <p:cNvSpPr txBox="1"/>
          <p:nvPr/>
        </p:nvSpPr>
        <p:spPr>
          <a:xfrm>
            <a:off x="5010514" y="1659368"/>
            <a:ext cx="1774872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  14×4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3" name="Text Box 55"/>
          <p:cNvSpPr txBox="1"/>
          <p:nvPr/>
        </p:nvSpPr>
        <p:spPr>
          <a:xfrm>
            <a:off x="3225796" y="1667491"/>
            <a:ext cx="459581" cy="392415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55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Text Box 56"/>
          <p:cNvSpPr txBox="1"/>
          <p:nvPr/>
        </p:nvSpPr>
        <p:spPr>
          <a:xfrm>
            <a:off x="3225796" y="2077949"/>
            <a:ext cx="61098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550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Text Box 57"/>
          <p:cNvSpPr txBox="1"/>
          <p:nvPr/>
        </p:nvSpPr>
        <p:spPr>
          <a:xfrm>
            <a:off x="6129813" y="1667436"/>
            <a:ext cx="1002506" cy="392415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56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Text Box 36"/>
          <p:cNvSpPr txBox="1"/>
          <p:nvPr/>
        </p:nvSpPr>
        <p:spPr>
          <a:xfrm>
            <a:off x="5042787" y="2752712"/>
            <a:ext cx="1295400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  23×4</a:t>
            </a:r>
            <a:r>
              <a:rPr lang="zh-CN" altLang="zh-CN" sz="2100" noProof="1">
                <a:latin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7" name="Text Box 37"/>
          <p:cNvSpPr txBox="1"/>
          <p:nvPr/>
        </p:nvSpPr>
        <p:spPr>
          <a:xfrm>
            <a:off x="5072133" y="3170999"/>
            <a:ext cx="123735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000000"/>
                </a:solidFill>
                <a:latin typeface="+mn-ea"/>
              </a:rPr>
              <a:t>230×4</a:t>
            </a:r>
            <a:r>
              <a:rPr lang="zh-CN" altLang="zh-CN" sz="2100" noProof="1">
                <a:latin typeface="+mn-ea"/>
                <a:sym typeface="+mn-ea"/>
              </a:rPr>
              <a:t>＝</a:t>
            </a:r>
            <a:endParaRPr lang="en-US" altLang="zh-CN" sz="2100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8" name="Text Box 45"/>
          <p:cNvSpPr txBox="1"/>
          <p:nvPr/>
        </p:nvSpPr>
        <p:spPr>
          <a:xfrm>
            <a:off x="6179948" y="2760780"/>
            <a:ext cx="459581" cy="392415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92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Text Box 45"/>
          <p:cNvSpPr txBox="1"/>
          <p:nvPr/>
        </p:nvSpPr>
        <p:spPr>
          <a:xfrm>
            <a:off x="6196084" y="3170999"/>
            <a:ext cx="610985" cy="392415"/>
          </a:xfrm>
          <a:prstGeom prst="rect">
            <a:avLst/>
          </a:prstGeom>
          <a:noFill/>
          <a:ln w="19050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920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TextBox 18"/>
          <p:cNvSpPr txBox="1"/>
          <p:nvPr/>
        </p:nvSpPr>
        <p:spPr>
          <a:xfrm>
            <a:off x="1777842" y="804387"/>
            <a:ext cx="357520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做一做。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3" grpId="0"/>
      <p:bldP spid="34" grpId="0"/>
      <p:bldP spid="35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pic>
        <p:nvPicPr>
          <p:cNvPr id="5" name="图片 3" descr="游乐园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5312" y="403020"/>
            <a:ext cx="4430526" cy="2420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5605477" y="644997"/>
            <a:ext cx="1664003" cy="742739"/>
          </a:xfrm>
          <a:prstGeom prst="wedgeRoundRectCallout">
            <a:avLst>
              <a:gd name="adj1" fmla="val -69020"/>
              <a:gd name="adj2" fmla="val 44628"/>
              <a:gd name="adj3" fmla="val 16667"/>
            </a:avLst>
          </a:prstGeom>
          <a:solidFill>
            <a:srgbClr val="F95432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00000"/>
              </a:lnSpc>
            </a:pPr>
            <a:r>
              <a:rPr lang="zh-CN" altLang="en-US" sz="2100" dirty="0">
                <a:solidFill>
                  <a:srgbClr val="1C1C1C"/>
                </a:solidFill>
              </a:rPr>
              <a:t>游乐园每张门票</a:t>
            </a:r>
            <a:r>
              <a:rPr lang="en-US" altLang="zh-CN" sz="2100" dirty="0">
                <a:solidFill>
                  <a:srgbClr val="1C1C1C"/>
                </a:solidFill>
              </a:rPr>
              <a:t>18</a:t>
            </a:r>
            <a:r>
              <a:rPr lang="zh-CN" altLang="en-US" sz="2100" dirty="0">
                <a:solidFill>
                  <a:srgbClr val="1C1C1C"/>
                </a:solidFill>
              </a:rPr>
              <a:t>元。</a:t>
            </a:r>
            <a:endParaRPr lang="zh-CN" altLang="en-US" sz="2100" dirty="0">
              <a:solidFill>
                <a:srgbClr val="1C1C1C"/>
              </a:solidFill>
            </a:endParaRPr>
          </a:p>
          <a:p>
            <a:pPr>
              <a:lnSpc>
                <a:spcPct val="100000"/>
              </a:lnSpc>
            </a:pPr>
            <a:endParaRPr lang="zh-CN" altLang="zh-CN" sz="2100" dirty="0">
              <a:ea typeface="宋体" panose="02010600030101010101" pitchFamily="2" charset="-122"/>
            </a:endParaRPr>
          </a:p>
        </p:txBody>
      </p:sp>
      <p:sp>
        <p:nvSpPr>
          <p:cNvPr id="20" name="文本框 5"/>
          <p:cNvSpPr txBox="1">
            <a:spLocks noChangeArrowheads="1"/>
          </p:cNvSpPr>
          <p:nvPr/>
        </p:nvSpPr>
        <p:spPr bwMode="auto">
          <a:xfrm>
            <a:off x="1951463" y="2987783"/>
            <a:ext cx="491460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1</a:t>
            </a:r>
            <a:r>
              <a:rPr lang="zh-CN" altLang="en-US" sz="2100" dirty="0"/>
              <a:t>）买</a:t>
            </a:r>
            <a:r>
              <a:rPr lang="en-US" altLang="zh-CN" sz="2100" dirty="0"/>
              <a:t>3</a:t>
            </a:r>
            <a:r>
              <a:rPr lang="zh-CN" altLang="en-US" sz="2100" dirty="0"/>
              <a:t>张门票需要多少元钱？</a:t>
            </a:r>
            <a:endParaRPr lang="zh-CN" altLang="en-US" sz="2100" dirty="0"/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3586019" y="3704265"/>
            <a:ext cx="107986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18×3</a:t>
            </a:r>
            <a:r>
              <a:rPr lang="zh-CN" altLang="zh-CN" sz="2100" dirty="0">
                <a:solidFill>
                  <a:srgbClr val="FF0000"/>
                </a:solidFill>
              </a:rPr>
              <a:t>＝</a:t>
            </a:r>
            <a:endParaRPr lang="zh-CN" altLang="en-US" sz="2100" dirty="0"/>
          </a:p>
        </p:txBody>
      </p:sp>
      <p:sp>
        <p:nvSpPr>
          <p:cNvPr id="22" name="Text Box 102"/>
          <p:cNvSpPr txBox="1">
            <a:spLocks noChangeArrowheads="1"/>
          </p:cNvSpPr>
          <p:nvPr/>
        </p:nvSpPr>
        <p:spPr bwMode="auto">
          <a:xfrm>
            <a:off x="4517494" y="3707447"/>
            <a:ext cx="1472186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54</a:t>
            </a:r>
            <a:r>
              <a:rPr lang="zh-CN" altLang="en-US" sz="2100" dirty="0">
                <a:solidFill>
                  <a:srgbClr val="FF0000"/>
                </a:solidFill>
              </a:rPr>
              <a:t>（元）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3" name="文本框 8"/>
          <p:cNvSpPr txBox="1">
            <a:spLocks noChangeArrowheads="1"/>
          </p:cNvSpPr>
          <p:nvPr/>
        </p:nvSpPr>
        <p:spPr bwMode="auto">
          <a:xfrm>
            <a:off x="2926408" y="4423929"/>
            <a:ext cx="35671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/>
              <a:t>答：买</a:t>
            </a:r>
            <a:r>
              <a:rPr lang="en-US" altLang="zh-CN" sz="2100" dirty="0"/>
              <a:t>3</a:t>
            </a:r>
            <a:r>
              <a:rPr lang="zh-CN" altLang="en-US" sz="2100" dirty="0"/>
              <a:t>张门票需要</a:t>
            </a:r>
            <a:r>
              <a:rPr lang="en-US" altLang="zh-CN" sz="2100" dirty="0"/>
              <a:t>54</a:t>
            </a:r>
            <a:r>
              <a:rPr lang="zh-CN" altLang="en-US" sz="2100" dirty="0"/>
              <a:t>元。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2032144" y="2942063"/>
            <a:ext cx="48097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2</a:t>
            </a:r>
            <a:r>
              <a:rPr lang="zh-CN" altLang="en-US" sz="2100" dirty="0"/>
              <a:t>）</a:t>
            </a:r>
            <a:r>
              <a:rPr lang="en-US" altLang="zh-CN" sz="2100" dirty="0"/>
              <a:t>100</a:t>
            </a:r>
            <a:r>
              <a:rPr lang="zh-CN" altLang="en-US" sz="2100" dirty="0"/>
              <a:t>元买</a:t>
            </a:r>
            <a:r>
              <a:rPr lang="en-US" altLang="zh-CN" sz="2100" dirty="0"/>
              <a:t>5</a:t>
            </a:r>
            <a:r>
              <a:rPr lang="zh-CN" altLang="en-US" sz="2100" dirty="0"/>
              <a:t>张门票，够吗？</a:t>
            </a:r>
            <a:endParaRPr lang="zh-CN" altLang="en-US" sz="2100" dirty="0"/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3538676" y="3505003"/>
            <a:ext cx="107986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sym typeface="宋体" panose="02010600030101010101" pitchFamily="2" charset="-122"/>
              </a:rPr>
              <a:t>18×5</a:t>
            </a:r>
            <a:r>
              <a:rPr lang="zh-CN" altLang="zh-CN" sz="2100" dirty="0">
                <a:solidFill>
                  <a:srgbClr val="FF0000"/>
                </a:solidFill>
                <a:sym typeface="宋体" panose="02010600030101010101" pitchFamily="2" charset="-122"/>
              </a:rPr>
              <a:t>＝</a:t>
            </a:r>
            <a:endParaRPr lang="zh-CN" altLang="en-US" sz="2100" dirty="0"/>
          </a:p>
        </p:txBody>
      </p:sp>
      <p:sp>
        <p:nvSpPr>
          <p:cNvPr id="26" name="Text Box 102"/>
          <p:cNvSpPr txBox="1">
            <a:spLocks noChangeArrowheads="1"/>
          </p:cNvSpPr>
          <p:nvPr/>
        </p:nvSpPr>
        <p:spPr bwMode="auto">
          <a:xfrm>
            <a:off x="4484704" y="3516254"/>
            <a:ext cx="1339775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90</a:t>
            </a:r>
            <a:r>
              <a:rPr lang="zh-CN" altLang="en-US" sz="2100" dirty="0">
                <a:solidFill>
                  <a:srgbClr val="FF0000"/>
                </a:solidFill>
              </a:rPr>
              <a:t>（元）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7" name="Text Box 102"/>
          <p:cNvSpPr txBox="1">
            <a:spLocks noChangeArrowheads="1"/>
          </p:cNvSpPr>
          <p:nvPr/>
        </p:nvSpPr>
        <p:spPr bwMode="auto">
          <a:xfrm>
            <a:off x="3567125" y="3989030"/>
            <a:ext cx="1814513" cy="4000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</a:rPr>
              <a:t>元</a:t>
            </a:r>
            <a:r>
              <a:rPr lang="zh-CN" altLang="zh-CN" sz="2100" dirty="0">
                <a:solidFill>
                  <a:srgbClr val="FF0000"/>
                </a:solidFill>
              </a:rPr>
              <a:t>＞</a:t>
            </a:r>
            <a:r>
              <a:rPr lang="en-US" altLang="zh-CN" sz="2100" dirty="0">
                <a:solidFill>
                  <a:srgbClr val="FF0000"/>
                </a:solidFill>
              </a:rPr>
              <a:t>90</a:t>
            </a:r>
            <a:r>
              <a:rPr lang="zh-CN" altLang="en-US" sz="2100" dirty="0">
                <a:solidFill>
                  <a:srgbClr val="FF0000"/>
                </a:solidFill>
              </a:rPr>
              <a:t>元</a:t>
            </a:r>
            <a:r>
              <a:rPr lang="en-US" altLang="zh-CN" sz="2100" dirty="0">
                <a:solidFill>
                  <a:srgbClr val="000000"/>
                </a:solidFill>
              </a:rPr>
              <a:t> </a:t>
            </a:r>
            <a:endParaRPr lang="en-US" altLang="zh-CN" sz="2100" dirty="0">
              <a:solidFill>
                <a:srgbClr val="000000"/>
              </a:solidFill>
            </a:endParaRPr>
          </a:p>
        </p:txBody>
      </p:sp>
      <p:sp>
        <p:nvSpPr>
          <p:cNvPr id="28" name="文本框 13"/>
          <p:cNvSpPr txBox="1">
            <a:spLocks noChangeArrowheads="1"/>
          </p:cNvSpPr>
          <p:nvPr/>
        </p:nvSpPr>
        <p:spPr bwMode="auto">
          <a:xfrm>
            <a:off x="2959263" y="4487564"/>
            <a:ext cx="3568303" cy="401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/>
              <a:t>答：</a:t>
            </a:r>
            <a:r>
              <a:rPr lang="en-US" altLang="zh-CN" sz="2100" dirty="0"/>
              <a:t>100</a:t>
            </a:r>
            <a:r>
              <a:rPr lang="zh-CN" altLang="en-US" sz="2100" dirty="0"/>
              <a:t>元买</a:t>
            </a:r>
            <a:r>
              <a:rPr lang="en-US" altLang="zh-CN" sz="2100" dirty="0"/>
              <a:t>5</a:t>
            </a:r>
            <a:r>
              <a:rPr lang="zh-CN" altLang="en-US" sz="2100" dirty="0"/>
              <a:t>张门票，够。</a:t>
            </a:r>
            <a:endParaRPr lang="zh-CN" altLang="en-US" sz="2100" dirty="0"/>
          </a:p>
        </p:txBody>
      </p:sp>
      <p:pic>
        <p:nvPicPr>
          <p:cNvPr id="15" name="图片 3" descr="游乐园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5312" y="403020"/>
            <a:ext cx="4430526" cy="2420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5605477" y="644997"/>
            <a:ext cx="1664003" cy="742739"/>
          </a:xfrm>
          <a:prstGeom prst="wedgeRoundRectCallout">
            <a:avLst>
              <a:gd name="adj1" fmla="val -69020"/>
              <a:gd name="adj2" fmla="val 44628"/>
              <a:gd name="adj3" fmla="val 16667"/>
            </a:avLst>
          </a:prstGeom>
          <a:solidFill>
            <a:srgbClr val="F95432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00000"/>
              </a:lnSpc>
            </a:pPr>
            <a:r>
              <a:rPr lang="zh-CN" altLang="en-US" sz="2100" dirty="0">
                <a:solidFill>
                  <a:srgbClr val="1C1C1C"/>
                </a:solidFill>
              </a:rPr>
              <a:t>游乐园每张门票</a:t>
            </a:r>
            <a:r>
              <a:rPr lang="en-US" altLang="zh-CN" sz="2100" dirty="0">
                <a:solidFill>
                  <a:srgbClr val="1C1C1C"/>
                </a:solidFill>
              </a:rPr>
              <a:t>18</a:t>
            </a:r>
            <a:r>
              <a:rPr lang="zh-CN" altLang="en-US" sz="2100" dirty="0">
                <a:solidFill>
                  <a:srgbClr val="1C1C1C"/>
                </a:solidFill>
              </a:rPr>
              <a:t>元。</a:t>
            </a:r>
            <a:endParaRPr lang="zh-CN" altLang="en-US" sz="2100" dirty="0">
              <a:solidFill>
                <a:srgbClr val="1C1C1C"/>
              </a:solidFill>
            </a:endParaRPr>
          </a:p>
          <a:p>
            <a:pPr>
              <a:lnSpc>
                <a:spcPct val="100000"/>
              </a:lnSpc>
            </a:pPr>
            <a:endParaRPr lang="zh-CN" altLang="zh-CN" sz="21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559551" y="479224"/>
            <a:ext cx="7810554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育才小学的护林小组成立了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年了</a:t>
            </a:r>
            <a:r>
              <a:rPr lang="en-US" altLang="zh-CN" sz="2100" dirty="0">
                <a:latin typeface="+mn-ea"/>
              </a:rPr>
              <a:t>,</a:t>
            </a:r>
            <a:r>
              <a:rPr lang="zh-CN" altLang="en-US" sz="2100" dirty="0">
                <a:latin typeface="+mn-ea"/>
              </a:rPr>
              <a:t>每年都种树</a:t>
            </a:r>
            <a:r>
              <a:rPr lang="en-US" altLang="zh-CN" sz="2100" dirty="0">
                <a:latin typeface="+mn-ea"/>
              </a:rPr>
              <a:t>150</a:t>
            </a:r>
            <a:r>
              <a:rPr lang="zh-CN" altLang="en-US" sz="2100" dirty="0">
                <a:latin typeface="+mn-ea"/>
              </a:rPr>
              <a:t>棵</a:t>
            </a:r>
            <a:r>
              <a:rPr lang="zh-CN" altLang="en-US" sz="2100" dirty="0">
                <a:latin typeface="+mn-ea"/>
              </a:rPr>
              <a:t>，</a:t>
            </a:r>
            <a:r>
              <a:rPr lang="zh-CN" altLang="en-US" sz="2100" dirty="0">
                <a:latin typeface="+mn-ea"/>
              </a:rPr>
              <a:t>他们</a:t>
            </a:r>
            <a:r>
              <a:rPr lang="zh-CN" altLang="en-US" sz="2100" dirty="0">
                <a:latin typeface="+mn-ea"/>
              </a:rPr>
              <a:t>一共种了多少棵树</a:t>
            </a:r>
            <a:r>
              <a:rPr lang="en-US" altLang="zh-CN" sz="2100" dirty="0">
                <a:latin typeface="+mn-ea"/>
              </a:rPr>
              <a:t>?</a:t>
            </a:r>
            <a:endParaRPr lang="en-US" altLang="zh-CN" sz="2100" dirty="0">
              <a:latin typeface="+mn-ea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3312037" y="2421176"/>
            <a:ext cx="1278235" cy="3924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150×6</a:t>
            </a:r>
            <a:r>
              <a:rPr lang="zh-CN" altLang="zh-CN" sz="2100" noProof="1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endParaRPr lang="zh-CN" altLang="zh-CN" sz="2100" noProof="1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1" name="Text Box 102"/>
          <p:cNvSpPr txBox="1">
            <a:spLocks noChangeArrowheads="1"/>
          </p:cNvSpPr>
          <p:nvPr/>
        </p:nvSpPr>
        <p:spPr bwMode="auto">
          <a:xfrm>
            <a:off x="4399260" y="2429243"/>
            <a:ext cx="1665685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（棵）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8"/>
          <p:cNvSpPr txBox="1">
            <a:spLocks noChangeArrowheads="1"/>
          </p:cNvSpPr>
          <p:nvPr/>
        </p:nvSpPr>
        <p:spPr bwMode="auto">
          <a:xfrm>
            <a:off x="2960915" y="4059091"/>
            <a:ext cx="378380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答：他们一共种了</a:t>
            </a:r>
            <a:r>
              <a:rPr lang="en-US" altLang="zh-CN" sz="2100" dirty="0">
                <a:latin typeface="+mn-ea"/>
              </a:rPr>
              <a:t>900</a:t>
            </a:r>
            <a:r>
              <a:rPr lang="zh-CN" altLang="en-US" sz="2100" dirty="0">
                <a:latin typeface="+mn-ea"/>
              </a:rPr>
              <a:t>棵树。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 bldLvl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31532" y="735233"/>
            <a:ext cx="7260908" cy="401648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4" name="文本框 1"/>
          <p:cNvSpPr txBox="1"/>
          <p:nvPr/>
        </p:nvSpPr>
        <p:spPr>
          <a:xfrm>
            <a:off x="966710" y="735233"/>
            <a:ext cx="6936718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2100" noProof="1">
                <a:solidFill>
                  <a:schemeClr val="bg1"/>
                </a:solidFill>
                <a:latin typeface="+mn-ea"/>
              </a:rPr>
              <a:t>1. 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两位数乘一位数的口算方法：</a:t>
            </a:r>
            <a:endParaRPr lang="en-US" altLang="zh-CN" sz="2100" noProof="1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100" noProof="1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）利用数的组成口算，先把两位数分成一个整十数和一个一位数，再分别乘一位数，最后把乘积相加；</a:t>
            </a:r>
            <a:endParaRPr lang="zh-CN" altLang="en-US" sz="2100" noProof="1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100" noProof="1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）利用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竖式计算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2100" noProof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3153" y="2877072"/>
            <a:ext cx="6990275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2100" noProof="1">
                <a:solidFill>
                  <a:schemeClr val="bg1"/>
                </a:solidFill>
                <a:latin typeface="+mn-ea"/>
              </a:rPr>
              <a:t>2. 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几百几十乘一位数的口算方法：</a:t>
            </a:r>
            <a:endParaRPr lang="zh-CN" altLang="en-US" sz="2100" noProof="1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       可以把几百几十数乘一位数看成两位数（几百几十数</a:t>
            </a:r>
            <a:r>
              <a:rPr lang="en-US" altLang="zh-CN" sz="2100" noProof="1">
                <a:solidFill>
                  <a:schemeClr val="bg1"/>
                </a:solidFill>
                <a:latin typeface="+mn-ea"/>
              </a:rPr>
              <a:t>“0”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前面的数）乘一位数，再在积的后面添一个</a:t>
            </a:r>
            <a:r>
              <a:rPr lang="en-US" altLang="zh-CN" sz="2100" noProof="1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noProof="1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2100" noProof="1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5085678" y="1518173"/>
            <a:ext cx="2565699" cy="2849598"/>
            <a:chOff x="1895139" y="1549102"/>
            <a:chExt cx="3420932" cy="3799464"/>
          </a:xfrm>
        </p:grpSpPr>
        <p:sp>
          <p:nvSpPr>
            <p:cNvPr id="75" name="圆角矩形 74"/>
            <p:cNvSpPr/>
            <p:nvPr/>
          </p:nvSpPr>
          <p:spPr>
            <a:xfrm>
              <a:off x="2893807" y="1549102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1895139" y="2626661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949848" y="2615902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905897" y="3659394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3949849" y="3680909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2916035" y="4735381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箭头连接符 80"/>
            <p:cNvCxnSpPr/>
            <p:nvPr/>
          </p:nvCxnSpPr>
          <p:spPr>
            <a:xfrm flipH="1">
              <a:off x="2915323" y="2162287"/>
              <a:ext cx="451822" cy="441064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箭头连接符 81"/>
            <p:cNvCxnSpPr/>
            <p:nvPr/>
          </p:nvCxnSpPr>
          <p:spPr>
            <a:xfrm>
              <a:off x="3754419" y="2162287"/>
              <a:ext cx="441064" cy="430307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/>
            <p:cNvCxnSpPr/>
            <p:nvPr/>
          </p:nvCxnSpPr>
          <p:spPr>
            <a:xfrm>
              <a:off x="2560320" y="3248810"/>
              <a:ext cx="0" cy="365760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4616823" y="3239844"/>
              <a:ext cx="0" cy="419548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/>
            <p:cNvCxnSpPr/>
            <p:nvPr/>
          </p:nvCxnSpPr>
          <p:spPr>
            <a:xfrm>
              <a:off x="2562114" y="4294094"/>
              <a:ext cx="417755" cy="406998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 flipH="1">
              <a:off x="4195483" y="4304852"/>
              <a:ext cx="410585" cy="396240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429422" y="1508760"/>
            <a:ext cx="2565699" cy="2857501"/>
            <a:chOff x="1895139" y="1549102"/>
            <a:chExt cx="3420932" cy="3810001"/>
          </a:xfrm>
        </p:grpSpPr>
        <p:sp>
          <p:nvSpPr>
            <p:cNvPr id="62" name="圆角矩形 61"/>
            <p:cNvSpPr/>
            <p:nvPr/>
          </p:nvSpPr>
          <p:spPr>
            <a:xfrm>
              <a:off x="2893807" y="1549102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1895139" y="2626661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949848" y="2615902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1905897" y="3659394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3949849" y="3680909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2938630" y="4745918"/>
              <a:ext cx="1366222" cy="61318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箭头连接符 67"/>
            <p:cNvCxnSpPr/>
            <p:nvPr/>
          </p:nvCxnSpPr>
          <p:spPr>
            <a:xfrm flipH="1">
              <a:off x="2915323" y="2162287"/>
              <a:ext cx="451822" cy="441064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>
              <a:off x="3754419" y="2162287"/>
              <a:ext cx="441064" cy="430307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/>
            <p:cNvCxnSpPr/>
            <p:nvPr/>
          </p:nvCxnSpPr>
          <p:spPr>
            <a:xfrm>
              <a:off x="2560320" y="3248810"/>
              <a:ext cx="0" cy="365760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>
              <a:off x="4616823" y="3239844"/>
              <a:ext cx="0" cy="419548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箭头连接符 71"/>
            <p:cNvCxnSpPr/>
            <p:nvPr/>
          </p:nvCxnSpPr>
          <p:spPr>
            <a:xfrm>
              <a:off x="2562114" y="4294094"/>
              <a:ext cx="417755" cy="406998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/>
            <p:nvPr/>
          </p:nvCxnSpPr>
          <p:spPr>
            <a:xfrm flipH="1">
              <a:off x="4195483" y="4304852"/>
              <a:ext cx="410585" cy="396240"/>
            </a:xfrm>
            <a:prstGeom prst="straightConnector1">
              <a:avLst/>
            </a:prstGeom>
            <a:ln w="19050">
              <a:solidFill>
                <a:srgbClr val="BA8C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14794" y="2355574"/>
            <a:ext cx="89046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48060" y="3114620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5143" y="3148349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21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16896" y="3938615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81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11132" y="2360338"/>
            <a:ext cx="61098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655593" y="2372636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88363" y="2380704"/>
            <a:ext cx="25122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70676" y="3143587"/>
            <a:ext cx="61098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719972" y="3166867"/>
            <a:ext cx="80769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68478" y="3950256"/>
            <a:ext cx="61098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2082837" y="1548387"/>
            <a:ext cx="121707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27×3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6" name="矩形 43"/>
          <p:cNvSpPr>
            <a:spLocks noChangeArrowheads="1"/>
          </p:cNvSpPr>
          <p:nvPr/>
        </p:nvSpPr>
        <p:spPr bwMode="auto">
          <a:xfrm>
            <a:off x="1393760" y="2349889"/>
            <a:ext cx="106705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20×3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3076379" y="2357955"/>
            <a:ext cx="68580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latin typeface="+mn-ea"/>
              </a:rPr>
              <a:t>7×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8" name="矩形 31"/>
          <p:cNvSpPr/>
          <p:nvPr/>
        </p:nvSpPr>
        <p:spPr>
          <a:xfrm>
            <a:off x="2516897" y="3572974"/>
            <a:ext cx="286940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noProof="1">
                <a:latin typeface="+mn-ea"/>
              </a:rPr>
              <a:t>＋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19" name="矩形 4"/>
          <p:cNvSpPr/>
          <p:nvPr/>
        </p:nvSpPr>
        <p:spPr>
          <a:xfrm>
            <a:off x="5800585" y="1516114"/>
            <a:ext cx="1097756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noProof="1">
                <a:latin typeface="+mn-ea"/>
              </a:rPr>
              <a:t>180×5</a:t>
            </a:r>
            <a:endParaRPr lang="en-US" altLang="zh-CN" sz="2100" noProof="1">
              <a:latin typeface="+mn-ea"/>
            </a:endParaRPr>
          </a:p>
        </p:txBody>
      </p:sp>
      <p:sp>
        <p:nvSpPr>
          <p:cNvPr id="20" name="矩形 60"/>
          <p:cNvSpPr/>
          <p:nvPr/>
        </p:nvSpPr>
        <p:spPr>
          <a:xfrm>
            <a:off x="5385575" y="2371976"/>
            <a:ext cx="727472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noProof="1">
                <a:latin typeface="+mn-ea"/>
              </a:rPr>
              <a:t>  ×5</a:t>
            </a:r>
            <a:endParaRPr lang="en-US" altLang="zh-CN" sz="2100" noProof="1">
              <a:latin typeface="+mn-ea"/>
            </a:endParaRPr>
          </a:p>
        </p:txBody>
      </p:sp>
      <p:sp>
        <p:nvSpPr>
          <p:cNvPr id="21" name="矩形 31"/>
          <p:cNvSpPr/>
          <p:nvPr/>
        </p:nvSpPr>
        <p:spPr>
          <a:xfrm>
            <a:off x="6151979" y="3550144"/>
            <a:ext cx="286941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noProof="1">
                <a:latin typeface="+mn-ea"/>
              </a:rPr>
              <a:t>＋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22" name="矩形 64"/>
          <p:cNvSpPr/>
          <p:nvPr/>
        </p:nvSpPr>
        <p:spPr>
          <a:xfrm>
            <a:off x="6815572" y="2366024"/>
            <a:ext cx="726281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noProof="1">
                <a:latin typeface="+mn-ea"/>
              </a:rPr>
              <a:t>×</a:t>
            </a:r>
            <a:endParaRPr lang="en-US" altLang="zh-CN" sz="2100" noProof="1">
              <a:latin typeface="+mn-ea"/>
            </a:endParaRPr>
          </a:p>
        </p:txBody>
      </p:sp>
      <p:sp>
        <p:nvSpPr>
          <p:cNvPr id="88" name="TextBox 18"/>
          <p:cNvSpPr txBox="1"/>
          <p:nvPr/>
        </p:nvSpPr>
        <p:spPr>
          <a:xfrm>
            <a:off x="1790224" y="692944"/>
            <a:ext cx="433339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比一比，看谁算的又对又快。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1062305" y="1574022"/>
            <a:ext cx="6610588" cy="2659325"/>
            <a:chOff x="1287314" y="1980360"/>
            <a:chExt cx="8814117" cy="3545767"/>
          </a:xfrm>
        </p:grpSpPr>
        <p:pic>
          <p:nvPicPr>
            <p:cNvPr id="66" name="图片 7" descr="香蕉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287314" y="1980360"/>
              <a:ext cx="8814117" cy="3545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9" name="图片 98" descr="空白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02416" y="2022438"/>
              <a:ext cx="781050" cy="482188"/>
            </a:xfrm>
            <a:prstGeom prst="rect">
              <a:avLst/>
            </a:prstGeom>
          </p:spPr>
        </p:pic>
      </p:grpSp>
      <p:sp>
        <p:nvSpPr>
          <p:cNvPr id="80" name="文本框 9"/>
          <p:cNvSpPr txBox="1"/>
          <p:nvPr/>
        </p:nvSpPr>
        <p:spPr>
          <a:xfrm>
            <a:off x="1867824" y="1999452"/>
            <a:ext cx="988331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150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4" name="文本框 11"/>
          <p:cNvSpPr txBox="1"/>
          <p:nvPr/>
        </p:nvSpPr>
        <p:spPr>
          <a:xfrm>
            <a:off x="1883961" y="2623983"/>
            <a:ext cx="703660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70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5" name="文本框 12"/>
          <p:cNvSpPr txBox="1"/>
          <p:nvPr/>
        </p:nvSpPr>
        <p:spPr>
          <a:xfrm>
            <a:off x="1875892" y="3173520"/>
            <a:ext cx="703660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48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6" name="文本框 13"/>
          <p:cNvSpPr txBox="1"/>
          <p:nvPr/>
        </p:nvSpPr>
        <p:spPr>
          <a:xfrm>
            <a:off x="1883962" y="3754265"/>
            <a:ext cx="1327197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420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7" name="文本框 14"/>
          <p:cNvSpPr txBox="1"/>
          <p:nvPr/>
        </p:nvSpPr>
        <p:spPr>
          <a:xfrm>
            <a:off x="3654519" y="1981059"/>
            <a:ext cx="703660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75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8" name="文本框 23"/>
          <p:cNvSpPr txBox="1"/>
          <p:nvPr/>
        </p:nvSpPr>
        <p:spPr>
          <a:xfrm>
            <a:off x="3662588" y="2607847"/>
            <a:ext cx="1138013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112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9" name="文本框 24"/>
          <p:cNvSpPr txBox="1"/>
          <p:nvPr/>
        </p:nvSpPr>
        <p:spPr>
          <a:xfrm>
            <a:off x="3670655" y="3164121"/>
            <a:ext cx="1057331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880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0" name="文本框 25"/>
          <p:cNvSpPr txBox="1"/>
          <p:nvPr/>
        </p:nvSpPr>
        <p:spPr>
          <a:xfrm>
            <a:off x="3670656" y="3738129"/>
            <a:ext cx="1138013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680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1" name="文本框 26"/>
          <p:cNvSpPr txBox="1"/>
          <p:nvPr/>
        </p:nvSpPr>
        <p:spPr>
          <a:xfrm>
            <a:off x="5378768" y="1989128"/>
            <a:ext cx="70246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84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2" name="文本框 27"/>
          <p:cNvSpPr txBox="1"/>
          <p:nvPr/>
        </p:nvSpPr>
        <p:spPr>
          <a:xfrm>
            <a:off x="5370700" y="2591711"/>
            <a:ext cx="1067753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136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3" name="文本框 28"/>
          <p:cNvSpPr txBox="1"/>
          <p:nvPr/>
        </p:nvSpPr>
        <p:spPr>
          <a:xfrm>
            <a:off x="5363696" y="3181589"/>
            <a:ext cx="70246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92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4" name="文本框 29"/>
          <p:cNvSpPr txBox="1"/>
          <p:nvPr/>
        </p:nvSpPr>
        <p:spPr>
          <a:xfrm>
            <a:off x="5378769" y="3754139"/>
            <a:ext cx="70246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96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5" name="文本框 30"/>
          <p:cNvSpPr txBox="1"/>
          <p:nvPr/>
        </p:nvSpPr>
        <p:spPr>
          <a:xfrm>
            <a:off x="7128161" y="1991383"/>
            <a:ext cx="70246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78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6" name="文本框 31"/>
          <p:cNvSpPr txBox="1"/>
          <p:nvPr/>
        </p:nvSpPr>
        <p:spPr>
          <a:xfrm>
            <a:off x="7144297" y="2607847"/>
            <a:ext cx="70365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84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7" name="文本框 32"/>
          <p:cNvSpPr txBox="1"/>
          <p:nvPr/>
        </p:nvSpPr>
        <p:spPr>
          <a:xfrm>
            <a:off x="7112024" y="3165452"/>
            <a:ext cx="70365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96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8" name="文本框 33"/>
          <p:cNvSpPr txBox="1"/>
          <p:nvPr/>
        </p:nvSpPr>
        <p:spPr>
          <a:xfrm>
            <a:off x="7136228" y="3738128"/>
            <a:ext cx="70365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=</a:t>
            </a:r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78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2" name="TextBox 18"/>
          <p:cNvSpPr txBox="1"/>
          <p:nvPr/>
        </p:nvSpPr>
        <p:spPr>
          <a:xfrm>
            <a:off x="1806417" y="813912"/>
            <a:ext cx="433339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比一比，看谁算的又对又快。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2"/>
          <p:cNvSpPr txBox="1">
            <a:spLocks noChangeArrowheads="1"/>
          </p:cNvSpPr>
          <p:nvPr/>
        </p:nvSpPr>
        <p:spPr bwMode="auto">
          <a:xfrm>
            <a:off x="3168226" y="2534462"/>
            <a:ext cx="1196690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21×3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Text Box 102"/>
          <p:cNvSpPr txBox="1">
            <a:spLocks noChangeArrowheads="1"/>
          </p:cNvSpPr>
          <p:nvPr/>
        </p:nvSpPr>
        <p:spPr bwMode="auto">
          <a:xfrm>
            <a:off x="4059850" y="2534463"/>
            <a:ext cx="1313595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（人）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2073593" y="2082851"/>
            <a:ext cx="354568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辆车最多可坐多少人</a:t>
            </a:r>
            <a:r>
              <a:rPr lang="en-US" altLang="zh-CN" sz="2100" dirty="0">
                <a:latin typeface="+mn-ea"/>
              </a:rPr>
              <a:t>?</a:t>
            </a:r>
            <a:endParaRPr lang="zh-CN" altLang="en-US" sz="2100" dirty="0">
              <a:latin typeface="+mn-ea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089729" y="3384920"/>
            <a:ext cx="439928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</a:t>
            </a:r>
            <a:r>
              <a:rPr lang="en-US" altLang="zh-CN" sz="2100" dirty="0">
                <a:latin typeface="+mn-ea"/>
              </a:rPr>
              <a:t>80</a:t>
            </a:r>
            <a:r>
              <a:rPr lang="zh-CN" altLang="en-US" sz="2100" dirty="0">
                <a:latin typeface="+mn-ea"/>
              </a:rPr>
              <a:t>人乘坐这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辆车，能坐下吗</a:t>
            </a:r>
            <a:r>
              <a:rPr lang="en-US" altLang="zh-CN" sz="2100" dirty="0">
                <a:latin typeface="+mn-ea"/>
              </a:rPr>
              <a:t>?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Text Box 102"/>
          <p:cNvSpPr txBox="1">
            <a:spLocks noChangeArrowheads="1"/>
          </p:cNvSpPr>
          <p:nvPr/>
        </p:nvSpPr>
        <p:spPr bwMode="auto">
          <a:xfrm>
            <a:off x="3176294" y="3808628"/>
            <a:ext cx="1108472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21×4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＝</a:t>
            </a:r>
            <a:endParaRPr lang="zh-CN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 Box 102"/>
          <p:cNvSpPr txBox="1">
            <a:spLocks noChangeArrowheads="1"/>
          </p:cNvSpPr>
          <p:nvPr/>
        </p:nvSpPr>
        <p:spPr bwMode="auto">
          <a:xfrm>
            <a:off x="4092123" y="3800558"/>
            <a:ext cx="1021556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（人）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 Box 102"/>
          <p:cNvSpPr txBox="1">
            <a:spLocks noChangeArrowheads="1"/>
          </p:cNvSpPr>
          <p:nvPr/>
        </p:nvSpPr>
        <p:spPr bwMode="auto">
          <a:xfrm>
            <a:off x="3305387" y="4169765"/>
            <a:ext cx="1826012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人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＞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人</a:t>
            </a:r>
            <a:r>
              <a:rPr lang="en-US" altLang="zh-CN" sz="2100" dirty="0">
                <a:solidFill>
                  <a:srgbClr val="000000"/>
                </a:solidFill>
                <a:latin typeface="+mn-ea"/>
              </a:rPr>
              <a:t> </a:t>
            </a:r>
            <a:endParaRPr lang="en-US" altLang="zh-CN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12880" y="4546647"/>
            <a:ext cx="1754327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答：能坐下。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11" name="Picture 17" descr="21汽车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4361" y="719193"/>
            <a:ext cx="4360884" cy="124138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6135640" y="1003264"/>
            <a:ext cx="1408160" cy="432883"/>
          </a:xfrm>
          <a:prstGeom prst="wedgeRoundRectCallout">
            <a:avLst>
              <a:gd name="adj1" fmla="val -66675"/>
              <a:gd name="adj2" fmla="val 45683"/>
              <a:gd name="adj3" fmla="val 16667"/>
            </a:avLst>
          </a:prstGeom>
          <a:solidFill>
            <a:srgbClr val="C6D9F1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algn="ctr">
              <a:lnSpc>
                <a:spcPct val="10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限乘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人</a:t>
            </a:r>
            <a:endParaRPr lang="zh-CN" altLang="en-US" sz="2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2659072" y="2947064"/>
            <a:ext cx="366642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答：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辆车最多可坐</a:t>
            </a:r>
            <a:r>
              <a:rPr lang="en-US" altLang="zh-CN" sz="2100" dirty="0">
                <a:latin typeface="+mn-ea"/>
              </a:rPr>
              <a:t>63</a:t>
            </a:r>
            <a:r>
              <a:rPr lang="zh-CN" altLang="en-US" sz="2100" dirty="0">
                <a:latin typeface="+mn-ea"/>
              </a:rPr>
              <a:t>人。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4" grpId="0" animBg="1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49079" y="3340249"/>
            <a:ext cx="8646319" cy="1590367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5137" name="Text Box 17"/>
          <p:cNvSpPr txBox="1"/>
          <p:nvPr/>
        </p:nvSpPr>
        <p:spPr>
          <a:xfrm>
            <a:off x="341106" y="1019468"/>
            <a:ext cx="8440697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在具体的情境中，理解两位数（或几百几十）乘一位数的算理，掌握口算的方法。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通过独立思考、合作探究，使学生经历探索口算方法的形成过程，体验解决问题策略的多样性。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让学生感受到数学与生活的紧密联系，激发学生学习数学的兴趣，培养学生学以致用的能力。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761467" y="3483601"/>
            <a:ext cx="781145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重点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ea typeface="微软雅黑" panose="020B0503020204020204" pitchFamily="34" charset="-122"/>
              </a:rPr>
              <a:t>掌握两位数（或几百几十）乘一位数的多种口算方法。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468" y="4057650"/>
            <a:ext cx="7678103" cy="5539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ea typeface="微软雅黑" panose="020B0503020204020204" pitchFamily="34" charset="-122"/>
              </a:rPr>
              <a:t>有效地进行知识迁移，理解口算的算理。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9699" y="627052"/>
            <a:ext cx="121571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/>
              <a:t>学习目标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137" grpId="0"/>
      <p:bldP spid="5139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994661" y="2470224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020670" y="2471570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8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046681" y="2472914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20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50054" y="2934148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5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33465" y="2935492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5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02076" y="2936838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4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70686" y="2938182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2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02959" y="2002267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528970" y="2003613"/>
            <a:ext cx="1024667" cy="4598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8"/>
          <p:cNvSpPr txBox="1"/>
          <p:nvPr/>
        </p:nvSpPr>
        <p:spPr>
          <a:xfrm>
            <a:off x="1806417" y="813912"/>
            <a:ext cx="4333399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认真想一想，填一填。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7" name="文本框 30"/>
          <p:cNvSpPr txBox="1"/>
          <p:nvPr/>
        </p:nvSpPr>
        <p:spPr>
          <a:xfrm>
            <a:off x="3243430" y="2507750"/>
            <a:ext cx="516368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10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文本框 30"/>
          <p:cNvSpPr txBox="1"/>
          <p:nvPr/>
        </p:nvSpPr>
        <p:spPr>
          <a:xfrm>
            <a:off x="3785347" y="2041137"/>
            <a:ext cx="516368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80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4753535" y="2041136"/>
            <a:ext cx="749002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160</a:t>
            </a:r>
            <a:endParaRPr lang="en-US" altLang="zh-CN" sz="2100" noProof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61210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2"/>
          <p:cNvSpPr txBox="1">
            <a:spLocks noChangeArrowheads="1"/>
          </p:cNvSpPr>
          <p:nvPr/>
        </p:nvSpPr>
        <p:spPr bwMode="auto">
          <a:xfrm>
            <a:off x="6084558" y="1822498"/>
            <a:ext cx="567928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6116829" y="2405369"/>
            <a:ext cx="567928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 Box 45"/>
          <p:cNvSpPr txBox="1">
            <a:spLocks noChangeArrowheads="1"/>
          </p:cNvSpPr>
          <p:nvPr/>
        </p:nvSpPr>
        <p:spPr bwMode="auto">
          <a:xfrm>
            <a:off x="6124897" y="2960201"/>
            <a:ext cx="567928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7" name="Group 35"/>
          <p:cNvGrpSpPr/>
          <p:nvPr/>
        </p:nvGrpSpPr>
        <p:grpSpPr bwMode="auto">
          <a:xfrm>
            <a:off x="5085889" y="1838368"/>
            <a:ext cx="1323975" cy="1529953"/>
            <a:chOff x="2744" y="1088"/>
            <a:chExt cx="1113" cy="1285"/>
          </a:xfrm>
        </p:grpSpPr>
        <p:sp>
          <p:nvSpPr>
            <p:cNvPr id="18" name="Text Box 35"/>
            <p:cNvSpPr txBox="1">
              <a:spLocks noChangeArrowheads="1"/>
            </p:cNvSpPr>
            <p:nvPr/>
          </p:nvSpPr>
          <p:spPr bwMode="auto">
            <a:xfrm>
              <a:off x="2744" y="1088"/>
              <a:ext cx="1113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10×7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9" name="Text Box 36"/>
            <p:cNvSpPr txBox="1">
              <a:spLocks noChangeArrowheads="1"/>
            </p:cNvSpPr>
            <p:nvPr/>
          </p:nvSpPr>
          <p:spPr bwMode="auto">
            <a:xfrm>
              <a:off x="2744" y="1570"/>
              <a:ext cx="1113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20×4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0" name="Text Box 37"/>
            <p:cNvSpPr txBox="1">
              <a:spLocks noChangeArrowheads="1"/>
            </p:cNvSpPr>
            <p:nvPr/>
          </p:nvSpPr>
          <p:spPr bwMode="auto">
            <a:xfrm>
              <a:off x="2744" y="2024"/>
              <a:ext cx="1113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30×3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1" name="Group 52"/>
          <p:cNvGrpSpPr/>
          <p:nvPr/>
        </p:nvGrpSpPr>
        <p:grpSpPr bwMode="auto">
          <a:xfrm>
            <a:off x="2301381" y="1818533"/>
            <a:ext cx="1273969" cy="1509712"/>
            <a:chOff x="839" y="1105"/>
            <a:chExt cx="1070" cy="1268"/>
          </a:xfrm>
        </p:grpSpPr>
        <p:sp>
          <p:nvSpPr>
            <p:cNvPr id="22" name="Text Box 52"/>
            <p:cNvSpPr txBox="1">
              <a:spLocks noChangeArrowheads="1"/>
            </p:cNvSpPr>
            <p:nvPr/>
          </p:nvSpPr>
          <p:spPr bwMode="auto">
            <a:xfrm>
              <a:off x="839" y="1105"/>
              <a:ext cx="982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6×3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Text Box 53"/>
            <p:cNvSpPr txBox="1">
              <a:spLocks noChangeArrowheads="1"/>
            </p:cNvSpPr>
            <p:nvPr/>
          </p:nvSpPr>
          <p:spPr bwMode="auto">
            <a:xfrm>
              <a:off x="839" y="1576"/>
              <a:ext cx="982" cy="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dirty="0">
                  <a:solidFill>
                    <a:srgbClr val="000000"/>
                  </a:solidFill>
                  <a:latin typeface="+mn-ea"/>
                </a:rPr>
                <a:t>7×7</a:t>
              </a:r>
              <a:r>
                <a:rPr lang="zh-CN" altLang="zh-CN" sz="2100" dirty="0">
                  <a:latin typeface="+mn-ea"/>
                </a:rPr>
                <a:t>＝</a:t>
              </a:r>
              <a:r>
                <a:rPr lang="zh-CN" altLang="en-US" sz="2100" dirty="0">
                  <a:latin typeface="+mn-ea"/>
                </a:rPr>
                <a:t> </a:t>
              </a:r>
              <a:endParaRPr lang="en-US" altLang="zh-CN" sz="21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4" name="Text Box 54"/>
            <p:cNvSpPr txBox="1">
              <a:spLocks noChangeArrowheads="1"/>
            </p:cNvSpPr>
            <p:nvPr/>
          </p:nvSpPr>
          <p:spPr bwMode="auto">
            <a:xfrm>
              <a:off x="839" y="2024"/>
              <a:ext cx="1070" cy="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dirty="0">
                  <a:solidFill>
                    <a:srgbClr val="000000"/>
                  </a:solidFill>
                  <a:latin typeface="+mn-ea"/>
                </a:rPr>
                <a:t>5×9</a:t>
              </a:r>
              <a:r>
                <a:rPr lang="zh-CN" altLang="zh-CN" sz="2100" dirty="0">
                  <a:latin typeface="+mn-ea"/>
                </a:rPr>
                <a:t>＝</a:t>
              </a:r>
              <a:r>
                <a:rPr lang="zh-CN" altLang="en-US" sz="2100" dirty="0">
                  <a:latin typeface="+mn-ea"/>
                </a:rPr>
                <a:t>    </a:t>
              </a:r>
              <a:endParaRPr lang="en-US" altLang="zh-CN" sz="2100" dirty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25" name="Text Box 55"/>
          <p:cNvSpPr txBox="1">
            <a:spLocks noChangeArrowheads="1"/>
          </p:cNvSpPr>
          <p:nvPr/>
        </p:nvSpPr>
        <p:spPr bwMode="auto">
          <a:xfrm>
            <a:off x="3133362" y="1837976"/>
            <a:ext cx="527447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18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Text Box 56"/>
          <p:cNvSpPr txBox="1">
            <a:spLocks noChangeArrowheads="1"/>
          </p:cNvSpPr>
          <p:nvPr/>
        </p:nvSpPr>
        <p:spPr bwMode="auto">
          <a:xfrm>
            <a:off x="3141430" y="2363181"/>
            <a:ext cx="527447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49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Text Box 57"/>
          <p:cNvSpPr txBox="1">
            <a:spLocks noChangeArrowheads="1"/>
          </p:cNvSpPr>
          <p:nvPr/>
        </p:nvSpPr>
        <p:spPr bwMode="auto">
          <a:xfrm>
            <a:off x="3149499" y="2904649"/>
            <a:ext cx="527447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1806416" y="813912"/>
            <a:ext cx="4010978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比一比，看谁算得又对又快。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5939329" y="1548178"/>
            <a:ext cx="600200" cy="1528997"/>
            <a:chOff x="8112743" y="2429997"/>
            <a:chExt cx="800266" cy="2038662"/>
          </a:xfrm>
        </p:grpSpPr>
        <p:sp>
          <p:nvSpPr>
            <p:cNvPr id="14" name="Text Box 42"/>
            <p:cNvSpPr txBox="1">
              <a:spLocks noChangeArrowheads="1"/>
            </p:cNvSpPr>
            <p:nvPr/>
          </p:nvSpPr>
          <p:spPr bwMode="auto">
            <a:xfrm>
              <a:off x="8112743" y="2429997"/>
              <a:ext cx="757237" cy="55399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70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5" name="Text Box 44"/>
            <p:cNvSpPr txBox="1">
              <a:spLocks noChangeArrowheads="1"/>
            </p:cNvSpPr>
            <p:nvPr/>
          </p:nvSpPr>
          <p:spPr bwMode="auto">
            <a:xfrm>
              <a:off x="8155772" y="3164129"/>
              <a:ext cx="757237" cy="55399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80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6" name="Text Box 45"/>
            <p:cNvSpPr txBox="1">
              <a:spLocks noChangeArrowheads="1"/>
            </p:cNvSpPr>
            <p:nvPr/>
          </p:nvSpPr>
          <p:spPr bwMode="auto">
            <a:xfrm>
              <a:off x="8155771" y="3914662"/>
              <a:ext cx="757237" cy="55399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90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2" name="Group 35"/>
          <p:cNvGrpSpPr/>
          <p:nvPr/>
        </p:nvGrpSpPr>
        <p:grpSpPr bwMode="auto">
          <a:xfrm>
            <a:off x="5037479" y="1539843"/>
            <a:ext cx="1323975" cy="1529953"/>
            <a:chOff x="2744" y="1088"/>
            <a:chExt cx="1113" cy="1285"/>
          </a:xfrm>
        </p:grpSpPr>
        <p:sp>
          <p:nvSpPr>
            <p:cNvPr id="18" name="Text Box 35"/>
            <p:cNvSpPr txBox="1">
              <a:spLocks noChangeArrowheads="1"/>
            </p:cNvSpPr>
            <p:nvPr/>
          </p:nvSpPr>
          <p:spPr bwMode="auto">
            <a:xfrm>
              <a:off x="2744" y="1088"/>
              <a:ext cx="1113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10×7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9" name="Text Box 36"/>
            <p:cNvSpPr txBox="1">
              <a:spLocks noChangeArrowheads="1"/>
            </p:cNvSpPr>
            <p:nvPr/>
          </p:nvSpPr>
          <p:spPr bwMode="auto">
            <a:xfrm>
              <a:off x="2744" y="1570"/>
              <a:ext cx="1113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20×4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0" name="Text Box 37"/>
            <p:cNvSpPr txBox="1">
              <a:spLocks noChangeArrowheads="1"/>
            </p:cNvSpPr>
            <p:nvPr/>
          </p:nvSpPr>
          <p:spPr bwMode="auto">
            <a:xfrm>
              <a:off x="2744" y="2024"/>
              <a:ext cx="1113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30×3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Group 52"/>
          <p:cNvGrpSpPr/>
          <p:nvPr/>
        </p:nvGrpSpPr>
        <p:grpSpPr bwMode="auto">
          <a:xfrm>
            <a:off x="2301381" y="1568418"/>
            <a:ext cx="1273969" cy="1509712"/>
            <a:chOff x="839" y="1105"/>
            <a:chExt cx="1070" cy="1268"/>
          </a:xfrm>
        </p:grpSpPr>
        <p:sp>
          <p:nvSpPr>
            <p:cNvPr id="22" name="Text Box 52"/>
            <p:cNvSpPr txBox="1">
              <a:spLocks noChangeArrowheads="1"/>
            </p:cNvSpPr>
            <p:nvPr/>
          </p:nvSpPr>
          <p:spPr bwMode="auto">
            <a:xfrm>
              <a:off x="839" y="1105"/>
              <a:ext cx="982" cy="34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0030101010101" pitchFamily="49" charset="-122"/>
                  <a:ea typeface="楷体_GB2312" panose="0201060003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100" b="0" dirty="0">
                  <a:solidFill>
                    <a:srgbClr val="000000"/>
                  </a:solidFill>
                  <a:latin typeface="+mn-ea"/>
                  <a:ea typeface="+mn-ea"/>
                </a:rPr>
                <a:t>6×3</a:t>
              </a:r>
              <a:r>
                <a:rPr lang="zh-CN" altLang="zh-CN" sz="2100" b="0" dirty="0">
                  <a:latin typeface="+mn-ea"/>
                  <a:ea typeface="+mn-ea"/>
                </a:rPr>
                <a:t>＝</a:t>
              </a:r>
              <a:endParaRPr lang="en-US" altLang="zh-CN" sz="2100" b="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Text Box 53"/>
            <p:cNvSpPr txBox="1">
              <a:spLocks noChangeArrowheads="1"/>
            </p:cNvSpPr>
            <p:nvPr/>
          </p:nvSpPr>
          <p:spPr bwMode="auto">
            <a:xfrm>
              <a:off x="839" y="1576"/>
              <a:ext cx="982" cy="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dirty="0">
                  <a:solidFill>
                    <a:srgbClr val="000000"/>
                  </a:solidFill>
                  <a:latin typeface="+mn-ea"/>
                </a:rPr>
                <a:t>7×7</a:t>
              </a:r>
              <a:r>
                <a:rPr lang="zh-CN" altLang="zh-CN" sz="2100" dirty="0">
                  <a:latin typeface="+mn-ea"/>
                </a:rPr>
                <a:t>＝</a:t>
              </a:r>
              <a:r>
                <a:rPr lang="zh-CN" altLang="en-US" sz="2100" dirty="0">
                  <a:latin typeface="+mn-ea"/>
                </a:rPr>
                <a:t> </a:t>
              </a:r>
              <a:endParaRPr lang="en-US" altLang="zh-CN" sz="210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4" name="Text Box 54"/>
            <p:cNvSpPr txBox="1">
              <a:spLocks noChangeArrowheads="1"/>
            </p:cNvSpPr>
            <p:nvPr/>
          </p:nvSpPr>
          <p:spPr bwMode="auto">
            <a:xfrm>
              <a:off x="839" y="2024"/>
              <a:ext cx="1070" cy="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dirty="0">
                  <a:solidFill>
                    <a:srgbClr val="000000"/>
                  </a:solidFill>
                  <a:latin typeface="+mn-ea"/>
                </a:rPr>
                <a:t>5×9</a:t>
              </a:r>
              <a:r>
                <a:rPr lang="zh-CN" altLang="zh-CN" sz="2100" dirty="0">
                  <a:latin typeface="+mn-ea"/>
                </a:rPr>
                <a:t>＝</a:t>
              </a:r>
              <a:r>
                <a:rPr lang="zh-CN" altLang="en-US" sz="2100" dirty="0">
                  <a:latin typeface="+mn-ea"/>
                </a:rPr>
                <a:t>    </a:t>
              </a:r>
              <a:endParaRPr lang="en-US" altLang="zh-CN" sz="2100" dirty="0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068817" y="1579793"/>
            <a:ext cx="543584" cy="1506376"/>
            <a:chOff x="4177815" y="2418361"/>
            <a:chExt cx="724779" cy="2008501"/>
          </a:xfrm>
        </p:grpSpPr>
        <p:sp>
          <p:nvSpPr>
            <p:cNvPr id="25" name="Text Box 55"/>
            <p:cNvSpPr txBox="1">
              <a:spLocks noChangeArrowheads="1"/>
            </p:cNvSpPr>
            <p:nvPr/>
          </p:nvSpPr>
          <p:spPr bwMode="auto">
            <a:xfrm>
              <a:off x="4177815" y="2418361"/>
              <a:ext cx="703263" cy="55399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18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6" name="Text Box 56"/>
            <p:cNvSpPr txBox="1">
              <a:spLocks noChangeArrowheads="1"/>
            </p:cNvSpPr>
            <p:nvPr/>
          </p:nvSpPr>
          <p:spPr bwMode="auto">
            <a:xfrm>
              <a:off x="4188572" y="3150908"/>
              <a:ext cx="703263" cy="55399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49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7" name="Text Box 57"/>
            <p:cNvSpPr txBox="1">
              <a:spLocks noChangeArrowheads="1"/>
            </p:cNvSpPr>
            <p:nvPr/>
          </p:nvSpPr>
          <p:spPr bwMode="auto">
            <a:xfrm>
              <a:off x="4199331" y="3872865"/>
              <a:ext cx="703263" cy="55399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0000"/>
                  </a:solidFill>
                  <a:latin typeface="+mn-ea"/>
                </a:rPr>
                <a:t>45</a:t>
              </a:r>
              <a:endParaRPr lang="en-US" altLang="zh-CN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32" name="TextBox 18"/>
          <p:cNvSpPr txBox="1"/>
          <p:nvPr/>
        </p:nvSpPr>
        <p:spPr>
          <a:xfrm>
            <a:off x="689611" y="680000"/>
            <a:ext cx="599551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仔细观察这两组题目，说说你是怎样计算的？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1" name="AutoShape 27"/>
          <p:cNvSpPr/>
          <p:nvPr/>
        </p:nvSpPr>
        <p:spPr>
          <a:xfrm>
            <a:off x="1329690" y="3333750"/>
            <a:ext cx="2377440" cy="1319213"/>
          </a:xfrm>
          <a:prstGeom prst="wedgeRoundRectCallout">
            <a:avLst>
              <a:gd name="adj1" fmla="val -61039"/>
              <a:gd name="adj2" fmla="val 30778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latin typeface="+mn-ea"/>
                <a:cs typeface="+mn-ea"/>
              </a:rPr>
              <a:t>左边这组都是用乘法口诀直接计算出来得数的。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2925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3985261" y="3324225"/>
            <a:ext cx="3985736" cy="1280160"/>
          </a:xfrm>
          <a:prstGeom prst="wedgeRoundRectCallout">
            <a:avLst>
              <a:gd name="adj1" fmla="val 54716"/>
              <a:gd name="adj2" fmla="val 28156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latin typeface="+mn-ea"/>
              </a:rPr>
              <a:t>右边这组是整十数乘一位数的口算，计算时可以先把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前面的数相乘，然后在积的末尾添上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。</a:t>
            </a:r>
            <a:endParaRPr lang="en-US" altLang="zh-CN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1" descr="买草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9917" y="505625"/>
            <a:ext cx="6088682" cy="2528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AutoShape 27"/>
          <p:cNvSpPr/>
          <p:nvPr/>
        </p:nvSpPr>
        <p:spPr>
          <a:xfrm>
            <a:off x="1149668" y="3246597"/>
            <a:ext cx="6374606" cy="488156"/>
          </a:xfrm>
          <a:prstGeom prst="wedgeRoundRectCallout">
            <a:avLst>
              <a:gd name="adj1" fmla="val 53444"/>
              <a:gd name="adj2" fmla="val 3251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从图中你了解到哪些信息？你能提出什么数学问题？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AutoShape 27"/>
          <p:cNvSpPr/>
          <p:nvPr/>
        </p:nvSpPr>
        <p:spPr>
          <a:xfrm>
            <a:off x="1463040" y="4033838"/>
            <a:ext cx="4902994" cy="468154"/>
          </a:xfrm>
          <a:prstGeom prst="wedgeRoundRectCallout">
            <a:avLst>
              <a:gd name="adj1" fmla="val -53242"/>
              <a:gd name="adj2" fmla="val 23330"/>
              <a:gd name="adj3" fmla="val 16667"/>
            </a:avLst>
          </a:prstGeom>
          <a:solidFill>
            <a:srgbClr val="85CCC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  <a:cs typeface="+mn-ea"/>
              </a:rPr>
              <a:t>每筐装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盒草莓，买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筐草莓有多少盒？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1" descr="买草莓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9917" y="505625"/>
            <a:ext cx="6088682" cy="2528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AutoShape 27"/>
          <p:cNvSpPr/>
          <p:nvPr/>
        </p:nvSpPr>
        <p:spPr>
          <a:xfrm>
            <a:off x="5134928" y="3246597"/>
            <a:ext cx="2389346" cy="488156"/>
          </a:xfrm>
          <a:prstGeom prst="wedgeRoundRectCallout">
            <a:avLst>
              <a:gd name="adj1" fmla="val 53444"/>
              <a:gd name="adj2" fmla="val 3251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怎样列式计算呢？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AutoShape 27"/>
          <p:cNvSpPr/>
          <p:nvPr/>
        </p:nvSpPr>
        <p:spPr>
          <a:xfrm>
            <a:off x="1460659" y="3928587"/>
            <a:ext cx="5830729" cy="852011"/>
          </a:xfrm>
          <a:prstGeom prst="wedgeRoundRectCallout">
            <a:avLst>
              <a:gd name="adj1" fmla="val -53459"/>
              <a:gd name="adj2" fmla="val 25117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latin typeface="+mn-ea"/>
                <a:cs typeface="+mn-ea"/>
              </a:rPr>
              <a:t>每筐装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盒草莓，买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筐草莓有多少盒，就是求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个</a:t>
            </a:r>
            <a:r>
              <a:rPr lang="en-US" altLang="zh-CN" sz="2100" dirty="0">
                <a:latin typeface="+mn-ea"/>
                <a:cs typeface="+mn-ea"/>
              </a:rPr>
              <a:t>15</a:t>
            </a:r>
            <a:r>
              <a:rPr lang="zh-CN" altLang="en-US" sz="2100" dirty="0">
                <a:latin typeface="+mn-ea"/>
                <a:cs typeface="+mn-ea"/>
              </a:rPr>
              <a:t>是多少，用乘法计算，列式为：</a:t>
            </a:r>
            <a:r>
              <a:rPr lang="en-US" altLang="zh-CN" sz="2100" dirty="0">
                <a:latin typeface="+mn-ea"/>
                <a:cs typeface="+mn-ea"/>
              </a:rPr>
              <a:t>15 ×3</a:t>
            </a:r>
            <a:r>
              <a:rPr lang="zh-CN" altLang="en-US" sz="2100" dirty="0">
                <a:latin typeface="+mn-ea"/>
                <a:cs typeface="+mn-ea"/>
              </a:rPr>
              <a:t>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2925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/>
          <p:nvPr/>
        </p:nvSpPr>
        <p:spPr>
          <a:xfrm>
            <a:off x="2605088" y="2407444"/>
            <a:ext cx="2797016" cy="1758791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2100" dirty="0">
                <a:latin typeface="+mn-ea"/>
                <a:cs typeface="+mn-ea"/>
              </a:rPr>
              <a:t>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58351" y="1247734"/>
            <a:ext cx="107986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15×3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" name="Rectangle 51"/>
          <p:cNvSpPr>
            <a:spLocks noChangeArrowheads="1"/>
          </p:cNvSpPr>
          <p:nvPr/>
        </p:nvSpPr>
        <p:spPr bwMode="auto">
          <a:xfrm>
            <a:off x="3280437" y="3296042"/>
            <a:ext cx="1343025" cy="390525"/>
          </a:xfrm>
          <a:prstGeom prst="rect">
            <a:avLst/>
          </a:prstGeom>
          <a:noFill/>
          <a:ln w="19050">
            <a:noFill/>
            <a:miter lim="800000"/>
            <a:tailEnd type="none" w="lg" len="lg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5×3</a:t>
            </a:r>
            <a:r>
              <a:rPr lang="en-US" altLang="en-US" sz="2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＝15</a:t>
            </a:r>
            <a:endParaRPr lang="en-US" altLang="en-US" sz="21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51"/>
          <p:cNvSpPr>
            <a:spLocks noChangeArrowheads="1"/>
          </p:cNvSpPr>
          <p:nvPr/>
        </p:nvSpPr>
        <p:spPr bwMode="auto">
          <a:xfrm>
            <a:off x="3084672" y="3710744"/>
            <a:ext cx="1836952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</a:rPr>
              <a:t>30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＋</a:t>
            </a:r>
            <a:r>
              <a:rPr lang="en-US" altLang="zh-CN" sz="2100" dirty="0">
                <a:solidFill>
                  <a:srgbClr val="000000"/>
                </a:solidFill>
                <a:latin typeface="+mn-ea"/>
              </a:rPr>
              <a:t>15</a:t>
            </a:r>
            <a:r>
              <a:rPr lang="zh-CN" altLang="en-US" sz="2100" dirty="0">
                <a:solidFill>
                  <a:srgbClr val="000000"/>
                </a:solidFill>
                <a:latin typeface="+mn-ea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+mn-ea"/>
              </a:rPr>
              <a:t>45</a:t>
            </a:r>
            <a:endParaRPr lang="en-US" altLang="zh-CN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012085" y="1255802"/>
            <a:ext cx="53283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45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探</a:t>
            </a:r>
            <a:r>
              <a:rPr lang="zh-CN" altLang="en-US" sz="2400" dirty="0">
                <a:latin typeface="楷体_GB2312" panose="02010600030101010101" pitchFamily="49" charset="-122"/>
              </a:rPr>
              <a:t>究算</a:t>
            </a:r>
            <a:r>
              <a:rPr lang="zh-CN" altLang="en-US" sz="2400" dirty="0">
                <a:latin typeface="楷体_GB2312" panose="02010600030101010101" pitchFamily="49" charset="-122"/>
              </a:rPr>
              <a:t>法：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3165355" y="2895866"/>
            <a:ext cx="139422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000000"/>
                </a:solidFill>
                <a:latin typeface="+mn-ea"/>
                <a:sym typeface="宋体" panose="02010600030101010101" pitchFamily="2" charset="-122"/>
              </a:rPr>
              <a:t>10×</a:t>
            </a:r>
            <a:r>
              <a:rPr lang="en-US" altLang="en-US" sz="2100" dirty="0">
                <a:solidFill>
                  <a:srgbClr val="000000"/>
                </a:solidFill>
                <a:latin typeface="+mn-ea"/>
              </a:rPr>
              <a:t>3＝30</a:t>
            </a:r>
            <a:endParaRPr lang="en-US" altLang="en-US" sz="21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7" name="AutoShape 27"/>
          <p:cNvSpPr/>
          <p:nvPr/>
        </p:nvSpPr>
        <p:spPr>
          <a:xfrm>
            <a:off x="5123022" y="1666399"/>
            <a:ext cx="1840706" cy="488156"/>
          </a:xfrm>
          <a:prstGeom prst="wedgeRoundRectCallout">
            <a:avLst>
              <a:gd name="adj1" fmla="val 60896"/>
              <a:gd name="adj2" fmla="val 4078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你会口算吗？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73"/>
          <p:cNvSpPr txBox="1">
            <a:spLocks noChangeArrowheads="1"/>
          </p:cNvSpPr>
          <p:nvPr/>
        </p:nvSpPr>
        <p:spPr bwMode="auto">
          <a:xfrm>
            <a:off x="4216003" y="3073605"/>
            <a:ext cx="109289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 1</a:t>
            </a:r>
            <a:r>
              <a:rPr lang="zh-CN" altLang="en-US" sz="2100" dirty="0">
                <a:latin typeface="+mn-ea"/>
              </a:rPr>
              <a:t>   </a:t>
            </a:r>
            <a:r>
              <a:rPr lang="en-US" altLang="zh-CN" sz="2100" dirty="0">
                <a:latin typeface="+mn-ea"/>
              </a:rPr>
              <a:t>5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0" name="Text Box 274"/>
          <p:cNvSpPr txBox="1">
            <a:spLocks noChangeArrowheads="1"/>
          </p:cNvSpPr>
          <p:nvPr/>
        </p:nvSpPr>
        <p:spPr bwMode="auto">
          <a:xfrm>
            <a:off x="4682322" y="3584776"/>
            <a:ext cx="20121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3</a:t>
            </a:r>
            <a:endParaRPr lang="en-US" altLang="zh-CN" sz="2100" dirty="0">
              <a:latin typeface="+mn-ea"/>
            </a:endParaRPr>
          </a:p>
        </p:txBody>
      </p:sp>
      <p:graphicFrame>
        <p:nvGraphicFramePr>
          <p:cNvPr id="11" name="Object 275"/>
          <p:cNvGraphicFramePr>
            <a:graphicFrameLocks noChangeAspect="1"/>
          </p:cNvGraphicFramePr>
          <p:nvPr/>
        </p:nvGraphicFramePr>
        <p:xfrm>
          <a:off x="4021287" y="3634138"/>
          <a:ext cx="269081" cy="2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" r:id="rId1" imgW="2743200" imgH="3048000" progId="Equations">
                  <p:embed/>
                </p:oleObj>
              </mc:Choice>
              <mc:Fallback>
                <p:oleObj name="" r:id="rId1" imgW="2743200" imgH="3048000" progId="Equations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1287" y="3634138"/>
                        <a:ext cx="269081" cy="2869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276"/>
          <p:cNvSpPr>
            <a:spLocks noChangeShapeType="1"/>
          </p:cNvSpPr>
          <p:nvPr/>
        </p:nvSpPr>
        <p:spPr bwMode="auto">
          <a:xfrm flipV="1">
            <a:off x="3964024" y="3921163"/>
            <a:ext cx="1054419" cy="98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3" name="Text Box 279"/>
          <p:cNvSpPr txBox="1"/>
          <p:nvPr/>
        </p:nvSpPr>
        <p:spPr>
          <a:xfrm>
            <a:off x="4529123" y="3725144"/>
            <a:ext cx="300038" cy="2539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1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 Box 280"/>
          <p:cNvSpPr txBox="1">
            <a:spLocks noChangeArrowheads="1"/>
          </p:cNvSpPr>
          <p:nvPr/>
        </p:nvSpPr>
        <p:spPr bwMode="auto">
          <a:xfrm>
            <a:off x="4690390" y="3974531"/>
            <a:ext cx="2738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5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5" name="Text Box 284"/>
          <p:cNvSpPr txBox="1">
            <a:spLocks noChangeArrowheads="1"/>
          </p:cNvSpPr>
          <p:nvPr/>
        </p:nvSpPr>
        <p:spPr bwMode="auto">
          <a:xfrm>
            <a:off x="4295634" y="3974531"/>
            <a:ext cx="29527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+mn-ea"/>
              </a:rPr>
              <a:t>4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6" name="Line 289"/>
          <p:cNvSpPr>
            <a:spLocks noChangeShapeType="1"/>
          </p:cNvSpPr>
          <p:nvPr/>
        </p:nvSpPr>
        <p:spPr bwMode="auto">
          <a:xfrm rot="20760000" flipV="1">
            <a:off x="4804411" y="3446621"/>
            <a:ext cx="46196" cy="18764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lg" len="lg"/>
          </a:ln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7" name="Line 290"/>
          <p:cNvSpPr>
            <a:spLocks noChangeShapeType="1"/>
          </p:cNvSpPr>
          <p:nvPr/>
        </p:nvSpPr>
        <p:spPr bwMode="auto">
          <a:xfrm rot="240000" flipH="1" flipV="1">
            <a:off x="4449212" y="3436060"/>
            <a:ext cx="326231" cy="2095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lg" len="lg"/>
          </a:ln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38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探</a:t>
            </a:r>
            <a:r>
              <a:rPr lang="zh-CN" altLang="en-US" sz="2400" dirty="0">
                <a:latin typeface="楷体_GB2312" panose="02010600030101010101" pitchFamily="49" charset="-122"/>
              </a:rPr>
              <a:t>究算</a:t>
            </a:r>
            <a:r>
              <a:rPr lang="zh-CN" altLang="en-US" sz="2400" dirty="0">
                <a:latin typeface="楷体_GB2312" panose="02010600030101010101" pitchFamily="49" charset="-122"/>
              </a:rPr>
              <a:t>法：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058351" y="1247734"/>
            <a:ext cx="107986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15×3</a:t>
            </a:r>
            <a:r>
              <a:rPr lang="zh-CN" altLang="en-US" sz="2100" dirty="0">
                <a:latin typeface="+mn-ea"/>
              </a:rPr>
              <a:t>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012085" y="1255802"/>
            <a:ext cx="53283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45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3" name="AutoShape 27"/>
          <p:cNvSpPr/>
          <p:nvPr/>
        </p:nvSpPr>
        <p:spPr>
          <a:xfrm>
            <a:off x="4881087" y="1666399"/>
            <a:ext cx="2082641" cy="488156"/>
          </a:xfrm>
          <a:prstGeom prst="wedgeRoundRectCallout">
            <a:avLst>
              <a:gd name="adj1" fmla="val 60030"/>
              <a:gd name="adj2" fmla="val 3747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还可以怎样算？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5" name="AutoShape 27"/>
          <p:cNvSpPr/>
          <p:nvPr/>
        </p:nvSpPr>
        <p:spPr>
          <a:xfrm>
            <a:off x="2370297" y="2355533"/>
            <a:ext cx="1997869" cy="435769"/>
          </a:xfrm>
          <a:prstGeom prst="wedgeRoundRectCallout">
            <a:avLst>
              <a:gd name="adj1" fmla="val -59561"/>
              <a:gd name="adj2" fmla="val 39155"/>
              <a:gd name="adj3" fmla="val 16667"/>
            </a:avLst>
          </a:prstGeom>
          <a:solidFill>
            <a:srgbClr val="21918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  <a:cs typeface="+mn-ea"/>
              </a:rPr>
              <a:t>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  <p:bldP spid="13" grpId="0"/>
      <p:bldP spid="14" grpId="0"/>
      <p:bldP spid="15" grpId="0"/>
      <p:bldP spid="16" grpId="0" bldLvl="0" animBg="1"/>
      <p:bldP spid="17" grpId="0" bldLvl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27"/>
          <p:cNvSpPr/>
          <p:nvPr/>
        </p:nvSpPr>
        <p:spPr>
          <a:xfrm>
            <a:off x="2448402" y="3041808"/>
            <a:ext cx="2797016" cy="1460183"/>
          </a:xfrm>
          <a:prstGeom prst="wedgeRoundRectCallout">
            <a:avLst>
              <a:gd name="adj1" fmla="val -61176"/>
              <a:gd name="adj2" fmla="val 31749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  <a:cs typeface="+mn-ea"/>
              </a:rPr>
              <a:t>  我是这样想的：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7729" y="1093497"/>
            <a:ext cx="1482328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noProof="1">
                <a:latin typeface="+mn-ea"/>
              </a:rPr>
              <a:t>  15×3</a:t>
            </a:r>
            <a:r>
              <a:rPr lang="zh-CN" altLang="en-US" sz="2100" noProof="1">
                <a:latin typeface="+mn-ea"/>
              </a:rPr>
              <a:t>＝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4" name="TextBox 41"/>
          <p:cNvSpPr txBox="1"/>
          <p:nvPr/>
        </p:nvSpPr>
        <p:spPr>
          <a:xfrm>
            <a:off x="3890795" y="1093499"/>
            <a:ext cx="53283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noProof="1">
                <a:solidFill>
                  <a:srgbClr val="FF0000"/>
                </a:solidFill>
                <a:latin typeface="+mn-ea"/>
              </a:rPr>
              <a:t>45</a:t>
            </a:r>
            <a:r>
              <a:rPr lang="en-US" altLang="zh-CN" sz="2100" noProof="1">
                <a:latin typeface="+mn-ea"/>
              </a:rPr>
              <a:t> 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2964" y="1586264"/>
            <a:ext cx="2994113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noProof="1">
                <a:latin typeface="+mn-ea"/>
              </a:rPr>
              <a:t>想一想</a:t>
            </a:r>
            <a:r>
              <a:rPr lang="en-US" altLang="zh-CN" sz="2100" noProof="1">
                <a:latin typeface="+mn-ea"/>
              </a:rPr>
              <a:t>:</a:t>
            </a:r>
            <a:r>
              <a:rPr lang="zh-CN" altLang="en-US" sz="2100" noProof="1">
                <a:latin typeface="+mn-ea"/>
              </a:rPr>
              <a:t> </a:t>
            </a:r>
            <a:r>
              <a:rPr lang="en-US" altLang="zh-CN" sz="2100" noProof="1">
                <a:latin typeface="+mn-ea"/>
              </a:rPr>
              <a:t>150×3</a:t>
            </a:r>
            <a:r>
              <a:rPr lang="zh-CN" altLang="en-US" sz="2100" noProof="1">
                <a:latin typeface="+mn-ea"/>
              </a:rPr>
              <a:t>＝</a:t>
            </a:r>
            <a:endParaRPr lang="zh-CN" altLang="en-US" sz="2100" noProof="1">
              <a:latin typeface="+mn-ea"/>
            </a:endParaRPr>
          </a:p>
        </p:txBody>
      </p:sp>
      <p:sp>
        <p:nvSpPr>
          <p:cNvPr id="23" name="文本框 9"/>
          <p:cNvSpPr txBox="1">
            <a:spLocks noChangeArrowheads="1"/>
          </p:cNvSpPr>
          <p:nvPr/>
        </p:nvSpPr>
        <p:spPr bwMode="auto">
          <a:xfrm>
            <a:off x="2672843" y="3576835"/>
            <a:ext cx="246662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因为</a:t>
            </a:r>
            <a:r>
              <a:rPr lang="en-US" altLang="zh-CN" sz="2100" dirty="0">
                <a:latin typeface="+mn-ea"/>
              </a:rPr>
              <a:t>15</a:t>
            </a:r>
            <a:r>
              <a:rPr lang="en-US" altLang="zh-CN" sz="2100" dirty="0">
                <a:latin typeface="+mn-ea"/>
                <a:sym typeface="宋体" panose="02010600030101010101" pitchFamily="2" charset="-122"/>
              </a:rPr>
              <a:t>×3=45</a:t>
            </a:r>
            <a:r>
              <a:rPr lang="zh-CN" altLang="en-US" sz="2100" dirty="0">
                <a:latin typeface="+mn-ea"/>
                <a:sym typeface="宋体" panose="02010600030101010101" pitchFamily="2" charset="-122"/>
              </a:rPr>
              <a:t>，</a:t>
            </a:r>
            <a:endParaRPr lang="zh-CN" altLang="en-US" sz="2100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2664773" y="4047496"/>
            <a:ext cx="256344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所以</a:t>
            </a:r>
            <a:r>
              <a:rPr lang="en-US" altLang="zh-CN" sz="2100" dirty="0">
                <a:latin typeface="+mn-ea"/>
              </a:rPr>
              <a:t>150</a:t>
            </a:r>
            <a:r>
              <a:rPr lang="en-US" altLang="zh-CN" sz="2100" dirty="0">
                <a:latin typeface="+mn-ea"/>
                <a:sym typeface="宋体" panose="02010600030101010101" pitchFamily="2" charset="-122"/>
              </a:rPr>
              <a:t>×3=450</a:t>
            </a:r>
            <a:r>
              <a:rPr lang="zh-CN" altLang="en-US" sz="2100" dirty="0">
                <a:latin typeface="+mn-ea"/>
                <a:sym typeface="宋体" panose="02010600030101010101" pitchFamily="2" charset="-122"/>
              </a:rPr>
              <a:t>。</a:t>
            </a:r>
            <a:endParaRPr lang="zh-CN" altLang="en-US" sz="2100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5" name="矩形 23"/>
          <p:cNvSpPr>
            <a:spLocks noChangeArrowheads="1"/>
          </p:cNvSpPr>
          <p:nvPr/>
        </p:nvSpPr>
        <p:spPr bwMode="auto">
          <a:xfrm>
            <a:off x="856060" y="645319"/>
            <a:ext cx="1932384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_GB2312" panose="02010600030101010101" pitchFamily="49" charset="-122"/>
              </a:rPr>
              <a:t>拓展延伸：</a:t>
            </a:r>
            <a:endParaRPr lang="zh-CN" altLang="en-US" sz="2400" dirty="0">
              <a:solidFill>
                <a:schemeClr val="bg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28" name="AutoShape 27"/>
          <p:cNvSpPr/>
          <p:nvPr/>
        </p:nvSpPr>
        <p:spPr>
          <a:xfrm>
            <a:off x="4235768" y="2239328"/>
            <a:ext cx="2800826" cy="488156"/>
          </a:xfrm>
          <a:prstGeom prst="wedgeRoundRectCallout">
            <a:avLst>
              <a:gd name="adj1" fmla="val 60030"/>
              <a:gd name="adj2" fmla="val 3747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这道题你会计算吗？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82993" y="1586600"/>
            <a:ext cx="69033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450</a:t>
            </a:r>
            <a:r>
              <a:rPr lang="en-US" altLang="zh-CN" sz="2100" dirty="0">
                <a:latin typeface="+mn-ea"/>
              </a:rPr>
              <a:t>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  <p:bldP spid="3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6a537ee4-d20c-4e76-b51a-2168edaa9f32"/>
  <p:tag name="COMMONDATA" val="eyJoZGlkIjoiNTEwZDYwYjA4ODUyYzA2MmI0M2EzZjhhMWY0NWI4YWE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2350</Words>
  <Application>WPS 演示</Application>
  <PresentationFormat>全屏显示(16:9)</PresentationFormat>
  <Paragraphs>411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华文楷体</vt:lpstr>
      <vt:lpstr>微软雅黑</vt:lpstr>
      <vt:lpstr>楷体</vt:lpstr>
      <vt:lpstr>楷体_GB2312</vt:lpstr>
      <vt:lpstr>Times New Roman</vt:lpstr>
      <vt:lpstr>Arial Unicode MS</vt:lpstr>
      <vt:lpstr>Calibri</vt:lpstr>
      <vt:lpstr>Arial</vt:lpstr>
      <vt:lpstr>1_自定义设计方案</vt:lpstr>
      <vt:lpstr>Office 主题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288</cp:revision>
  <dcterms:created xsi:type="dcterms:W3CDTF">2017-08-03T09:01:00Z</dcterms:created>
  <dcterms:modified xsi:type="dcterms:W3CDTF">2023-02-04T03:57:32Z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9EA47CEF4E3A41AF817C45E918B3A278</vt:lpwstr>
  </property>
</Properties>
</file>